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2" r:id="rId4"/>
  </p:sldMasterIdLst>
  <p:notesMasterIdLst>
    <p:notesMasterId r:id="rId5"/>
  </p:notesMasterIdLst>
  <p:sldIdLst>
    <p:sldId id="256" r:id="rId6"/>
    <p:sldId id="257" r:id="rId7"/>
    <p:sldId id="258" r:id="rId8"/>
    <p:sldId id="259" r:id="rId9"/>
    <p:sldId id="260" r:id="rId10"/>
  </p:sldIdLst>
  <p:sldSz cy="6858000" cx="12192000"/>
  <p:notesSz cx="6858000" cy="9144000"/>
  <p:embeddedFontLst>
    <p:embeddedFont>
      <p:font typeface="Roboto"/>
      <p:regular r:id="rId11"/>
      <p:bold r:id="rId12"/>
      <p:italic r:id="rId13"/>
      <p:boldItalic r:id="rId14"/>
    </p:embeddedFont>
    <p:embeddedFont>
      <p:font typeface="Poppins"/>
      <p:regular r:id="rId15"/>
      <p:bold r:id="rId16"/>
      <p:italic r:id="rId17"/>
      <p:boldItalic r:id="rId18"/>
    </p:embeddedFont>
    <p:embeddedFont>
      <p:font typeface="Lato"/>
      <p:regular r:id="rId19"/>
      <p:bold r:id="rId20"/>
      <p:italic r:id="rId21"/>
      <p:boldItalic r:id="rId22"/>
    </p:embeddedFont>
    <p:embeddedFont>
      <p:font typeface="Helvetica Neue"/>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7" roundtripDataSignature="AMtx7minjemTIBt/HMC+RcH50QOJk9eK/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Lato-bold.fntdata"/><Relationship Id="rId22" Type="http://schemas.openxmlformats.org/officeDocument/2006/relationships/font" Target="fonts/Lato-boldItalic.fntdata"/><Relationship Id="rId21" Type="http://schemas.openxmlformats.org/officeDocument/2006/relationships/font" Target="fonts/Lato-italic.fntdata"/><Relationship Id="rId24" Type="http://schemas.openxmlformats.org/officeDocument/2006/relationships/font" Target="fonts/HelveticaNeue-bold.fntdata"/><Relationship Id="rId23" Type="http://schemas.openxmlformats.org/officeDocument/2006/relationships/font" Target="fonts/HelveticaNeue-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font" Target="fonts/HelveticaNeue-boldItalic.fntdata"/><Relationship Id="rId25" Type="http://schemas.openxmlformats.org/officeDocument/2006/relationships/font" Target="fonts/HelveticaNeue-italic.fntdata"/><Relationship Id="rId27"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font" Target="fonts/Roboto-regular.fntdata"/><Relationship Id="rId10" Type="http://schemas.openxmlformats.org/officeDocument/2006/relationships/slide" Target="slides/slide5.xml"/><Relationship Id="rId13" Type="http://schemas.openxmlformats.org/officeDocument/2006/relationships/font" Target="fonts/Roboto-italic.fntdata"/><Relationship Id="rId12" Type="http://schemas.openxmlformats.org/officeDocument/2006/relationships/font" Target="fonts/Roboto-bold.fntdata"/><Relationship Id="rId15" Type="http://schemas.openxmlformats.org/officeDocument/2006/relationships/font" Target="fonts/Poppins-regular.fntdata"/><Relationship Id="rId14" Type="http://schemas.openxmlformats.org/officeDocument/2006/relationships/font" Target="fonts/Roboto-boldItalic.fntdata"/><Relationship Id="rId17" Type="http://schemas.openxmlformats.org/officeDocument/2006/relationships/font" Target="fonts/Poppins-italic.fntdata"/><Relationship Id="rId16" Type="http://schemas.openxmlformats.org/officeDocument/2006/relationships/font" Target="fonts/Poppins-bold.fntdata"/><Relationship Id="rId19" Type="http://schemas.openxmlformats.org/officeDocument/2006/relationships/font" Target="fonts/Lato-regular.fntdata"/><Relationship Id="rId18" Type="http://schemas.openxmlformats.org/officeDocument/2006/relationships/font" Target="fonts/Poppins-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outu.be/bh1YWUyY-gE"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nextsteps.idaho.gov/gpa-calculator/calculator" TargetMode="External"/><Relationship Id="rId3" Type="http://schemas.openxmlformats.org/officeDocument/2006/relationships/hyperlink" Target="https://nextsteps.idaho.gov/gpa-calculator/calculator"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Career Activity: Your GPA</a:t>
            </a:r>
            <a:endParaRPr>
              <a:latin typeface="Helvetica Neue"/>
              <a:ea typeface="Helvetica Neue"/>
              <a:cs typeface="Helvetica Neue"/>
              <a:sym typeface="Helvetica Neue"/>
            </a:endParaRPr>
          </a:p>
          <a:p>
            <a:pPr indent="-762" lvl="0" marL="0" marR="67209" rtl="0" algn="l">
              <a:lnSpc>
                <a:spcPct val="101695"/>
              </a:lnSpc>
              <a:spcBef>
                <a:spcPts val="1489"/>
              </a:spcBef>
              <a:spcAft>
                <a:spcPts val="0"/>
              </a:spcAft>
              <a:buClr>
                <a:schemeClr val="dk1"/>
              </a:buClr>
              <a:buSzPts val="1100"/>
              <a:buFont typeface="Arial"/>
              <a:buNone/>
            </a:pPr>
            <a:r>
              <a:rPr b="1" lang="en-US">
                <a:latin typeface="Helvetica Neue"/>
                <a:ea typeface="Helvetica Neue"/>
                <a:cs typeface="Helvetica Neue"/>
                <a:sym typeface="Helvetica Neue"/>
              </a:rPr>
              <a:t>Activity Summary: </a:t>
            </a:r>
            <a:r>
              <a:rPr lang="en-US">
                <a:latin typeface="Helvetica Neue"/>
                <a:ea typeface="Helvetica Neue"/>
                <a:cs typeface="Helvetica Neue"/>
                <a:sym typeface="Helvetica Neue"/>
              </a:rPr>
              <a:t>This lesson will help students analyze where they currently stand with their GPA and tips to raise it. </a:t>
            </a:r>
            <a:endParaRPr>
              <a:latin typeface="Helvetica Neue"/>
              <a:ea typeface="Helvetica Neue"/>
              <a:cs typeface="Helvetica Neue"/>
              <a:sym typeface="Helvetica Neue"/>
            </a:endParaRPr>
          </a:p>
          <a:p>
            <a:pPr indent="-762" lvl="0" marL="0" marR="67209" rtl="0" algn="l">
              <a:lnSpc>
                <a:spcPct val="101695"/>
              </a:lnSpc>
              <a:spcBef>
                <a:spcPts val="1489"/>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Estimated Time: </a:t>
            </a:r>
            <a:r>
              <a:rPr lang="en-US">
                <a:latin typeface="Helvetica Neue"/>
                <a:ea typeface="Helvetica Neue"/>
                <a:cs typeface="Helvetica Neue"/>
                <a:sym typeface="Helvetica Neue"/>
              </a:rPr>
              <a:t>30-45 minutes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Plan Activity: </a:t>
            </a:r>
            <a:r>
              <a:rPr lang="en-US">
                <a:latin typeface="Helvetica Neue"/>
                <a:ea typeface="Helvetica Neue"/>
                <a:cs typeface="Helvetica Neue"/>
                <a:sym typeface="Helvetica Neue"/>
              </a:rPr>
              <a:t>11th Grade 	</a:t>
            </a:r>
            <a:r>
              <a:rPr b="1" lang="en-US">
                <a:latin typeface="Helvetica Neue"/>
                <a:ea typeface="Helvetica Neue"/>
                <a:cs typeface="Helvetica Neue"/>
                <a:sym typeface="Helvetica Neue"/>
              </a:rPr>
              <a:t>Additional Activities: </a:t>
            </a:r>
            <a:r>
              <a:rPr lang="en-US">
                <a:latin typeface="Helvetica Neue"/>
                <a:ea typeface="Helvetica Neue"/>
                <a:cs typeface="Helvetica Neue"/>
                <a:sym typeface="Helvetica Neue"/>
              </a:rPr>
              <a:t>12th</a:t>
            </a:r>
            <a:endParaRPr i="1">
              <a:latin typeface="Helvetica Neue"/>
              <a:ea typeface="Helvetica Neue"/>
              <a:cs typeface="Helvetica Neue"/>
              <a:sym typeface="Helvetica Neue"/>
            </a:endParaRPr>
          </a:p>
          <a:p>
            <a:pPr indent="7772" lvl="0" marL="1066" marR="231673" rtl="0" algn="l">
              <a:lnSpc>
                <a:spcPct val="101626"/>
              </a:lnSpc>
              <a:spcBef>
                <a:spcPts val="1431"/>
              </a:spcBef>
              <a:spcAft>
                <a:spcPts val="0"/>
              </a:spcAft>
              <a:buClr>
                <a:schemeClr val="dk1"/>
              </a:buClr>
              <a:buSzPts val="1100"/>
              <a:buFont typeface="Arial"/>
              <a:buNone/>
            </a:pPr>
            <a:r>
              <a:rPr b="1" lang="en-US">
                <a:latin typeface="Helvetica Neue"/>
                <a:ea typeface="Helvetica Neue"/>
                <a:cs typeface="Helvetica Neue"/>
                <a:sym typeface="Helvetica Neue"/>
              </a:rPr>
              <a:t>Learning Outcomes</a:t>
            </a:r>
            <a:r>
              <a:rPr lang="en-US">
                <a:latin typeface="Helvetica Neue"/>
                <a:ea typeface="Helvetica Neue"/>
                <a:cs typeface="Helvetica Neue"/>
                <a:sym typeface="Helvetica Neue"/>
              </a:rPr>
              <a:t>: Students will reflect on their academic progress using their current transcripts to calculate their GPA. Students will review the importance of their GPA and tips to raise it.</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Materials Needed</a:t>
            </a:r>
            <a:r>
              <a:rPr lang="en-US">
                <a:latin typeface="Helvetica Neue"/>
                <a:ea typeface="Helvetica Neue"/>
                <a:cs typeface="Helvetica Neue"/>
                <a:sym typeface="Helvetica Neue"/>
              </a:rPr>
              <a:t>:  Powerpoint, Pen, Computer, Transcripts*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Most recent transcripts for each student</a:t>
            </a:r>
            <a:endParaRPr/>
          </a:p>
        </p:txBody>
      </p:sp>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Academic Vocabulary</a:t>
            </a:r>
            <a:r>
              <a:rPr i="1" lang="en-US">
                <a:latin typeface="Helvetica Neue"/>
                <a:ea typeface="Helvetica Neue"/>
                <a:cs typeface="Helvetica Neue"/>
                <a:sym typeface="Helvetica Neue"/>
              </a:rPr>
              <a:t> </a:t>
            </a:r>
            <a:endParaRPr i="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Grade Point Average (GPA): </a:t>
            </a:r>
            <a:r>
              <a:rPr lang="en-US">
                <a:latin typeface="Helvetica Neue"/>
                <a:ea typeface="Helvetica Neue"/>
                <a:cs typeface="Helvetica Neue"/>
                <a:sym typeface="Helvetica Neue"/>
              </a:rPr>
              <a:t>the average obtained by dividing the total number of grade points earned by the total number of credits. </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Cumulative GPA: </a:t>
            </a:r>
            <a:r>
              <a:rPr lang="en-US">
                <a:latin typeface="Helvetica Neue"/>
                <a:ea typeface="Helvetica Neue"/>
                <a:cs typeface="Helvetica Neue"/>
                <a:sym typeface="Helvetica Neue"/>
              </a:rPr>
              <a:t>represents an average of all final grades students earned from the time they first enrolled in a school to the completion of their education</a:t>
            </a:r>
            <a:endParaRPr/>
          </a:p>
        </p:txBody>
      </p:sp>
      <p:sp>
        <p:nvSpPr>
          <p:cNvPr id="119" name="Google Shape;1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latin typeface="Helvetica Neue"/>
                <a:ea typeface="Helvetica Neue"/>
                <a:cs typeface="Helvetica Neue"/>
                <a:sym typeface="Helvetica Neue"/>
              </a:rPr>
              <a:t>Introduction</a:t>
            </a:r>
            <a:r>
              <a:rPr lang="en-US">
                <a:latin typeface="Helvetica Neue"/>
                <a:ea typeface="Helvetica Neue"/>
                <a:cs typeface="Helvetica Neue"/>
                <a:sym typeface="Helvetica Neue"/>
              </a:rPr>
              <a:t>: [Use powerpoint] This is usually the time when students start to realize just how important their GPA is, as it’s a major factor in which colleges, educational and certificate programs, scholarships, and internships you will eligible for after graduation and can affect your competitiveness for apprenticeships or jobs after graduation.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Watch the director of dual credit at the College of Western Idaho (CWI) talk about the GPA and its significance. </a:t>
            </a:r>
            <a:r>
              <a:rPr i="1" lang="en-US">
                <a:latin typeface="Helvetica Neue"/>
                <a:ea typeface="Helvetica Neue"/>
                <a:cs typeface="Helvetica Neue"/>
                <a:sym typeface="Helvetica Neue"/>
              </a:rPr>
              <a:t>Play Video: </a:t>
            </a:r>
            <a:r>
              <a:rPr i="1" lang="en-US" u="sng">
                <a:solidFill>
                  <a:srgbClr val="1155CC"/>
                </a:solidFill>
                <a:latin typeface="Helvetica Neue"/>
                <a:ea typeface="Helvetica Neue"/>
                <a:cs typeface="Helvetica Neue"/>
                <a:sym typeface="Helvetica Neue"/>
                <a:hlinkClick r:id="rId2">
                  <a:extLst>
                    <a:ext uri="{A12FA001-AC4F-418D-AE19-62706E023703}">
                      <ahyp:hlinkClr val="tx"/>
                    </a:ext>
                  </a:extLst>
                </a:hlinkClick>
              </a:rPr>
              <a:t>Your High School GPA by Next Steps Idaho</a:t>
            </a:r>
            <a:r>
              <a:rPr lang="en-US">
                <a:latin typeface="Helvetica Neue"/>
                <a:ea typeface="Helvetica Neue"/>
                <a:cs typeface="Helvetica Neue"/>
                <a:sym typeface="Helvetica Neue"/>
              </a:rPr>
              <a:t>. (~1.5 minutes)</a:t>
            </a:r>
            <a:endParaRPr/>
          </a:p>
        </p:txBody>
      </p:sp>
      <p:sp>
        <p:nvSpPr>
          <p:cNvPr id="125" name="Google Shape;12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e0d7a39e06_0_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Helvetica Neue"/>
              <a:ea typeface="Helvetica Neue"/>
              <a:cs typeface="Helvetica Neue"/>
              <a:sym typeface="Helvetica Neue"/>
            </a:endParaRPr>
          </a:p>
          <a:p>
            <a:pPr indent="0" lvl="0" marL="0" rtl="0" algn="l">
              <a:spcBef>
                <a:spcPts val="0"/>
              </a:spcBef>
              <a:spcAft>
                <a:spcPts val="0"/>
              </a:spcAft>
              <a:buNone/>
            </a:pPr>
            <a:r>
              <a:rPr b="1" i="1" lang="en-US">
                <a:solidFill>
                  <a:srgbClr val="231F20"/>
                </a:solidFill>
                <a:highlight>
                  <a:srgbClr val="FFFFFF"/>
                </a:highlight>
                <a:latin typeface="Helvetica Neue"/>
                <a:ea typeface="Helvetica Neue"/>
                <a:cs typeface="Helvetica Neue"/>
                <a:sym typeface="Helvetica Neue"/>
              </a:rPr>
              <a:t>Activity: GPA Calculator</a:t>
            </a:r>
            <a:r>
              <a:rPr b="1" lang="en-US">
                <a:solidFill>
                  <a:srgbClr val="231F20"/>
                </a:solidFill>
                <a:highlight>
                  <a:srgbClr val="FFFFFF"/>
                </a:highlight>
                <a:latin typeface="Helvetica Neue"/>
                <a:ea typeface="Helvetica Neue"/>
                <a:cs typeface="Helvetica Neue"/>
                <a:sym typeface="Helvetica Neue"/>
              </a:rPr>
              <a:t>: </a:t>
            </a:r>
            <a:r>
              <a:rPr lang="en-US">
                <a:solidFill>
                  <a:srgbClr val="231F20"/>
                </a:solidFill>
                <a:highlight>
                  <a:srgbClr val="FFFFFF"/>
                </a:highlight>
                <a:latin typeface="Lato"/>
                <a:ea typeface="Lato"/>
                <a:cs typeface="Lato"/>
                <a:sym typeface="Lato"/>
              </a:rPr>
              <a:t>Use the Next Steps’ GPA Calculator to find out where you stand. </a:t>
            </a:r>
            <a:r>
              <a:rPr lang="en-US">
                <a:solidFill>
                  <a:srgbClr val="231F20"/>
                </a:solidFill>
                <a:highlight>
                  <a:srgbClr val="FFFFFF"/>
                </a:highlight>
                <a:latin typeface="Helvetica Neue"/>
                <a:ea typeface="Helvetica Neue"/>
                <a:cs typeface="Helvetica Neue"/>
                <a:sym typeface="Helvetica Neue"/>
              </a:rPr>
              <a:t>Go to Next Steps </a:t>
            </a:r>
            <a:r>
              <a:rPr lang="en-US" u="sng">
                <a:solidFill>
                  <a:srgbClr val="1155CC"/>
                </a:solidFill>
                <a:highlight>
                  <a:srgbClr val="FFFFFF"/>
                </a:highlight>
                <a:latin typeface="Helvetica Neue"/>
                <a:ea typeface="Helvetica Neue"/>
                <a:cs typeface="Helvetica Neue"/>
                <a:sym typeface="Helvetica Neue"/>
                <a:hlinkClick r:id="rId2">
                  <a:extLst>
                    <a:ext uri="{A12FA001-AC4F-418D-AE19-62706E023703}">
                      <ahyp:hlinkClr val="tx"/>
                    </a:ext>
                  </a:extLst>
                </a:hlinkClick>
              </a:rPr>
              <a:t>GPA Calculato</a:t>
            </a:r>
            <a:r>
              <a:rPr lang="en-US">
                <a:solidFill>
                  <a:srgbClr val="231F20"/>
                </a:solidFill>
                <a:highlight>
                  <a:srgbClr val="FFFFFF"/>
                </a:highlight>
                <a:latin typeface="Helvetica Neue"/>
                <a:ea typeface="Helvetica Neue"/>
                <a:cs typeface="Helvetica Neue"/>
                <a:sym typeface="Helvetica Neue"/>
              </a:rPr>
              <a:t>r: </a:t>
            </a:r>
            <a:r>
              <a:rPr lang="en-US" u="sng">
                <a:solidFill>
                  <a:srgbClr val="1155CC"/>
                </a:solidFill>
                <a:highlight>
                  <a:srgbClr val="FFFFFF"/>
                </a:highlight>
                <a:latin typeface="Helvetica Neue"/>
                <a:ea typeface="Helvetica Neue"/>
                <a:cs typeface="Helvetica Neue"/>
                <a:sym typeface="Helvetica Neue"/>
                <a:hlinkClick r:id="rId3">
                  <a:extLst>
                    <a:ext uri="{A12FA001-AC4F-418D-AE19-62706E023703}">
                      <ahyp:hlinkClr val="tx"/>
                    </a:ext>
                  </a:extLst>
                </a:hlinkClick>
              </a:rPr>
              <a:t>https://nextsteps.idaho.gov/gpa-calculator/calculator</a:t>
            </a:r>
            <a:r>
              <a:rPr lang="en-US">
                <a:solidFill>
                  <a:srgbClr val="231F20"/>
                </a:solidFill>
                <a:highlight>
                  <a:srgbClr val="FFFFFF"/>
                </a:highlight>
                <a:latin typeface="Helvetica Neue"/>
                <a:ea typeface="Helvetica Neue"/>
                <a:cs typeface="Helvetica Neue"/>
                <a:sym typeface="Helvetica Neue"/>
              </a:rPr>
              <a:t> </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None/>
            </a:pPr>
            <a:r>
              <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solidFill>
                  <a:srgbClr val="231F20"/>
                </a:solidFill>
                <a:highlight>
                  <a:srgbClr val="FFFFFF"/>
                </a:highlight>
                <a:latin typeface="Helvetica Neue"/>
                <a:ea typeface="Helvetica Neue"/>
                <a:cs typeface="Helvetica Neue"/>
                <a:sym typeface="Helvetica Neue"/>
              </a:rPr>
              <a:t>Use your current high school transcript to calculate your GPA for each grade level and then find your cumulative GPA. </a:t>
            </a:r>
            <a:r>
              <a:rPr b="1" i="1" lang="en-US">
                <a:solidFill>
                  <a:srgbClr val="231F20"/>
                </a:solidFill>
                <a:highlight>
                  <a:srgbClr val="FFFFFF"/>
                </a:highlight>
                <a:latin typeface="Lato"/>
                <a:ea typeface="Lato"/>
                <a:cs typeface="Lato"/>
                <a:sym typeface="Lato"/>
              </a:rPr>
              <a:t>*Note: If students are using their own transcript: Share the importance and confidentiality of their transcript and that, per FERPA, they are not permitted to see a classmate’s transcript. </a:t>
            </a:r>
            <a:endParaRPr b="1" i="1">
              <a:solidFill>
                <a:srgbClr val="231F20"/>
              </a:solidFill>
              <a:highlight>
                <a:srgbClr val="FFFFFF"/>
              </a:highlight>
              <a:latin typeface="Helvetica Neue"/>
              <a:ea typeface="Helvetica Neue"/>
              <a:cs typeface="Helvetica Neue"/>
              <a:sym typeface="Helvetica Neue"/>
            </a:endParaRPr>
          </a:p>
        </p:txBody>
      </p:sp>
      <p:sp>
        <p:nvSpPr>
          <p:cNvPr id="131" name="Google Shape;131;ge0d7a39e06_0_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i="1" lang="en-US">
                <a:latin typeface="Helvetica Neue"/>
                <a:ea typeface="Helvetica Neue"/>
                <a:cs typeface="Helvetica Neue"/>
                <a:sym typeface="Helvetica Neue"/>
              </a:rPr>
              <a:t>Tips to raise your GPA: </a:t>
            </a:r>
            <a:r>
              <a:rPr lang="en-US">
                <a:latin typeface="Helvetica Neue"/>
                <a:ea typeface="Helvetica Neue"/>
                <a:cs typeface="Helvetica Neue"/>
                <a:sym typeface="Helvetica Neue"/>
              </a:rPr>
              <a:t>Is your GPA not where you want it? Here are some tips  you can use to help you improve or keep your GPA high throughout your high school years. </a:t>
            </a:r>
            <a:endParaRPr>
              <a:latin typeface="Helvetica Neue"/>
              <a:ea typeface="Helvetica Neue"/>
              <a:cs typeface="Helvetica Neue"/>
              <a:sym typeface="Helvetica Neue"/>
            </a:endParaRPr>
          </a:p>
          <a:p>
            <a:pPr indent="0" lvl="0" marL="0" rtl="0" algn="l">
              <a:spcBef>
                <a:spcPts val="0"/>
              </a:spcBef>
              <a:spcAft>
                <a:spcPts val="0"/>
              </a:spcAft>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Closing</a:t>
            </a:r>
            <a:r>
              <a:rPr lang="en-US">
                <a:latin typeface="Helvetica Neue"/>
                <a:ea typeface="Helvetica Neue"/>
                <a:cs typeface="Helvetica Neue"/>
                <a:sym typeface="Helvetica Neue"/>
              </a:rPr>
              <a:t>:  Your GPA can also be a major factor in which colleges, educational and certificate programs, scholarships, and internships you will be eligible for after graduation. Keeping your grades up will give you the widest array of opportunities for taking the next step in your education and career after high school. Utilize the tips to raise your GPA and finish strong!</a:t>
            </a:r>
            <a:endParaRPr>
              <a:latin typeface="Helvetica Neue"/>
              <a:ea typeface="Helvetica Neue"/>
              <a:cs typeface="Helvetica Neue"/>
              <a:sym typeface="Helvetica Neue"/>
            </a:endParaRPr>
          </a:p>
        </p:txBody>
      </p:sp>
      <p:sp>
        <p:nvSpPr>
          <p:cNvPr id="139" name="Google Shape;13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14" name="Shape 14"/>
        <p:cNvGrpSpPr/>
        <p:nvPr/>
      </p:nvGrpSpPr>
      <p:grpSpPr>
        <a:xfrm>
          <a:off x="0" y="0"/>
          <a:ext cx="0" cy="0"/>
          <a:chOff x="0" y="0"/>
          <a:chExt cx="0" cy="0"/>
        </a:xfrm>
      </p:grpSpPr>
      <p:sp>
        <p:nvSpPr>
          <p:cNvPr id="15" name="Google Shape;15;p1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 name="Google Shape;16;p1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1"/>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18" name="Google Shape;18;p1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9" name="Google Shape;19;p11"/>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0" name="Google Shape;20;p11"/>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3" type="secHead">
  <p:cSld name="SECTION_HEADER">
    <p:bg>
      <p:bgPr>
        <a:solidFill>
          <a:schemeClr val="lt1"/>
        </a:solidFill>
      </p:bgPr>
    </p:bg>
    <p:spTree>
      <p:nvGrpSpPr>
        <p:cNvPr id="85" name="Shape 85"/>
        <p:cNvGrpSpPr/>
        <p:nvPr/>
      </p:nvGrpSpPr>
      <p:grpSpPr>
        <a:xfrm>
          <a:off x="0" y="0"/>
          <a:ext cx="0" cy="0"/>
          <a:chOff x="0" y="0"/>
          <a:chExt cx="0" cy="0"/>
        </a:xfrm>
      </p:grpSpPr>
      <p:sp>
        <p:nvSpPr>
          <p:cNvPr id="86" name="Google Shape;86;p19"/>
          <p:cNvSpPr txBox="1"/>
          <p:nvPr>
            <p:ph type="title"/>
          </p:nvPr>
        </p:nvSpPr>
        <p:spPr>
          <a:xfrm>
            <a:off x="831850" y="1709739"/>
            <a:ext cx="9489597" cy="735915"/>
          </a:xfrm>
          <a:prstGeom prst="rect">
            <a:avLst/>
          </a:prstGeom>
          <a:noFill/>
          <a:ln>
            <a:noFill/>
          </a:ln>
        </p:spPr>
        <p:txBody>
          <a:bodyPr anchorCtr="0" anchor="b" bIns="45700" lIns="91425" spcFirstLastPara="1" rIns="91425" wrap="square" tIns="45700">
            <a:noAutofit/>
          </a:bodyPr>
          <a:lstStyle>
            <a:lvl1pPr lvl="0" marR="0" algn="l">
              <a:lnSpc>
                <a:spcPct val="90000"/>
              </a:lnSpc>
              <a:spcBef>
                <a:spcPts val="0"/>
              </a:spcBef>
              <a:spcAft>
                <a:spcPts val="0"/>
              </a:spcAft>
              <a:buClr>
                <a:srgbClr val="EE5934"/>
              </a:buClr>
              <a:buSzPts val="2800"/>
              <a:buFont typeface="Arial"/>
              <a:buNone/>
              <a:defRPr b="1" sz="2800">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19"/>
          <p:cNvSpPr txBox="1"/>
          <p:nvPr>
            <p:ph idx="1" type="body"/>
          </p:nvPr>
        </p:nvSpPr>
        <p:spPr>
          <a:xfrm>
            <a:off x="831850" y="2552769"/>
            <a:ext cx="9489597" cy="3536882"/>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marR="0" algn="l">
              <a:lnSpc>
                <a:spcPct val="90000"/>
              </a:lnSpc>
              <a:spcBef>
                <a:spcPts val="500"/>
              </a:spcBef>
              <a:spcAft>
                <a:spcPts val="0"/>
              </a:spcAft>
              <a:buClr>
                <a:srgbClr val="8F999C"/>
              </a:buClr>
              <a:buSzPts val="1400"/>
              <a:buFont typeface="Arial"/>
              <a:buNone/>
              <a:defRPr sz="1400">
                <a:solidFill>
                  <a:srgbClr val="8F999C"/>
                </a:solidFill>
              </a:defRPr>
            </a:lvl2pPr>
            <a:lvl3pPr indent="-368300" lvl="2" marL="1371600" marR="0" algn="l">
              <a:lnSpc>
                <a:spcPct val="90000"/>
              </a:lnSpc>
              <a:spcBef>
                <a:spcPts val="500"/>
              </a:spcBef>
              <a:spcAft>
                <a:spcPts val="0"/>
              </a:spcAft>
              <a:buClr>
                <a:srgbClr val="EE5934"/>
              </a:buClr>
              <a:buSzPts val="2200"/>
              <a:buFont typeface="Arial"/>
              <a:buChar char="•"/>
              <a:defRPr sz="2200">
                <a:solidFill>
                  <a:srgbClr val="8F999C"/>
                </a:solidFill>
              </a:defRPr>
            </a:lvl3pPr>
            <a:lvl4pPr indent="-304800" lvl="3" marL="1828800" marR="0" algn="l">
              <a:lnSpc>
                <a:spcPct val="90000"/>
              </a:lnSpc>
              <a:spcBef>
                <a:spcPts val="500"/>
              </a:spcBef>
              <a:spcAft>
                <a:spcPts val="0"/>
              </a:spcAft>
              <a:buClr>
                <a:srgbClr val="EE5934"/>
              </a:buClr>
              <a:buSzPts val="1200"/>
              <a:buFont typeface="Courier New"/>
              <a:buChar char="o"/>
              <a:defRPr sz="1200">
                <a:solidFill>
                  <a:srgbClr val="8F999C"/>
                </a:solidFill>
              </a:defRPr>
            </a:lvl4pPr>
            <a:lvl5pPr indent="-317500" lvl="4" marL="2286000" marR="0" algn="l">
              <a:lnSpc>
                <a:spcPct val="90000"/>
              </a:lnSpc>
              <a:spcBef>
                <a:spcPts val="500"/>
              </a:spcBef>
              <a:spcAft>
                <a:spcPts val="0"/>
              </a:spcAft>
              <a:buClr>
                <a:srgbClr val="EE5934"/>
              </a:buClr>
              <a:buSzPts val="1400"/>
              <a:buFont typeface="Noto Sans Symbols"/>
              <a:buChar char="▪"/>
              <a:defRPr sz="1400">
                <a:solidFill>
                  <a:srgbClr val="8F999C"/>
                </a:solidFill>
              </a:defRPr>
            </a:lvl5pPr>
            <a:lvl6pPr indent="-228600" lvl="5" marL="2743200" algn="l">
              <a:lnSpc>
                <a:spcPct val="90000"/>
              </a:lnSpc>
              <a:spcBef>
                <a:spcPts val="500"/>
              </a:spcBef>
              <a:spcAft>
                <a:spcPts val="0"/>
              </a:spcAft>
              <a:buClr>
                <a:srgbClr val="8F999C"/>
              </a:buClr>
              <a:buSzPts val="1400"/>
              <a:buNone/>
              <a:defRPr sz="1400">
                <a:solidFill>
                  <a:srgbClr val="8F999C"/>
                </a:solidFill>
              </a:defRPr>
            </a:lvl6pPr>
            <a:lvl7pPr indent="-228600" lvl="6" marL="3200400" algn="l">
              <a:lnSpc>
                <a:spcPct val="90000"/>
              </a:lnSpc>
              <a:spcBef>
                <a:spcPts val="500"/>
              </a:spcBef>
              <a:spcAft>
                <a:spcPts val="0"/>
              </a:spcAft>
              <a:buClr>
                <a:srgbClr val="8F999C"/>
              </a:buClr>
              <a:buSzPts val="1600"/>
              <a:buNone/>
              <a:defRPr sz="1600">
                <a:solidFill>
                  <a:srgbClr val="8F999C"/>
                </a:solidFill>
              </a:defRPr>
            </a:lvl7pPr>
            <a:lvl8pPr indent="-228600" lvl="7" marL="3657600" algn="l">
              <a:lnSpc>
                <a:spcPct val="90000"/>
              </a:lnSpc>
              <a:spcBef>
                <a:spcPts val="500"/>
              </a:spcBef>
              <a:spcAft>
                <a:spcPts val="0"/>
              </a:spcAft>
              <a:buClr>
                <a:srgbClr val="8F999C"/>
              </a:buClr>
              <a:buSzPts val="1600"/>
              <a:buNone/>
              <a:defRPr sz="1600">
                <a:solidFill>
                  <a:srgbClr val="8F999C"/>
                </a:solidFill>
              </a:defRPr>
            </a:lvl8pPr>
            <a:lvl9pPr indent="-228600" lvl="8" marL="4114800" algn="l">
              <a:lnSpc>
                <a:spcPct val="90000"/>
              </a:lnSpc>
              <a:spcBef>
                <a:spcPts val="500"/>
              </a:spcBef>
              <a:spcAft>
                <a:spcPts val="0"/>
              </a:spcAft>
              <a:buClr>
                <a:srgbClr val="8F999C"/>
              </a:buClr>
              <a:buSzPts val="1600"/>
              <a:buNone/>
              <a:defRPr sz="1600">
                <a:solidFill>
                  <a:srgbClr val="8F999C"/>
                </a:solidFill>
              </a:defRPr>
            </a:lvl9pPr>
          </a:lstStyle>
          <a:p/>
        </p:txBody>
      </p:sp>
      <p:sp>
        <p:nvSpPr>
          <p:cNvPr id="88" name="Google Shape;88;p19"/>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9" name="Google Shape;89;p19"/>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0" name="Google Shape;90;p19"/>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4">
  <p:cSld name="Content_4">
    <p:spTree>
      <p:nvGrpSpPr>
        <p:cNvPr id="91" name="Shape 91"/>
        <p:cNvGrpSpPr/>
        <p:nvPr/>
      </p:nvGrpSpPr>
      <p:grpSpPr>
        <a:xfrm>
          <a:off x="0" y="0"/>
          <a:ext cx="0" cy="0"/>
          <a:chOff x="0" y="0"/>
          <a:chExt cx="0" cy="0"/>
        </a:xfrm>
      </p:grpSpPr>
      <p:sp>
        <p:nvSpPr>
          <p:cNvPr id="92" name="Google Shape;92;p20"/>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93" name="Google Shape;93;p20"/>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0"/>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95" name="Google Shape;95;p20"/>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6" name="Google Shape;96;p2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97" name="Google Shape;97;p20"/>
          <p:cNvSpPr txBox="1"/>
          <p:nvPr>
            <p:ph idx="1" type="body"/>
          </p:nvPr>
        </p:nvSpPr>
        <p:spPr>
          <a:xfrm>
            <a:off x="831850" y="1984292"/>
            <a:ext cx="10759946" cy="3956278"/>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rgbClr val="3C5961"/>
              </a:buClr>
              <a:buSzPts val="2000"/>
              <a:buFont typeface="Arial"/>
              <a:buNone/>
              <a:defRPr sz="2000">
                <a:solidFill>
                  <a:srgbClr val="3C5961"/>
                </a:solidFill>
              </a:defRPr>
            </a:lvl1pPr>
            <a:lvl2pPr indent="-228600" lvl="1" marL="914400" marR="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marR="0" algn="l">
              <a:lnSpc>
                <a:spcPct val="90000"/>
              </a:lnSpc>
              <a:spcBef>
                <a:spcPts val="500"/>
              </a:spcBef>
              <a:spcAft>
                <a:spcPts val="0"/>
              </a:spcAft>
              <a:buClr>
                <a:srgbClr val="EE5934"/>
              </a:buClr>
              <a:buSzPts val="1600"/>
              <a:buFont typeface="Arial"/>
              <a:buChar char="•"/>
              <a:defRPr sz="1600">
                <a:solidFill>
                  <a:srgbClr val="3C5961"/>
                </a:solidFill>
              </a:defRPr>
            </a:lvl3pPr>
            <a:lvl4pPr indent="-330200" lvl="3" marL="1828800" marR="0" algn="l">
              <a:lnSpc>
                <a:spcPct val="90000"/>
              </a:lnSpc>
              <a:spcBef>
                <a:spcPts val="500"/>
              </a:spcBef>
              <a:spcAft>
                <a:spcPts val="0"/>
              </a:spcAft>
              <a:buClr>
                <a:srgbClr val="EE5934"/>
              </a:buClr>
              <a:buSzPts val="1600"/>
              <a:buFont typeface="Courier New"/>
              <a:buChar char="o"/>
              <a:defRPr sz="1600">
                <a:solidFill>
                  <a:srgbClr val="3C5961"/>
                </a:solidFill>
              </a:defRPr>
            </a:lvl4pPr>
            <a:lvl5pPr indent="-330200" lvl="4" marL="2286000" marR="0" algn="l">
              <a:lnSpc>
                <a:spcPct val="90000"/>
              </a:lnSpc>
              <a:spcBef>
                <a:spcPts val="500"/>
              </a:spcBef>
              <a:spcAft>
                <a:spcPts val="0"/>
              </a:spcAft>
              <a:buClr>
                <a:srgbClr val="EE5934"/>
              </a:buClr>
              <a:buSzPts val="1600"/>
              <a:buFont typeface="Noto Sans Symbols"/>
              <a:buChar char="▪"/>
              <a:defRPr sz="1600">
                <a:solidFill>
                  <a:srgbClr val="3C596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5">
  <p:cSld name="Content_5">
    <p:spTree>
      <p:nvGrpSpPr>
        <p:cNvPr id="98" name="Shape 98"/>
        <p:cNvGrpSpPr/>
        <p:nvPr/>
      </p:nvGrpSpPr>
      <p:grpSpPr>
        <a:xfrm>
          <a:off x="0" y="0"/>
          <a:ext cx="0" cy="0"/>
          <a:chOff x="0" y="0"/>
          <a:chExt cx="0" cy="0"/>
        </a:xfrm>
      </p:grpSpPr>
      <p:sp>
        <p:nvSpPr>
          <p:cNvPr id="99" name="Google Shape;99;p2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00" name="Google Shape;100;p2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01" name="Google Shape;101;p21"/>
          <p:cNvSpPr txBox="1"/>
          <p:nvPr>
            <p:ph type="title"/>
          </p:nvPr>
        </p:nvSpPr>
        <p:spPr>
          <a:xfrm>
            <a:off x="631371" y="1436280"/>
            <a:ext cx="10341428" cy="12481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590"/>
              <a:buFont typeface="Arial"/>
              <a:buNone/>
              <a:defRPr sz="359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21"/>
          <p:cNvSpPr txBox="1"/>
          <p:nvPr>
            <p:ph idx="1" type="body"/>
          </p:nvPr>
        </p:nvSpPr>
        <p:spPr>
          <a:xfrm>
            <a:off x="631370" y="2901722"/>
            <a:ext cx="10341429" cy="31498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Font typeface="Arial"/>
              <a:buNone/>
              <a:defRPr sz="2000">
                <a:solidFill>
                  <a:schemeClr val="lt1"/>
                </a:solidFill>
              </a:defRPr>
            </a:lvl1pPr>
            <a:lvl2pPr indent="-228600" lvl="1" marL="91440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algn="l">
              <a:lnSpc>
                <a:spcPct val="90000"/>
              </a:lnSpc>
              <a:spcBef>
                <a:spcPts val="500"/>
              </a:spcBef>
              <a:spcAft>
                <a:spcPts val="0"/>
              </a:spcAft>
              <a:buClr>
                <a:srgbClr val="EE5934"/>
              </a:buClr>
              <a:buSzPts val="1600"/>
              <a:buFont typeface="Arial"/>
              <a:buChar char="•"/>
              <a:defRPr sz="1600">
                <a:solidFill>
                  <a:schemeClr val="lt1"/>
                </a:solidFill>
              </a:defRPr>
            </a:lvl3pPr>
            <a:lvl4pPr indent="-330200" lvl="3" marL="1828800" algn="l">
              <a:lnSpc>
                <a:spcPct val="90000"/>
              </a:lnSpc>
              <a:spcBef>
                <a:spcPts val="500"/>
              </a:spcBef>
              <a:spcAft>
                <a:spcPts val="0"/>
              </a:spcAft>
              <a:buClr>
                <a:srgbClr val="EE5934"/>
              </a:buClr>
              <a:buSzPts val="1600"/>
              <a:buFont typeface="Noto Sans Symbols"/>
              <a:buChar char="▪"/>
              <a:defRPr sz="1600">
                <a:solidFill>
                  <a:schemeClr val="lt1"/>
                </a:solidFill>
              </a:defRPr>
            </a:lvl4pPr>
            <a:lvl5pPr indent="-330200" lvl="4" marL="2286000" algn="l">
              <a:lnSpc>
                <a:spcPct val="90000"/>
              </a:lnSpc>
              <a:spcBef>
                <a:spcPts val="500"/>
              </a:spcBef>
              <a:spcAft>
                <a:spcPts val="0"/>
              </a:spcAft>
              <a:buClr>
                <a:srgbClr val="EE5934"/>
              </a:buClr>
              <a:buSzPts val="1600"/>
              <a:buFont typeface="Courier New"/>
              <a:buChar char="o"/>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1"/>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04" name="Google Shape;104;p21"/>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21" name="Shape 21"/>
        <p:cNvGrpSpPr/>
        <p:nvPr/>
      </p:nvGrpSpPr>
      <p:grpSpPr>
        <a:xfrm>
          <a:off x="0" y="0"/>
          <a:ext cx="0" cy="0"/>
          <a:chOff x="0" y="0"/>
          <a:chExt cx="0" cy="0"/>
        </a:xfrm>
      </p:grpSpPr>
      <p:sp>
        <p:nvSpPr>
          <p:cNvPr id="22" name="Google Shape;22;p13"/>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3"/>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24" name="Google Shape;24;p13"/>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25" name="Google Shape;25;p13"/>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6" name="Google Shape;26;p13"/>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27" name="Shape 27"/>
        <p:cNvGrpSpPr/>
        <p:nvPr/>
      </p:nvGrpSpPr>
      <p:grpSpPr>
        <a:xfrm>
          <a:off x="0" y="0"/>
          <a:ext cx="0" cy="0"/>
          <a:chOff x="0" y="0"/>
          <a:chExt cx="0" cy="0"/>
        </a:xfrm>
      </p:grpSpPr>
      <p:pic>
        <p:nvPicPr>
          <p:cNvPr descr="A picture containing text, floor, indoor, table&#10;&#10;Description automatically generated" id="28" name="Google Shape;28;p15"/>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29" name="Google Shape;29;p15"/>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 name="Google Shape;30;p15"/>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5"/>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32" name="Google Shape;32;p15"/>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33" name="Google Shape;33;p15"/>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34" name="Google Shape;34;p15"/>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2">
  <p:cSld name="Content_2">
    <p:spTree>
      <p:nvGrpSpPr>
        <p:cNvPr id="40" name="Shape 40"/>
        <p:cNvGrpSpPr/>
        <p:nvPr/>
      </p:nvGrpSpPr>
      <p:grpSpPr>
        <a:xfrm>
          <a:off x="0" y="0"/>
          <a:ext cx="0" cy="0"/>
          <a:chOff x="0" y="0"/>
          <a:chExt cx="0" cy="0"/>
        </a:xfrm>
      </p:grpSpPr>
      <p:sp>
        <p:nvSpPr>
          <p:cNvPr id="41" name="Google Shape;41;p1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6"/>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43" name="Google Shape;43;p16"/>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6"/>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45" name="Google Shape;45;p16"/>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46" name="Google Shape;46;p16"/>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47" name="Google Shape;47;p16"/>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48" name="Shape 48"/>
        <p:cNvGrpSpPr/>
        <p:nvPr/>
      </p:nvGrpSpPr>
      <p:grpSpPr>
        <a:xfrm>
          <a:off x="0" y="0"/>
          <a:ext cx="0" cy="0"/>
          <a:chOff x="0" y="0"/>
          <a:chExt cx="0" cy="0"/>
        </a:xfrm>
      </p:grpSpPr>
      <p:sp>
        <p:nvSpPr>
          <p:cNvPr id="49" name="Google Shape;49;p10"/>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 name="Google Shape;50;p10"/>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0"/>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2" name="Google Shape;52;p1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53" name="Google Shape;53;p10"/>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54" name="Google Shape;54;p10"/>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55" name="Shape 55"/>
        <p:cNvGrpSpPr/>
        <p:nvPr/>
      </p:nvGrpSpPr>
      <p:grpSpPr>
        <a:xfrm>
          <a:off x="0" y="0"/>
          <a:ext cx="0" cy="0"/>
          <a:chOff x="0" y="0"/>
          <a:chExt cx="0" cy="0"/>
        </a:xfrm>
      </p:grpSpPr>
      <p:sp>
        <p:nvSpPr>
          <p:cNvPr id="56" name="Google Shape;56;p12"/>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2"/>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8" name="Google Shape;58;p12"/>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59" name="Google Shape;59;p12"/>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60" name="Google Shape;60;p12"/>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61" name="Shape 61"/>
        <p:cNvGrpSpPr/>
        <p:nvPr/>
      </p:nvGrpSpPr>
      <p:grpSpPr>
        <a:xfrm>
          <a:off x="0" y="0"/>
          <a:ext cx="0" cy="0"/>
          <a:chOff x="0" y="0"/>
          <a:chExt cx="0" cy="0"/>
        </a:xfrm>
      </p:grpSpPr>
      <p:pic>
        <p:nvPicPr>
          <p:cNvPr descr="A picture containing text, floor, indoor, table&#10;&#10;Description automatically generated" id="62" name="Google Shape;62;p14"/>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63" name="Google Shape;63;p14"/>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4" name="Google Shape;64;p14"/>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4"/>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66" name="Google Shape;66;p14"/>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67" name="Google Shape;67;p14"/>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68" name="Google Shape;68;p14"/>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2">
  <p:cSld name="Section_Header_2">
    <p:bg>
      <p:bgPr>
        <a:solidFill>
          <a:schemeClr val="dk1"/>
        </a:solidFill>
      </p:bgPr>
    </p:bg>
    <p:spTree>
      <p:nvGrpSpPr>
        <p:cNvPr id="69"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b="0" l="10467" r="5790" t="24999"/>
          <a:stretch/>
        </p:blipFill>
        <p:spPr>
          <a:xfrm>
            <a:off x="-203200" y="-514350"/>
            <a:ext cx="12719050" cy="8191500"/>
          </a:xfrm>
          <a:prstGeom prst="rect">
            <a:avLst/>
          </a:prstGeom>
          <a:noFill/>
          <a:ln>
            <a:noFill/>
          </a:ln>
        </p:spPr>
      </p:pic>
      <p:sp>
        <p:nvSpPr>
          <p:cNvPr id="71" name="Google Shape;71;p17"/>
          <p:cNvSpPr/>
          <p:nvPr/>
        </p:nvSpPr>
        <p:spPr>
          <a:xfrm>
            <a:off x="-203200" y="-514350"/>
            <a:ext cx="12719049" cy="8191500"/>
          </a:xfrm>
          <a:prstGeom prst="rect">
            <a:avLst/>
          </a:prstGeom>
          <a:solidFill>
            <a:srgbClr val="00B3BC">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2" name="Google Shape;72;p17"/>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lt1"/>
              </a:buClr>
              <a:buSzPts val="6000"/>
              <a:buFont typeface="Arial"/>
              <a:buNone/>
              <a:defRPr b="1" sz="60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17"/>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74" name="Google Shape;74;p17"/>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75" name="Google Shape;75;p17"/>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76" name="Google Shape;76;p17"/>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1">
  <p:cSld name="Content_1">
    <p:spTree>
      <p:nvGrpSpPr>
        <p:cNvPr id="77" name="Shape 77"/>
        <p:cNvGrpSpPr/>
        <p:nvPr/>
      </p:nvGrpSpPr>
      <p:grpSpPr>
        <a:xfrm>
          <a:off x="0" y="0"/>
          <a:ext cx="0" cy="0"/>
          <a:chOff x="0" y="0"/>
          <a:chExt cx="0" cy="0"/>
        </a:xfrm>
      </p:grpSpPr>
      <p:sp>
        <p:nvSpPr>
          <p:cNvPr id="78" name="Google Shape;78;p18"/>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1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80" name="Google Shape;80;p18"/>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8"/>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2" name="Google Shape;82;p18"/>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83" name="Google Shape;83;p18"/>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84" name="Google Shape;84;p18"/>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slideLayout" Target="../slideLayouts/slideLayout5.xml"/><Relationship Id="rId3" Type="http://schemas.openxmlformats.org/officeDocument/2006/relationships/slideLayout" Target="../slideLayouts/slideLayout6.xml"/><Relationship Id="rId4" Type="http://schemas.openxmlformats.org/officeDocument/2006/relationships/slideLayout" Target="../slideLayouts/slideLayout7.xml"/><Relationship Id="rId10" Type="http://schemas.openxmlformats.org/officeDocument/2006/relationships/theme" Target="../theme/theme2.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Arial"/>
              <a:buNone/>
              <a:defRPr b="0" i="0" sz="4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9"/>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17500" lvl="3" marL="1828800"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indent="-317500" lvl="4" marL="2286000"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2" name="Google Shape;12;p9"/>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3" name="Google Shape;13;p9"/>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 name="Google Shape;37;p8"/>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90000"/>
              </a:lnSpc>
              <a:spcBef>
                <a:spcPts val="500"/>
              </a:spcBef>
              <a:spcAft>
                <a:spcPts val="0"/>
              </a:spcAft>
              <a:buClr>
                <a:schemeClr val="dk1"/>
              </a:buClr>
              <a:buSzPts val="1400"/>
              <a:buFont typeface="Courier New"/>
              <a:buChar char="o"/>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500"/>
              </a:spcBef>
              <a:spcAft>
                <a:spcPts val="0"/>
              </a:spcAft>
              <a:buClr>
                <a:schemeClr val="dk1"/>
              </a:buClr>
              <a:buSzPts val="1400"/>
              <a:buFont typeface="Noto Sans Symbols"/>
              <a:buChar char="▪"/>
              <a:defRPr b="0" i="0" sz="14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39" name="Google Shape;39;p8"/>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www.youtube.com/watch?v=bh1YWUyY-gE" TargetMode="Externa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hyperlink" Target="https://nextsteps.idaho.gov/gpa-calculator/calculator" TargetMode="External"/><Relationship Id="rId4" Type="http://schemas.openxmlformats.org/officeDocument/2006/relationships/image" Target="../media/image7.png"/><Relationship Id="rId5"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1"/>
          <p:cNvPicPr preferRelativeResize="0"/>
          <p:nvPr/>
        </p:nvPicPr>
        <p:blipFill rotWithShape="1">
          <a:blip r:embed="rId3">
            <a:alphaModFix/>
          </a:blip>
          <a:srcRect b="0" l="16856" r="34815" t="0"/>
          <a:stretch/>
        </p:blipFill>
        <p:spPr>
          <a:xfrm>
            <a:off x="7222800" y="0"/>
            <a:ext cx="4969200" cy="6858000"/>
          </a:xfrm>
          <a:prstGeom prst="rect">
            <a:avLst/>
          </a:prstGeom>
          <a:noFill/>
          <a:ln>
            <a:noFill/>
          </a:ln>
        </p:spPr>
      </p:pic>
      <p:sp>
        <p:nvSpPr>
          <p:cNvPr id="110" name="Google Shape;110;p1"/>
          <p:cNvSpPr/>
          <p:nvPr/>
        </p:nvSpPr>
        <p:spPr>
          <a:xfrm>
            <a:off x="6434328" y="3729006"/>
            <a:ext cx="2578608" cy="2578608"/>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11" name="Google Shape;111;p1"/>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112" name="Google Shape;112;p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500"/>
              <a:buFont typeface="Arial"/>
              <a:buNone/>
            </a:pPr>
            <a:r>
              <a:rPr b="1" lang="en-US">
                <a:latin typeface="Poppins"/>
                <a:ea typeface="Poppins"/>
                <a:cs typeface="Poppins"/>
                <a:sym typeface="Poppins"/>
              </a:rPr>
              <a:t>YOUR GPA </a:t>
            </a:r>
            <a:endParaRPr>
              <a:latin typeface="Poppins"/>
              <a:ea typeface="Poppins"/>
              <a:cs typeface="Poppins"/>
              <a:sym typeface="Poppins"/>
            </a:endParaRPr>
          </a:p>
        </p:txBody>
      </p:sp>
      <p:sp>
        <p:nvSpPr>
          <p:cNvPr id="113" name="Google Shape;113;p1"/>
          <p:cNvSpPr txBox="1"/>
          <p:nvPr>
            <p:ph idx="4294967295" type="body"/>
          </p:nvPr>
        </p:nvSpPr>
        <p:spPr>
          <a:xfrm>
            <a:off x="6644223" y="4983481"/>
            <a:ext cx="2148840" cy="100584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b="1" lang="en-US">
                <a:latin typeface="Poppins"/>
                <a:ea typeface="Poppins"/>
                <a:cs typeface="Poppins"/>
                <a:sym typeface="Poppins"/>
              </a:rPr>
              <a:t>WHERE DO YOU STAND?</a:t>
            </a:r>
            <a:endParaRPr>
              <a:latin typeface="Poppins"/>
              <a:ea typeface="Poppins"/>
              <a:cs typeface="Poppins"/>
              <a:sym typeface="Poppins"/>
            </a:endParaRPr>
          </a:p>
        </p:txBody>
      </p:sp>
      <p:sp>
        <p:nvSpPr>
          <p:cNvPr id="114" name="Google Shape;114;p1"/>
          <p:cNvSpPr txBox="1"/>
          <p:nvPr>
            <p:ph idx="4294967295" type="body"/>
          </p:nvPr>
        </p:nvSpPr>
        <p:spPr>
          <a:xfrm>
            <a:off x="6644223" y="3941740"/>
            <a:ext cx="2148840" cy="414503"/>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115" name="Google Shape;115;p1"/>
          <p:cNvSpPr txBox="1"/>
          <p:nvPr>
            <p:ph idx="4294967295"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What Road Are You On?</a:t>
            </a:r>
            <a:endParaRPr/>
          </a:p>
        </p:txBody>
      </p:sp>
      <p:sp>
        <p:nvSpPr>
          <p:cNvPr id="116" name="Google Shape;116;p1"/>
          <p:cNvSpPr/>
          <p:nvPr/>
        </p:nvSpPr>
        <p:spPr>
          <a:xfrm>
            <a:off x="522514" y="6233886"/>
            <a:ext cx="1654629" cy="3556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3"/>
          <p:cNvSpPr txBox="1"/>
          <p:nvPr>
            <p:ph type="title"/>
          </p:nvPr>
        </p:nvSpPr>
        <p:spPr>
          <a:xfrm>
            <a:off x="831850" y="758955"/>
            <a:ext cx="7269734" cy="3128890"/>
          </a:xfrm>
          <a:prstGeom prst="rect">
            <a:avLst/>
          </a:prstGeom>
          <a:noFill/>
          <a:ln>
            <a:noFill/>
          </a:ln>
        </p:spPr>
        <p:txBody>
          <a:bodyPr anchorCtr="0" anchor="t" bIns="45700" lIns="91425" spcFirstLastPara="1" rIns="91425" wrap="square" tIns="0">
            <a:normAutofit fontScale="90000"/>
          </a:bodyPr>
          <a:lstStyle/>
          <a:p>
            <a:pPr indent="0" lvl="0" marL="0" rtl="0" algn="l">
              <a:lnSpc>
                <a:spcPct val="90000"/>
              </a:lnSpc>
              <a:spcBef>
                <a:spcPts val="0"/>
              </a:spcBef>
              <a:spcAft>
                <a:spcPts val="0"/>
              </a:spcAft>
              <a:buClr>
                <a:schemeClr val="accent5"/>
              </a:buClr>
              <a:buSzPct val="100000"/>
              <a:buFont typeface="Arial"/>
              <a:buNone/>
            </a:pPr>
            <a:r>
              <a:rPr lang="en-US">
                <a:latin typeface="Poppins"/>
                <a:ea typeface="Poppins"/>
                <a:cs typeface="Poppins"/>
                <a:sym typeface="Poppins"/>
              </a:rPr>
              <a:t>“EDUCATION IS NOT THE LEARNING OF FACTS, BUT THE TRAINING OF THE MIND </a:t>
            </a:r>
            <a:r>
              <a:rPr lang="en-US">
                <a:latin typeface="Poppins"/>
                <a:ea typeface="Poppins"/>
                <a:cs typeface="Poppins"/>
                <a:sym typeface="Poppins"/>
              </a:rPr>
              <a:t>TO</a:t>
            </a:r>
            <a:r>
              <a:rPr lang="en-US">
                <a:latin typeface="Poppins"/>
                <a:ea typeface="Poppins"/>
                <a:cs typeface="Poppins"/>
                <a:sym typeface="Poppins"/>
              </a:rPr>
              <a:t> THINK.”</a:t>
            </a:r>
            <a:endParaRPr>
              <a:latin typeface="Poppins"/>
              <a:ea typeface="Poppins"/>
              <a:cs typeface="Poppins"/>
              <a:sym typeface="Poppins"/>
            </a:endParaRPr>
          </a:p>
        </p:txBody>
      </p:sp>
      <p:sp>
        <p:nvSpPr>
          <p:cNvPr id="122" name="Google Shape;122;p3"/>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Font typeface="Arial"/>
              <a:buNone/>
            </a:pPr>
            <a:r>
              <a:rPr lang="en-US">
                <a:latin typeface="Poppins"/>
                <a:ea typeface="Poppins"/>
                <a:cs typeface="Poppins"/>
                <a:sym typeface="Poppins"/>
              </a:rPr>
              <a:t>ALBERT EINSTEIN</a:t>
            </a:r>
            <a:endParaRPr>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7"/>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YOUR HIGH SCHOOL GPA</a:t>
            </a:r>
            <a:endParaRPr>
              <a:latin typeface="Poppins"/>
              <a:ea typeface="Poppins"/>
              <a:cs typeface="Poppins"/>
              <a:sym typeface="Poppins"/>
            </a:endParaRPr>
          </a:p>
        </p:txBody>
      </p:sp>
      <p:pic>
        <p:nvPicPr>
          <p:cNvPr descr="The director of dual credit at the College of Western Idaho (CWI) talks about the grade point average (GPA) and its significance." id="128" name="Google Shape;128;p7" title="Your High School GPA">
            <a:hlinkClick r:id="rId3"/>
          </p:cNvPr>
          <p:cNvPicPr preferRelativeResize="0"/>
          <p:nvPr/>
        </p:nvPicPr>
        <p:blipFill>
          <a:blip r:embed="rId4">
            <a:alphaModFix/>
          </a:blip>
          <a:stretch>
            <a:fillRect/>
          </a:stretch>
        </p:blipFill>
        <p:spPr>
          <a:xfrm>
            <a:off x="4675944" y="1076925"/>
            <a:ext cx="7291200" cy="5468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
                                        </p:tgtEl>
                                        <p:attrNameLst>
                                          <p:attrName>style.visibility</p:attrName>
                                        </p:attrNameLst>
                                      </p:cBhvr>
                                      <p:to>
                                        <p:strVal val="visible"/>
                                      </p:to>
                                    </p:set>
                                    <p:animEffect filter="fade" transition="in">
                                      <p:cBhvr>
                                        <p:cTn dur="1000"/>
                                        <p:tgtEl>
                                          <p:spTgt spid="1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ge0d7a39e06_0_3"/>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GPA CALCULATOR ACTIVITY</a:t>
            </a:r>
            <a:endParaRPr>
              <a:latin typeface="Poppins"/>
              <a:ea typeface="Poppins"/>
              <a:cs typeface="Poppins"/>
              <a:sym typeface="Poppins"/>
            </a:endParaRPr>
          </a:p>
        </p:txBody>
      </p:sp>
      <p:sp>
        <p:nvSpPr>
          <p:cNvPr id="134" name="Google Shape;134;ge0d7a39e06_0_3"/>
          <p:cNvSpPr txBox="1"/>
          <p:nvPr>
            <p:ph idx="1" type="body"/>
          </p:nvPr>
        </p:nvSpPr>
        <p:spPr>
          <a:xfrm>
            <a:off x="3342225" y="1012125"/>
            <a:ext cx="3894900" cy="55323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600"/>
              <a:buFont typeface="Arial"/>
              <a:buNone/>
            </a:pPr>
            <a:r>
              <a:rPr b="1" lang="en-US" sz="1800">
                <a:latin typeface="Roboto"/>
                <a:ea typeface="Roboto"/>
                <a:cs typeface="Roboto"/>
                <a:sym typeface="Roboto"/>
              </a:rPr>
              <a:t>PRACTICE CALCULATING GPA</a:t>
            </a:r>
            <a:endParaRPr sz="2200">
              <a:latin typeface="Roboto"/>
              <a:ea typeface="Roboto"/>
              <a:cs typeface="Roboto"/>
              <a:sym typeface="Roboto"/>
            </a:endParaRPr>
          </a:p>
          <a:p>
            <a:pPr indent="-298450" lvl="0" marL="285750" rtl="0" algn="l">
              <a:lnSpc>
                <a:spcPct val="90000"/>
              </a:lnSpc>
              <a:spcBef>
                <a:spcPts val="1000"/>
              </a:spcBef>
              <a:spcAft>
                <a:spcPts val="0"/>
              </a:spcAft>
              <a:buClr>
                <a:srgbClr val="EE5934"/>
              </a:buClr>
              <a:buSzPts val="1700"/>
              <a:buFont typeface="Roboto"/>
              <a:buChar char="•"/>
            </a:pPr>
            <a:r>
              <a:rPr lang="en-US" sz="1700">
                <a:solidFill>
                  <a:srgbClr val="464646"/>
                </a:solidFill>
                <a:latin typeface="Roboto"/>
                <a:ea typeface="Roboto"/>
                <a:cs typeface="Roboto"/>
                <a:sym typeface="Roboto"/>
              </a:rPr>
              <a:t> Go to: </a:t>
            </a:r>
            <a:endParaRPr sz="1700">
              <a:solidFill>
                <a:srgbClr val="464646"/>
              </a:solidFill>
              <a:latin typeface="Roboto"/>
              <a:ea typeface="Roboto"/>
              <a:cs typeface="Roboto"/>
              <a:sym typeface="Roboto"/>
            </a:endParaRPr>
          </a:p>
          <a:p>
            <a:pPr indent="0" lvl="1" marL="457200" rtl="0" algn="l">
              <a:lnSpc>
                <a:spcPct val="90000"/>
              </a:lnSpc>
              <a:spcBef>
                <a:spcPts val="1000"/>
              </a:spcBef>
              <a:spcAft>
                <a:spcPts val="0"/>
              </a:spcAft>
              <a:buClr>
                <a:srgbClr val="EE5934"/>
              </a:buClr>
              <a:buSzPts val="1700"/>
              <a:buFont typeface="Roboto"/>
              <a:buNone/>
            </a:pPr>
            <a:r>
              <a:rPr lang="en-US" sz="1700" u="sng">
                <a:solidFill>
                  <a:schemeClr val="hlink"/>
                </a:solidFill>
                <a:latin typeface="Roboto"/>
                <a:ea typeface="Roboto"/>
                <a:cs typeface="Roboto"/>
                <a:sym typeface="Roboto"/>
                <a:hlinkClick r:id="rId3"/>
              </a:rPr>
              <a:t>https://nextsteps.idaho.gov/gpa-calculator/calculator</a:t>
            </a:r>
            <a:r>
              <a:rPr lang="en-US" sz="1700">
                <a:solidFill>
                  <a:srgbClr val="464646"/>
                </a:solidFill>
                <a:latin typeface="Roboto"/>
                <a:ea typeface="Roboto"/>
                <a:cs typeface="Roboto"/>
                <a:sym typeface="Roboto"/>
              </a:rPr>
              <a:t> </a:t>
            </a:r>
            <a:endParaRPr sz="1800">
              <a:latin typeface="Roboto"/>
              <a:ea typeface="Roboto"/>
              <a:cs typeface="Roboto"/>
              <a:sym typeface="Roboto"/>
            </a:endParaRPr>
          </a:p>
          <a:p>
            <a:pPr indent="-298450" lvl="0" marL="285750" rtl="0" algn="l">
              <a:lnSpc>
                <a:spcPct val="90000"/>
              </a:lnSpc>
              <a:spcBef>
                <a:spcPts val="1000"/>
              </a:spcBef>
              <a:spcAft>
                <a:spcPts val="0"/>
              </a:spcAft>
              <a:buClr>
                <a:srgbClr val="EE5934"/>
              </a:buClr>
              <a:buSzPts val="1700"/>
              <a:buFont typeface="Roboto"/>
              <a:buChar char="•"/>
            </a:pPr>
            <a:r>
              <a:rPr lang="en-US" sz="1700">
                <a:solidFill>
                  <a:srgbClr val="464646"/>
                </a:solidFill>
                <a:latin typeface="Roboto"/>
                <a:ea typeface="Roboto"/>
                <a:cs typeface="Roboto"/>
                <a:sym typeface="Roboto"/>
              </a:rPr>
              <a:t>Enter the Course, Grade, Credits from the transcript</a:t>
            </a:r>
            <a:endParaRPr sz="1700">
              <a:solidFill>
                <a:srgbClr val="464646"/>
              </a:solidFill>
              <a:latin typeface="Roboto"/>
              <a:ea typeface="Roboto"/>
              <a:cs typeface="Roboto"/>
              <a:sym typeface="Roboto"/>
            </a:endParaRPr>
          </a:p>
          <a:p>
            <a:pPr indent="0" lvl="1" marL="457200" rtl="0" algn="l">
              <a:lnSpc>
                <a:spcPct val="90000"/>
              </a:lnSpc>
              <a:spcBef>
                <a:spcPts val="1000"/>
              </a:spcBef>
              <a:spcAft>
                <a:spcPts val="0"/>
              </a:spcAft>
              <a:buClr>
                <a:srgbClr val="464646"/>
              </a:buClr>
              <a:buSzPts val="1700"/>
              <a:buFont typeface="Roboto"/>
              <a:buNone/>
            </a:pPr>
            <a:r>
              <a:rPr lang="en-US" sz="1700">
                <a:solidFill>
                  <a:srgbClr val="464646"/>
                </a:solidFill>
                <a:latin typeface="Roboto"/>
                <a:ea typeface="Roboto"/>
                <a:cs typeface="Roboto"/>
                <a:sym typeface="Roboto"/>
              </a:rPr>
              <a:t>The GPA will auto calculate as you enter each.</a:t>
            </a:r>
            <a:endParaRPr sz="1700">
              <a:solidFill>
                <a:srgbClr val="464646"/>
              </a:solidFill>
              <a:latin typeface="Roboto"/>
              <a:ea typeface="Roboto"/>
              <a:cs typeface="Roboto"/>
              <a:sym typeface="Roboto"/>
            </a:endParaRPr>
          </a:p>
          <a:p>
            <a:pPr indent="0" lvl="0" marL="0" rtl="0" algn="l">
              <a:spcBef>
                <a:spcPts val="0"/>
              </a:spcBef>
              <a:spcAft>
                <a:spcPts val="0"/>
              </a:spcAft>
              <a:buNone/>
            </a:pPr>
            <a:r>
              <a:t/>
            </a:r>
            <a:endParaRPr b="1" sz="1800">
              <a:latin typeface="Roboto"/>
              <a:ea typeface="Roboto"/>
              <a:cs typeface="Roboto"/>
              <a:sym typeface="Roboto"/>
            </a:endParaRPr>
          </a:p>
          <a:p>
            <a:pPr indent="0" lvl="0" marL="0" rtl="0" algn="l">
              <a:spcBef>
                <a:spcPts val="0"/>
              </a:spcBef>
              <a:spcAft>
                <a:spcPts val="0"/>
              </a:spcAft>
              <a:buNone/>
            </a:pPr>
            <a:r>
              <a:rPr b="1" lang="en-US" sz="1800">
                <a:latin typeface="Roboto"/>
                <a:ea typeface="Roboto"/>
                <a:cs typeface="Roboto"/>
                <a:sym typeface="Roboto"/>
              </a:rPr>
              <a:t>CALCULATING CUMULATIVE GPA</a:t>
            </a:r>
            <a:endParaRPr sz="2200">
              <a:latin typeface="Roboto"/>
              <a:ea typeface="Roboto"/>
              <a:cs typeface="Roboto"/>
              <a:sym typeface="Roboto"/>
            </a:endParaRPr>
          </a:p>
          <a:p>
            <a:pPr indent="-95250" lvl="0" marL="0" rtl="0" algn="l">
              <a:spcBef>
                <a:spcPts val="1000"/>
              </a:spcBef>
              <a:spcAft>
                <a:spcPts val="0"/>
              </a:spcAft>
              <a:buClr>
                <a:schemeClr val="accent1"/>
              </a:buClr>
              <a:buSzPts val="1500"/>
              <a:buFont typeface="Roboto"/>
              <a:buChar char="•"/>
            </a:pPr>
            <a:r>
              <a:rPr lang="en-US" sz="2200">
                <a:solidFill>
                  <a:schemeClr val="dk2"/>
                </a:solidFill>
                <a:latin typeface="Roboto"/>
                <a:ea typeface="Roboto"/>
                <a:cs typeface="Roboto"/>
                <a:sym typeface="Roboto"/>
              </a:rPr>
              <a:t> </a:t>
            </a:r>
            <a:r>
              <a:rPr lang="en-US" sz="1700">
                <a:solidFill>
                  <a:schemeClr val="accent4"/>
                </a:solidFill>
                <a:latin typeface="Roboto"/>
                <a:ea typeface="Roboto"/>
                <a:cs typeface="Roboto"/>
                <a:sym typeface="Roboto"/>
              </a:rPr>
              <a:t>Add up each years’ GPA and divide by how many years you added up</a:t>
            </a:r>
            <a:endParaRPr sz="1700">
              <a:solidFill>
                <a:schemeClr val="accent4"/>
              </a:solidFill>
              <a:latin typeface="Roboto"/>
              <a:ea typeface="Roboto"/>
              <a:cs typeface="Roboto"/>
              <a:sym typeface="Roboto"/>
            </a:endParaRPr>
          </a:p>
          <a:p>
            <a:pPr indent="0" lvl="1" marL="457200" rtl="0" algn="l">
              <a:spcBef>
                <a:spcPts val="500"/>
              </a:spcBef>
              <a:spcAft>
                <a:spcPts val="0"/>
              </a:spcAft>
              <a:buClr>
                <a:schemeClr val="accent4"/>
              </a:buClr>
              <a:buSzPts val="1700"/>
              <a:buFont typeface="Roboto"/>
              <a:buNone/>
            </a:pPr>
            <a:r>
              <a:rPr lang="en-US" sz="1700">
                <a:solidFill>
                  <a:schemeClr val="accent4"/>
                </a:solidFill>
                <a:latin typeface="Roboto"/>
                <a:ea typeface="Roboto"/>
                <a:cs typeface="Roboto"/>
                <a:sym typeface="Roboto"/>
              </a:rPr>
              <a:t>Example: 9th + 10th / 2 = Cumulative GPA</a:t>
            </a:r>
            <a:endParaRPr sz="1800">
              <a:latin typeface="Roboto"/>
              <a:ea typeface="Roboto"/>
              <a:cs typeface="Roboto"/>
              <a:sym typeface="Roboto"/>
            </a:endParaRPr>
          </a:p>
        </p:txBody>
      </p:sp>
      <p:pic>
        <p:nvPicPr>
          <p:cNvPr id="135" name="Google Shape;135;ge0d7a39e06_0_3"/>
          <p:cNvPicPr preferRelativeResize="0"/>
          <p:nvPr/>
        </p:nvPicPr>
        <p:blipFill>
          <a:blip r:embed="rId4">
            <a:alphaModFix/>
          </a:blip>
          <a:stretch>
            <a:fillRect/>
          </a:stretch>
        </p:blipFill>
        <p:spPr>
          <a:xfrm>
            <a:off x="7163200" y="1317725"/>
            <a:ext cx="5065474" cy="3184350"/>
          </a:xfrm>
          <a:prstGeom prst="rect">
            <a:avLst/>
          </a:prstGeom>
          <a:noFill/>
          <a:ln>
            <a:noFill/>
          </a:ln>
        </p:spPr>
      </p:pic>
      <p:pic>
        <p:nvPicPr>
          <p:cNvPr id="136" name="Google Shape;136;ge0d7a39e06_0_3"/>
          <p:cNvPicPr preferRelativeResize="0"/>
          <p:nvPr/>
        </p:nvPicPr>
        <p:blipFill>
          <a:blip r:embed="rId5">
            <a:alphaModFix/>
          </a:blip>
          <a:stretch>
            <a:fillRect/>
          </a:stretch>
        </p:blipFill>
        <p:spPr>
          <a:xfrm>
            <a:off x="5629050" y="5310875"/>
            <a:ext cx="6499824" cy="154712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LOW GPA?</a:t>
            </a:r>
            <a:endParaRPr>
              <a:latin typeface="Poppins"/>
              <a:ea typeface="Poppins"/>
              <a:cs typeface="Poppins"/>
              <a:sym typeface="Poppins"/>
            </a:endParaRPr>
          </a:p>
        </p:txBody>
      </p:sp>
      <p:pic>
        <p:nvPicPr>
          <p:cNvPr id="142" name="Google Shape;142;p6"/>
          <p:cNvPicPr preferRelativeResize="0"/>
          <p:nvPr/>
        </p:nvPicPr>
        <p:blipFill>
          <a:blip r:embed="rId3">
            <a:alphaModFix/>
          </a:blip>
          <a:stretch>
            <a:fillRect/>
          </a:stretch>
        </p:blipFill>
        <p:spPr>
          <a:xfrm>
            <a:off x="4104535" y="1455925"/>
            <a:ext cx="8019350" cy="472181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2021-03-28T15:21:24Z</dcterms:created>
  <dc:creator>Kimberly Miller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0x010100C053AFEDCF43AF4A87A0A85DED29F48E</vt:lpwstr>
  </property>
</Properties>
</file>