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
      <p:font typeface="Roboto Medium"/>
      <p:regular r:id="rId19"/>
      <p:bold r:id="rId20"/>
      <p:italic r:id="rId21"/>
      <p:boldItalic r:id="rId22"/>
    </p:embeddedFont>
    <p:embeddedFont>
      <p:font typeface="Poppins"/>
      <p:regular r:id="rId23"/>
      <p:bold r:id="rId24"/>
      <p:italic r:id="rId25"/>
      <p:boldItalic r:id="rId26"/>
    </p:embeddedFont>
    <p:embeddedFont>
      <p:font typeface="Lato"/>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EuzUs+iZy7Ht5tngiLdaZybcw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HelveticaNeue-italic.fntdata"/><Relationship Id="rId10" Type="http://schemas.openxmlformats.org/officeDocument/2006/relationships/slide" Target="slides/slide5.xml"/><Relationship Id="rId32" Type="http://schemas.openxmlformats.org/officeDocument/2006/relationships/font" Target="fonts/HelveticaNeue-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HelveticaNeue-boldItalic.fntdata"/><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Medium-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EzmT03p3D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extsteps.idaho.com" TargetMode="External"/><Relationship Id="rId3" Type="http://schemas.openxmlformats.org/officeDocument/2006/relationships/hyperlink" Target="https://nextsteps.dev.s360.is/scholarships/" TargetMode="External"/><Relationship Id="rId4" Type="http://schemas.openxmlformats.org/officeDocument/2006/relationships/hyperlink" Target="http://www.bigfuture.collegeboard.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i="1" sz="11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Career Activity: Research and Track Scholarships</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Estimated Time:</a:t>
            </a:r>
            <a:r>
              <a:rPr lang="en-US">
                <a:latin typeface="Helvetica Neue"/>
                <a:ea typeface="Helvetica Neue"/>
                <a:cs typeface="Helvetica Neue"/>
                <a:sym typeface="Helvetica Neue"/>
              </a:rPr>
              <a:t>  55 minutes </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11th Grade: Scholarship Tracking; 12th Grade: Financial aid and Scholarship Tracking</a:t>
            </a:r>
            <a:endParaRPr b="1">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explore how to research scholarships most effectively.</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demonstrate knowledge of where to find scholarships, when and how to do so in order to earn as many as possible.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 Computer, Scholarship Tracking Form*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*(Digital Copy or paper)</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endParaRPr b="1">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Calibri"/>
              <a:buChar char="●"/>
            </a:pPr>
            <a:r>
              <a:rPr b="1" lang="en-US">
                <a:latin typeface="Helvetica Neue"/>
                <a:ea typeface="Helvetica Neue"/>
                <a:cs typeface="Helvetica Neue"/>
                <a:sym typeface="Helvetica Neue"/>
              </a:rPr>
              <a:t>Scholarships:</a:t>
            </a:r>
            <a:r>
              <a:rPr lang="en-US">
                <a:latin typeface="Helvetica Neue"/>
                <a:ea typeface="Helvetica Neue"/>
                <a:cs typeface="Helvetica Neue"/>
                <a:sym typeface="Helvetica Neue"/>
              </a:rPr>
              <a:t> Free money awarded to students who apply and meet certain requirements based on criteria determined by various individual entities.</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Calibri"/>
              <a:buChar char="●"/>
            </a:pPr>
            <a:r>
              <a:rPr b="1" lang="en-US">
                <a:latin typeface="Helvetica Neue"/>
                <a:ea typeface="Helvetica Neue"/>
                <a:cs typeface="Helvetica Neue"/>
                <a:sym typeface="Helvetica Neue"/>
              </a:rPr>
              <a:t>Weighted GPA:</a:t>
            </a:r>
            <a:r>
              <a:rPr lang="en-US">
                <a:latin typeface="Helvetica Neue"/>
                <a:ea typeface="Helvetica Neue"/>
                <a:cs typeface="Helvetica Neue"/>
                <a:sym typeface="Helvetica Neue"/>
              </a:rPr>
              <a:t> Weighted GPAs take the difficulty of a class into account. More challenging courses, like honors or AP classes, can be worth more than a 4.0 – up to a 5.0, actually – depending on a student’s grade.</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Calibri"/>
              <a:buChar char="●"/>
            </a:pPr>
            <a:r>
              <a:rPr b="1" lang="en-US">
                <a:latin typeface="Helvetica Neue"/>
                <a:ea typeface="Helvetica Neue"/>
                <a:cs typeface="Helvetica Neue"/>
                <a:sym typeface="Helvetica Neue"/>
              </a:rPr>
              <a:t>Unweighted GPA:</a:t>
            </a:r>
            <a:r>
              <a:rPr lang="en-US">
                <a:latin typeface="Helvetica Neue"/>
                <a:ea typeface="Helvetica Neue"/>
                <a:cs typeface="Helvetica Neue"/>
                <a:sym typeface="Helvetica Neue"/>
              </a:rPr>
              <a:t> An unweighted GPA relies on a 4.0 scale and, on that scale, no grade is worth more than a 4.0, regardless of the type of class involved.</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e6e81455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[Use Powerpoint] One of the challenges you’re probably facing right now is figuring out how to pay for college. In addition to grants and loans, you may also be eligible for scholarships to help pay for your expenses. Today we are going to explore different types of scholarships, who should apply, what you need, when to start, and where to find scholarships. Before we get started, take a few minutes on the Scholarship Knowledge Inventory Handout to identify some things you may already know! We will fill this in today together as we gain more understanding.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Scholarships aren’t just for your school’s star athletes or people with really high grades. Awards can be need-based, meaning that they require students to demonstrate that they need financial assistance beyond what their family is able to contribute. There are also scholarships you may qualify for based on an affiliation you or your parents have, like from a religious organization you belong to, or from a nonprofit you volunteer for. Finally, you might find organizations that are interested in helping students of a particular ethnicity or other intrinsic characteristic.</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b="1" i="1" lang="en-US">
                <a:latin typeface="Helvetica Neue"/>
                <a:ea typeface="Helvetica Neue"/>
                <a:cs typeface="Helvetica Neue"/>
                <a:sym typeface="Helvetica Neue"/>
              </a:rPr>
              <a:t>Types of Scholarships: </a:t>
            </a:r>
            <a:r>
              <a:rPr i="1" lang="en-US">
                <a:latin typeface="Helvetica Neue"/>
                <a:ea typeface="Helvetica Neue"/>
                <a:cs typeface="Helvetica Neue"/>
                <a:sym typeface="Helvetica Neue"/>
              </a:rPr>
              <a:t>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What is a Scholarship? - Quick and Easy Explanation</a:t>
            </a:r>
            <a:r>
              <a:rPr i="1" lang="en-US">
                <a:latin typeface="Helvetica Neue"/>
                <a:ea typeface="Helvetica Neue"/>
                <a:cs typeface="Helvetica Neue"/>
                <a:sym typeface="Helvetica Neue"/>
              </a:rPr>
              <a:t> (~ 3 minutes)</a:t>
            </a:r>
            <a:endParaRPr b="1" i="1">
              <a:latin typeface="Helvetica Neue"/>
              <a:ea typeface="Helvetica Neue"/>
              <a:cs typeface="Helvetica Neue"/>
              <a:sym typeface="Helvetica Neue"/>
            </a:endParaRPr>
          </a:p>
          <a:p>
            <a:pPr indent="457200" lvl="0" marL="0" rtl="0" algn="l">
              <a:spcBef>
                <a:spcPts val="0"/>
              </a:spcBef>
              <a:spcAft>
                <a:spcPts val="0"/>
              </a:spcAft>
              <a:buNone/>
            </a:pPr>
            <a:r>
              <a:rPr lang="en-US">
                <a:latin typeface="Helvetica Neue"/>
                <a:ea typeface="Helvetica Neue"/>
                <a:cs typeface="Helvetica Neue"/>
                <a:sym typeface="Helvetica Neue"/>
              </a:rPr>
              <a:t>Class Discussion: </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Who has started to look for scholarships?</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Do you plan on applying for scholarships? –Why or Why Not?</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By your senior year and within the senior year you may change your mind on college and trade schools –Apply anyway as lots could happen and you may get a lot of money!</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Idaho has students who have received full rides numerous times –Ex. Full ride to Brown University, quarter of a million dollars, school paid for flights home, clothing, food, board, tuition, books, etc. </a:t>
            </a:r>
            <a:endParaRPr>
              <a:latin typeface="Helvetica Neue"/>
              <a:ea typeface="Helvetica Neue"/>
              <a:cs typeface="Helvetica Neue"/>
              <a:sym typeface="Helvetica Neue"/>
            </a:endParaRPr>
          </a:p>
          <a:p>
            <a:pPr indent="-304800" lvl="1" marL="1371600" rtl="0" algn="l">
              <a:spcBef>
                <a:spcPts val="0"/>
              </a:spcBef>
              <a:spcAft>
                <a:spcPts val="0"/>
              </a:spcAft>
              <a:buClr>
                <a:schemeClr val="dk1"/>
              </a:buClr>
              <a:buSzPts val="1200"/>
              <a:buFont typeface="Helvetica Neue"/>
              <a:buChar char="o"/>
            </a:pPr>
            <a:r>
              <a:rPr lang="en-US">
                <a:latin typeface="Helvetica Neue"/>
                <a:ea typeface="Helvetica Neue"/>
                <a:cs typeface="Helvetica Neue"/>
                <a:sym typeface="Helvetica Neue"/>
              </a:rPr>
              <a:t>This is an extreme, but there is money out there to be received if you put your name in the pot.</a:t>
            </a:r>
            <a:endParaRPr>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rgbClr val="3C5961"/>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125" name="Google Shape;125;gde6e81455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When to start looking?</a:t>
            </a:r>
            <a:endParaRPr b="1" i="1">
              <a:latin typeface="Helvetica Neue"/>
              <a:ea typeface="Helvetica Neue"/>
              <a:cs typeface="Helvetica Neue"/>
              <a:sym typeface="Helvetica Neue"/>
            </a:endParaRPr>
          </a:p>
          <a:p>
            <a:pPr indent="-304800" lvl="1" marL="1371600" rtl="0" algn="l">
              <a:spcBef>
                <a:spcPts val="0"/>
              </a:spcBef>
              <a:spcAft>
                <a:spcPts val="0"/>
              </a:spcAft>
              <a:buClr>
                <a:schemeClr val="dk1"/>
              </a:buClr>
              <a:buSzPts val="1200"/>
              <a:buFont typeface="Helvetica Neue"/>
              <a:buChar char="o"/>
            </a:pPr>
            <a:r>
              <a:rPr lang="en-US">
                <a:latin typeface="Helvetica Neue"/>
                <a:ea typeface="Helvetica Neue"/>
                <a:cs typeface="Helvetica Neue"/>
                <a:sym typeface="Helvetica Neue"/>
              </a:rPr>
              <a:t>How many of you have started to look?</a:t>
            </a:r>
            <a:endParaRPr>
              <a:latin typeface="Helvetica Neue"/>
              <a:ea typeface="Helvetica Neue"/>
              <a:cs typeface="Helvetica Neue"/>
              <a:sym typeface="Helvetica Neue"/>
            </a:endParaRPr>
          </a:p>
          <a:p>
            <a:pPr indent="-304800" lvl="1" marL="1371600" rtl="0" algn="l">
              <a:spcBef>
                <a:spcPts val="0"/>
              </a:spcBef>
              <a:spcAft>
                <a:spcPts val="0"/>
              </a:spcAft>
              <a:buClr>
                <a:schemeClr val="dk1"/>
              </a:buClr>
              <a:buSzPts val="1200"/>
              <a:buFont typeface="Helvetica Neue"/>
              <a:buChar char="o"/>
            </a:pPr>
            <a:r>
              <a:rPr lang="en-US">
                <a:latin typeface="Helvetica Neue"/>
                <a:ea typeface="Helvetica Neue"/>
                <a:cs typeface="Helvetica Neue"/>
                <a:sym typeface="Helvetica Neue"/>
              </a:rPr>
              <a:t>Get Smart!  Start Early, Prepare Ahead of Time, and Get More Scholarships!</a:t>
            </a:r>
            <a:endParaRPr>
              <a:latin typeface="Helvetica Neue"/>
              <a:ea typeface="Helvetica Neue"/>
              <a:cs typeface="Helvetica Neue"/>
              <a:sym typeface="Helvetica Neue"/>
            </a:endParaRPr>
          </a:p>
          <a:p>
            <a:pPr indent="-304800" lvl="1" marL="1371600" rtl="0" algn="l">
              <a:lnSpc>
                <a:spcPct val="115000"/>
              </a:lnSpc>
              <a:spcBef>
                <a:spcPts val="0"/>
              </a:spcBef>
              <a:spcAft>
                <a:spcPts val="0"/>
              </a:spcAft>
              <a:buClr>
                <a:schemeClr val="dk1"/>
              </a:buClr>
              <a:buSzPts val="1200"/>
              <a:buFont typeface="Courier New"/>
              <a:buChar char="o"/>
            </a:pPr>
            <a:r>
              <a:rPr lang="en-US">
                <a:latin typeface="Helvetica Neue"/>
                <a:ea typeface="Helvetica Neue"/>
                <a:cs typeface="Helvetica Neue"/>
                <a:sym typeface="Helvetica Neue"/>
              </a:rPr>
              <a:t>Research heavily during the Junior year especially in the spring and through the summer</a:t>
            </a:r>
            <a:r>
              <a:rPr lang="en-US">
                <a:solidFill>
                  <a:srgbClr val="231F20"/>
                </a:solidFill>
                <a:highlight>
                  <a:srgbClr val="FFFFFF"/>
                </a:highlight>
                <a:latin typeface="Helvetica Neue"/>
                <a:ea typeface="Helvetica Neue"/>
                <a:cs typeface="Helvetica Neue"/>
                <a:sym typeface="Helvetica Neue"/>
              </a:rPr>
              <a:t> </a:t>
            </a:r>
            <a:endParaRPr>
              <a:solidFill>
                <a:srgbClr val="231F20"/>
              </a:solidFill>
              <a:highlight>
                <a:srgbClr val="FFFFFF"/>
              </a:highlight>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t/>
            </a:r>
            <a:endParaRPr>
              <a:solidFill>
                <a:srgbClr val="231F20"/>
              </a:solidFill>
              <a:highlight>
                <a:srgbClr val="FFFFFF"/>
              </a:highlight>
              <a:latin typeface="Lato"/>
              <a:ea typeface="Lato"/>
              <a:cs typeface="Lato"/>
              <a:sym typeface="Lato"/>
            </a:endParaRPr>
          </a:p>
          <a:p>
            <a:pPr indent="0" lvl="0" marL="0" rtl="0" algn="l">
              <a:lnSpc>
                <a:spcPct val="115000"/>
              </a:lnSpc>
              <a:spcBef>
                <a:spcPts val="1200"/>
              </a:spcBef>
              <a:spcAft>
                <a:spcPts val="0"/>
              </a:spcAft>
              <a:buNone/>
            </a:pPr>
            <a:r>
              <a:t/>
            </a:r>
            <a:endParaRPr sz="1100">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e6e81475c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Where do you find scholarships?</a:t>
            </a:r>
            <a:endParaRPr b="1" i="1">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•High School Website (not just your own high school, look at others)</a:t>
            </a:r>
            <a:endParaRPr>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•Google “Scholarships” and see what you find</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–Do not ever provide personal information (especially your Soc. Sec. Number)</a:t>
            </a:r>
            <a:endParaRPr/>
          </a:p>
          <a:p>
            <a:pPr indent="0" lvl="0" marL="0" rtl="0" algn="l">
              <a:spcBef>
                <a:spcPts val="0"/>
              </a:spcBef>
              <a:spcAft>
                <a:spcPts val="0"/>
              </a:spcAft>
              <a:buClr>
                <a:schemeClr val="dk1"/>
              </a:buClr>
              <a:buSzPts val="1100"/>
              <a:buFont typeface="Arial"/>
              <a:buNone/>
            </a:pPr>
            <a:r>
              <a:t/>
            </a:r>
            <a:endParaRPr sz="2300">
              <a:solidFill>
                <a:srgbClr val="595959"/>
              </a:solidFill>
              <a:latin typeface="Arial"/>
              <a:ea typeface="Arial"/>
              <a:cs typeface="Arial"/>
              <a:sym typeface="Arial"/>
            </a:endParaRPr>
          </a:p>
          <a:p>
            <a:pPr indent="0" lvl="0" marL="0" rtl="0" algn="l">
              <a:spcBef>
                <a:spcPts val="0"/>
              </a:spcBef>
              <a:spcAft>
                <a:spcPts val="0"/>
              </a:spcAft>
              <a:buNone/>
            </a:pPr>
            <a:r>
              <a:t/>
            </a:r>
            <a:endParaRPr/>
          </a:p>
        </p:txBody>
      </p:sp>
      <p:sp>
        <p:nvSpPr>
          <p:cNvPr id="145" name="Google Shape;145;gde6e81475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e6e814550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Tracking your Search: </a:t>
            </a:r>
            <a:endParaRPr b="1" i="1">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•Why would it be important to track your research or scholarships?</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–Save time later</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–Could forget info or not remember how to find scholarships you found</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–Can better organize when you will start working on the various ones found</a:t>
            </a:r>
            <a:endParaRPr>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•How might you do so?</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–Paper format</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–Document on Your Computer </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–Look online for examples and on your school website</a:t>
            </a:r>
            <a:endParaRPr>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•How many scholarships can you apply for?</a:t>
            </a:r>
            <a:endParaRPr>
              <a:latin typeface="Helvetica Neue"/>
              <a:ea typeface="Helvetica Neue"/>
              <a:cs typeface="Helvetica Neue"/>
              <a:sym typeface="Helvetica Neue"/>
            </a:endParaRPr>
          </a:p>
          <a:p>
            <a:pPr indent="0" lvl="0" marL="9144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–Apply for as many as you qualify for, as this will increase the likelihood of you receiving money</a:t>
            </a:r>
            <a:endParaRPr>
              <a:latin typeface="Helvetica Neue"/>
              <a:ea typeface="Helvetica Neue"/>
              <a:cs typeface="Helvetica Neue"/>
              <a:sym typeface="Helvetica Neue"/>
            </a:endParaRPr>
          </a:p>
          <a:p>
            <a:pPr indent="45720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-You are allowed to get as many as awarded</a:t>
            </a:r>
            <a:endParaRPr>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51" name="Google Shape;151;gde6e81455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Organizing your Search</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Have each student open the digital handout_Next Steps Scholarship Application Tracker Fillable or have them create their own digitally or on paper. </a:t>
            </a:r>
            <a:r>
              <a:rPr lang="en-US">
                <a:latin typeface="Helvetica Neue"/>
                <a:ea typeface="Helvetica Neue"/>
                <a:cs typeface="Helvetica Neue"/>
                <a:sym typeface="Helvetica Neue"/>
              </a:rPr>
              <a:t>Use this tool or create your own to keep track of the scholarships that you find and want to apply for.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e6e81475c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Scholarship Activity:</a:t>
            </a:r>
            <a:r>
              <a:rPr b="1" lang="en-US">
                <a:latin typeface="Helvetica Neue"/>
                <a:ea typeface="Helvetica Neue"/>
                <a:cs typeface="Helvetica Neue"/>
                <a:sym typeface="Helvetica Neue"/>
              </a:rPr>
              <a:t> </a:t>
            </a:r>
            <a:r>
              <a:rPr lang="en-US">
                <a:latin typeface="Helvetica Neue"/>
                <a:ea typeface="Helvetica Neue"/>
                <a:cs typeface="Helvetica Neue"/>
                <a:sym typeface="Helvetica Neue"/>
              </a:rPr>
              <a:t>Use any of the websites listed below to locate 3 scholarships and include the following information for each: Scholarship Name, Award Amount, Eligibility Requirements, Award Deadline, URL for application.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Have students use computers in pairs or individually and use the websites: </a:t>
            </a:r>
            <a:endParaRPr i="1">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www.nextsteps.Idaho.com</a:t>
            </a:r>
            <a:r>
              <a:rPr i="1" lang="en-US">
                <a:latin typeface="Helvetica Neue"/>
                <a:ea typeface="Helvetica Neue"/>
                <a:cs typeface="Helvetica Neue"/>
                <a:sym typeface="Helvetica Neue"/>
              </a:rPr>
              <a:t> [ </a:t>
            </a:r>
            <a:r>
              <a:rPr i="1" lang="en-US" u="sng">
                <a:solidFill>
                  <a:srgbClr val="1155CC"/>
                </a:solidFill>
                <a:latin typeface="Helvetica Neue"/>
                <a:ea typeface="Helvetica Neue"/>
                <a:cs typeface="Helvetica Neue"/>
                <a:sym typeface="Helvetica Neue"/>
                <a:hlinkClick r:id="rId3">
                  <a:extLst>
                    <a:ext uri="{A12FA001-AC4F-418D-AE19-62706E023703}">
                      <ahyp:hlinkClr val="tx"/>
                    </a:ext>
                  </a:extLst>
                </a:hlinkClick>
              </a:rPr>
              <a:t>https://nextsteps.dev.s360.is/scholarships/</a:t>
            </a:r>
            <a:r>
              <a:rPr i="1" lang="en-US">
                <a:latin typeface="Helvetica Neue"/>
                <a:ea typeface="Helvetica Neue"/>
                <a:cs typeface="Helvetica Neue"/>
                <a:sym typeface="Helvetica Neue"/>
              </a:rPr>
              <a:t> ]</a:t>
            </a:r>
            <a:endParaRPr i="1">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i="1" lang="en-US" u="sng">
                <a:solidFill>
                  <a:srgbClr val="1155CC"/>
                </a:solidFill>
                <a:latin typeface="Helvetica Neue"/>
                <a:ea typeface="Helvetica Neue"/>
                <a:cs typeface="Helvetica Neue"/>
                <a:sym typeface="Helvetica Neue"/>
                <a:hlinkClick r:id="rId4">
                  <a:extLst>
                    <a:ext uri="{A12FA001-AC4F-418D-AE19-62706E023703}">
                      <ahyp:hlinkClr val="tx"/>
                    </a:ext>
                  </a:extLst>
                </a:hlinkClick>
              </a:rPr>
              <a:t>www.bigfuture.collegeboard.org</a:t>
            </a:r>
            <a:endParaRPr b="1"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a:latin typeface="Helvetica Neue"/>
                <a:ea typeface="Helvetica Neue"/>
                <a:cs typeface="Helvetica Neue"/>
                <a:sym typeface="Helvetica Neue"/>
              </a:rPr>
              <a:t>Encourage students to write down/organize the information they find so they can apply before the deadlines!</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i="1">
              <a:latin typeface="Helvetica Neue"/>
              <a:ea typeface="Helvetica Neue"/>
              <a:cs typeface="Helvetica Neue"/>
              <a:sym typeface="Helvetica Neue"/>
            </a:endParaRPr>
          </a:p>
          <a:p>
            <a:pPr indent="0" lvl="0" marL="0" rtl="0" algn="l">
              <a:spcBef>
                <a:spcPts val="0"/>
              </a:spcBef>
              <a:spcAft>
                <a:spcPts val="0"/>
              </a:spcAft>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Now that you have explored locating scholarships, what ways do you think would be easiest to track or organize what you need to apply and when it needs to be submitted? Remember that all of you can apply and find scholarships that will help you go on!</a:t>
            </a:r>
            <a:endParaRPr i="1">
              <a:latin typeface="Helvetica Neue"/>
              <a:ea typeface="Helvetica Neue"/>
              <a:cs typeface="Helvetica Neue"/>
              <a:sym typeface="Helvetica Neue"/>
            </a:endParaRPr>
          </a:p>
          <a:p>
            <a:pPr indent="0" lvl="0" marL="0" rtl="0" algn="l">
              <a:spcBef>
                <a:spcPts val="0"/>
              </a:spcBef>
              <a:spcAft>
                <a:spcPts val="0"/>
              </a:spcAft>
              <a:buNone/>
            </a:pPr>
            <a:r>
              <a:t/>
            </a:r>
            <a:endParaRPr i="1">
              <a:latin typeface="Helvetica Neue"/>
              <a:ea typeface="Helvetica Neue"/>
              <a:cs typeface="Helvetica Neue"/>
              <a:sym typeface="Helvetica Neue"/>
            </a:endParaRPr>
          </a:p>
          <a:p>
            <a:pPr indent="0" lvl="0" marL="0" rtl="0" algn="l">
              <a:spcBef>
                <a:spcPts val="0"/>
              </a:spcBef>
              <a:spcAft>
                <a:spcPts val="0"/>
              </a:spcAft>
              <a:buNone/>
            </a:pPr>
            <a:r>
              <a:rPr i="1" lang="en-US">
                <a:latin typeface="Helvetica Neue"/>
                <a:ea typeface="Helvetica Neue"/>
                <a:cs typeface="Helvetica Neue"/>
                <a:sym typeface="Helvetica Neue"/>
              </a:rPr>
              <a:t>Scholarships Knowledge Inventory Handout Answer Key:  </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 B </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 B, C, D</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D</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Answers will vary</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Answers will vary</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Answers will vary</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A, B, D</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AutoNum type="arabicParenR"/>
            </a:pPr>
            <a:r>
              <a:rPr i="1" lang="en-US">
                <a:latin typeface="Helvetica Neue"/>
                <a:ea typeface="Helvetica Neue"/>
                <a:cs typeface="Helvetica Neue"/>
                <a:sym typeface="Helvetica Neue"/>
              </a:rPr>
              <a:t>B</a:t>
            </a:r>
            <a:endParaRPr b="1"/>
          </a:p>
        </p:txBody>
      </p:sp>
      <p:sp>
        <p:nvSpPr>
          <p:cNvPr id="164" name="Google Shape;164;gde6e81475c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www.duckbrand.com/stuck-at-prom" TargetMode="External"/><Relationship Id="rId4" Type="http://schemas.openxmlformats.org/officeDocument/2006/relationships/hyperlink" Target="http://www.youtube.com/watch?v=nEzmT03p3D0" TargetMode="External"/><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ww.scholarships.com" TargetMode="External"/><Relationship Id="rId4" Type="http://schemas.openxmlformats.org/officeDocument/2006/relationships/hyperlink" Target="http://www.bigfuture.collegeboard.org" TargetMode="External"/><Relationship Id="rId5" Type="http://schemas.openxmlformats.org/officeDocument/2006/relationships/hyperlink" Target="http://www.unigo.com" TargetMode="External"/><Relationship Id="rId6" Type="http://schemas.openxmlformats.org/officeDocument/2006/relationships/hyperlink" Target="http://www.fastweb.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nextsteps.idaho.com" TargetMode="External"/><Relationship Id="rId4" Type="http://schemas.openxmlformats.org/officeDocument/2006/relationships/hyperlink" Target="http://www.bigfuture.collegeboard.org" TargetMode="External"/><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SCHOLARSHIP TRACKING</a:t>
            </a:r>
            <a:endParaRPr>
              <a:latin typeface="Poppins"/>
              <a:ea typeface="Poppins"/>
              <a:cs typeface="Poppins"/>
              <a:sym typeface="Poppins"/>
            </a:endParaRPr>
          </a:p>
        </p:txBody>
      </p:sp>
      <p:sp>
        <p:nvSpPr>
          <p:cNvPr id="110" name="Google Shape;110;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1" name="Google Shape;111;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2" name="Google Shape;112;p1"/>
          <p:cNvPicPr preferRelativeResize="0"/>
          <p:nvPr/>
        </p:nvPicPr>
        <p:blipFill rotWithShape="1">
          <a:blip r:embed="rId3">
            <a:alphaModFix/>
          </a:blip>
          <a:srcRect b="5695" l="27393" r="7906" t="0"/>
          <a:stretch/>
        </p:blipFill>
        <p:spPr>
          <a:xfrm>
            <a:off x="7104450" y="-40250"/>
            <a:ext cx="5087551" cy="4945875"/>
          </a:xfrm>
          <a:prstGeom prst="rect">
            <a:avLst/>
          </a:prstGeom>
          <a:noFill/>
          <a:ln>
            <a:noFill/>
          </a:ln>
        </p:spPr>
      </p:pic>
      <p:sp>
        <p:nvSpPr>
          <p:cNvPr id="113" name="Google Shape;113;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4" name="Google Shape;114;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5" name="Google Shape;115;p1"/>
          <p:cNvSpPr txBox="1"/>
          <p:nvPr>
            <p:ph idx="4294967295" type="body"/>
          </p:nvPr>
        </p:nvSpPr>
        <p:spPr>
          <a:xfrm>
            <a:off x="6434325" y="5004700"/>
            <a:ext cx="2517000" cy="1005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r">
              <a:lnSpc>
                <a:spcPct val="90000"/>
              </a:lnSpc>
              <a:spcBef>
                <a:spcPts val="0"/>
              </a:spcBef>
              <a:spcAft>
                <a:spcPts val="0"/>
              </a:spcAft>
              <a:buClr>
                <a:schemeClr val="lt1"/>
              </a:buClr>
              <a:buSzPct val="100000"/>
              <a:buFont typeface="Arial"/>
              <a:buNone/>
            </a:pPr>
            <a:r>
              <a:rPr b="1" lang="en-US">
                <a:latin typeface="Poppins"/>
                <a:ea typeface="Poppins"/>
                <a:cs typeface="Poppins"/>
                <a:sym typeface="Poppins"/>
              </a:rPr>
              <a:t>HOW TO RESEARCH AND TRACK SCHOLARSHIPS</a:t>
            </a:r>
            <a:endParaRPr b="1">
              <a:latin typeface="Poppins"/>
              <a:ea typeface="Poppins"/>
              <a:cs typeface="Poppins"/>
              <a:sym typeface="Poppins"/>
            </a:endParaRPr>
          </a:p>
          <a:p>
            <a:pPr indent="0" lvl="0" marL="0" rtl="0" algn="r">
              <a:lnSpc>
                <a:spcPct val="90000"/>
              </a:lnSpc>
              <a:spcBef>
                <a:spcPts val="0"/>
              </a:spcBef>
              <a:spcAft>
                <a:spcPts val="0"/>
              </a:spcAft>
              <a:buNone/>
            </a:pPr>
            <a:r>
              <a:t/>
            </a:r>
            <a:endParaRPr b="1">
              <a:latin typeface="Poppins"/>
              <a:ea typeface="Poppins"/>
              <a:cs typeface="Poppins"/>
              <a:sym typeface="Poppins"/>
            </a:endParaRPr>
          </a:p>
          <a:p>
            <a:pPr indent="0" lvl="0" marL="0" rtl="0" algn="r">
              <a:lnSpc>
                <a:spcPct val="90000"/>
              </a:lnSpc>
              <a:spcBef>
                <a:spcPts val="0"/>
              </a:spcBef>
              <a:spcAft>
                <a:spcPts val="0"/>
              </a:spcAft>
              <a:buClr>
                <a:schemeClr val="lt1"/>
              </a:buClr>
              <a:buSzPct val="100000"/>
              <a:buFont typeface="Arial"/>
              <a:buNone/>
            </a:pPr>
            <a:r>
              <a:t/>
            </a:r>
            <a:endParaRPr b="1">
              <a:latin typeface="Poppins"/>
              <a:ea typeface="Poppins"/>
              <a:cs typeface="Poppins"/>
              <a:sym typeface="Poppins"/>
            </a:endParaRPr>
          </a:p>
        </p:txBody>
      </p:sp>
      <p:sp>
        <p:nvSpPr>
          <p:cNvPr id="116" name="Google Shape;116;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“THE ONLY IMPOSSIBLE JOURNEY IS THE ONE YOU NEVER BEGIN.”</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Anthony Robbins</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de6e814550_0_7"/>
          <p:cNvSpPr txBox="1"/>
          <p:nvPr>
            <p:ph type="title"/>
          </p:nvPr>
        </p:nvSpPr>
        <p:spPr>
          <a:xfrm>
            <a:off x="600201" y="19753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TYPES OF SCHOLARSHIPS</a:t>
            </a:r>
            <a:endParaRPr>
              <a:latin typeface="Poppins"/>
              <a:ea typeface="Poppins"/>
              <a:cs typeface="Poppins"/>
              <a:sym typeface="Poppins"/>
            </a:endParaRPr>
          </a:p>
        </p:txBody>
      </p:sp>
      <p:sp>
        <p:nvSpPr>
          <p:cNvPr id="128" name="Google Shape;128;gde6e814550_0_7"/>
          <p:cNvSpPr txBox="1"/>
          <p:nvPr>
            <p:ph idx="1" type="body"/>
          </p:nvPr>
        </p:nvSpPr>
        <p:spPr>
          <a:xfrm>
            <a:off x="3498878" y="1271924"/>
            <a:ext cx="3779400" cy="5025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 </a:t>
            </a:r>
            <a:endParaRPr>
              <a:latin typeface="Roboto"/>
              <a:ea typeface="Roboto"/>
              <a:cs typeface="Roboto"/>
              <a:sym typeface="Roboto"/>
            </a:endParaRPr>
          </a:p>
          <a:p>
            <a:pPr indent="-323850" lvl="0" marL="457200" rtl="0" algn="l">
              <a:lnSpc>
                <a:spcPct val="150000"/>
              </a:lnSpc>
              <a:spcBef>
                <a:spcPts val="100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MERIT-BASED</a:t>
            </a:r>
            <a:endParaRPr sz="1500">
              <a:solidFill>
                <a:srgbClr val="3C5961"/>
              </a:solidFill>
              <a:latin typeface="Roboto"/>
              <a:ea typeface="Roboto"/>
              <a:cs typeface="Roboto"/>
              <a:sym typeface="Roboto"/>
            </a:endParaRPr>
          </a:p>
          <a:p>
            <a:pPr indent="-323850" lvl="0" marL="457200" rtl="0" algn="l">
              <a:lnSpc>
                <a:spcPct val="150000"/>
              </a:lnSpc>
              <a:spcBef>
                <a:spcPts val="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NEED BASED</a:t>
            </a:r>
            <a:endParaRPr sz="1500">
              <a:solidFill>
                <a:srgbClr val="3C5961"/>
              </a:solidFill>
              <a:latin typeface="Roboto"/>
              <a:ea typeface="Roboto"/>
              <a:cs typeface="Roboto"/>
              <a:sym typeface="Roboto"/>
            </a:endParaRPr>
          </a:p>
          <a:p>
            <a:pPr indent="-323850" lvl="0" marL="457200" rtl="0" algn="l">
              <a:lnSpc>
                <a:spcPct val="150000"/>
              </a:lnSpc>
              <a:spcBef>
                <a:spcPts val="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STUDENT-SPECIFIC FACTORS</a:t>
            </a:r>
            <a:endParaRPr sz="1500">
              <a:solidFill>
                <a:srgbClr val="3C5961"/>
              </a:solidFill>
              <a:latin typeface="Roboto"/>
              <a:ea typeface="Roboto"/>
              <a:cs typeface="Roboto"/>
              <a:sym typeface="Roboto"/>
            </a:endParaRPr>
          </a:p>
          <a:p>
            <a:pPr indent="-323850" lvl="0" marL="457200" rtl="0" algn="l">
              <a:lnSpc>
                <a:spcPct val="150000"/>
              </a:lnSpc>
              <a:spcBef>
                <a:spcPts val="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MAJOR RELATED</a:t>
            </a:r>
            <a:endParaRPr sz="1500">
              <a:solidFill>
                <a:srgbClr val="3C5961"/>
              </a:solidFill>
              <a:latin typeface="Roboto"/>
              <a:ea typeface="Roboto"/>
              <a:cs typeface="Roboto"/>
              <a:sym typeface="Roboto"/>
            </a:endParaRPr>
          </a:p>
          <a:p>
            <a:pPr indent="-323850" lvl="0" marL="457200" rtl="0" algn="l">
              <a:lnSpc>
                <a:spcPct val="150000"/>
              </a:lnSpc>
              <a:spcBef>
                <a:spcPts val="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COLLEGE SPECIFIC</a:t>
            </a:r>
            <a:endParaRPr sz="1500">
              <a:solidFill>
                <a:srgbClr val="3C5961"/>
              </a:solidFill>
              <a:latin typeface="Roboto"/>
              <a:ea typeface="Roboto"/>
              <a:cs typeface="Roboto"/>
              <a:sym typeface="Roboto"/>
            </a:endParaRPr>
          </a:p>
          <a:p>
            <a:pPr indent="-323850" lvl="0" marL="457200" rtl="0" algn="l">
              <a:lnSpc>
                <a:spcPct val="150000"/>
              </a:lnSpc>
              <a:spcBef>
                <a:spcPts val="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COMMUNITY AND STATE SPECIFIC</a:t>
            </a:r>
            <a:endParaRPr sz="1500">
              <a:solidFill>
                <a:srgbClr val="3C5961"/>
              </a:solidFill>
              <a:latin typeface="Roboto"/>
              <a:ea typeface="Roboto"/>
              <a:cs typeface="Roboto"/>
              <a:sym typeface="Roboto"/>
            </a:endParaRPr>
          </a:p>
          <a:p>
            <a:pPr indent="-323850" lvl="0" marL="457200" rtl="0" algn="l">
              <a:lnSpc>
                <a:spcPct val="150000"/>
              </a:lnSpc>
              <a:spcBef>
                <a:spcPts val="0"/>
              </a:spcBef>
              <a:spcAft>
                <a:spcPts val="0"/>
              </a:spcAft>
              <a:buClr>
                <a:srgbClr val="3C5961"/>
              </a:buClr>
              <a:buSzPts val="1500"/>
              <a:buFont typeface="Roboto"/>
              <a:buChar char="●"/>
            </a:pPr>
            <a:r>
              <a:rPr lang="en-US" sz="1500">
                <a:solidFill>
                  <a:srgbClr val="3C5961"/>
                </a:solidFill>
                <a:latin typeface="Roboto"/>
                <a:ea typeface="Roboto"/>
                <a:cs typeface="Roboto"/>
                <a:sym typeface="Roboto"/>
              </a:rPr>
              <a:t>NATIONWIDE MISCELLANEOUS</a:t>
            </a:r>
            <a:endParaRPr sz="1500">
              <a:solidFill>
                <a:srgbClr val="3C5961"/>
              </a:solidFill>
              <a:latin typeface="Roboto"/>
              <a:ea typeface="Roboto"/>
              <a:cs typeface="Roboto"/>
              <a:sym typeface="Roboto"/>
            </a:endParaRPr>
          </a:p>
          <a:p>
            <a:pPr indent="-323850" lvl="1" marL="914400" rtl="0" algn="l">
              <a:lnSpc>
                <a:spcPct val="150000"/>
              </a:lnSpc>
              <a:spcBef>
                <a:spcPts val="0"/>
              </a:spcBef>
              <a:spcAft>
                <a:spcPts val="0"/>
              </a:spcAft>
              <a:buClr>
                <a:srgbClr val="3C5961"/>
              </a:buClr>
              <a:buSzPts val="1500"/>
              <a:buFont typeface="Roboto"/>
              <a:buChar char="○"/>
            </a:pPr>
            <a:r>
              <a:rPr b="0" lang="en-US" sz="1500">
                <a:solidFill>
                  <a:srgbClr val="3C5961"/>
                </a:solidFill>
                <a:latin typeface="Roboto"/>
                <a:ea typeface="Roboto"/>
                <a:cs typeface="Roboto"/>
                <a:sym typeface="Roboto"/>
              </a:rPr>
              <a:t>CREATE A TUX OR PROM DRESS OUT OF DUCT TAPE (</a:t>
            </a:r>
            <a:r>
              <a:rPr b="0" lang="en-US" sz="1100" u="sng">
                <a:solidFill>
                  <a:srgbClr val="3C5961"/>
                </a:solidFill>
                <a:latin typeface="Roboto"/>
                <a:ea typeface="Roboto"/>
                <a:cs typeface="Roboto"/>
                <a:sym typeface="Roboto"/>
                <a:hlinkClick r:id="rId3">
                  <a:extLst>
                    <a:ext uri="{A12FA001-AC4F-418D-AE19-62706E023703}">
                      <ahyp:hlinkClr val="tx"/>
                    </a:ext>
                  </a:extLst>
                </a:hlinkClick>
              </a:rPr>
              <a:t>Stuck At Prom: Duct Tape Attire Scholarships | Duck Brand</a:t>
            </a:r>
            <a:r>
              <a:rPr b="0" lang="en-US" sz="1500">
                <a:solidFill>
                  <a:srgbClr val="3C5961"/>
                </a:solidFill>
                <a:latin typeface="Roboto"/>
                <a:ea typeface="Roboto"/>
                <a:cs typeface="Roboto"/>
                <a:sym typeface="Roboto"/>
              </a:rPr>
              <a:t>)</a:t>
            </a:r>
            <a:endParaRPr b="0" sz="1500">
              <a:solidFill>
                <a:srgbClr val="3C5961"/>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This video provides easy to understand overview of Scholarship in just three minutes. It's part of the many resources provided by scholarshipsandgrants.us's &quot;Scholarships for High School Seniors&quot; page http://www.scholarshipsandgrants.us/scholarships-highschool-seniors/" id="129" name="Google Shape;129;gde6e814550_0_7" title="What is Scholarship? - Quick and Easy Explanation">
            <a:hlinkClick r:id="rId4"/>
          </p:cNvPr>
          <p:cNvPicPr preferRelativeResize="0"/>
          <p:nvPr/>
        </p:nvPicPr>
        <p:blipFill>
          <a:blip r:embed="rId5">
            <a:alphaModFix/>
          </a:blip>
          <a:stretch>
            <a:fillRect/>
          </a:stretch>
        </p:blipFill>
        <p:spPr>
          <a:xfrm>
            <a:off x="7081500" y="1666325"/>
            <a:ext cx="5110500" cy="3832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Arial"/>
              <a:buNone/>
            </a:pPr>
            <a:r>
              <a:rPr lang="en-US">
                <a:solidFill>
                  <a:schemeClr val="accent1"/>
                </a:solidFill>
                <a:latin typeface="Poppins"/>
                <a:ea typeface="Poppins"/>
                <a:cs typeface="Poppins"/>
                <a:sym typeface="Poppins"/>
              </a:rPr>
              <a:t>WHO SHOULD APPLY FOR SCHOLARSHIPS?</a:t>
            </a:r>
            <a:endParaRPr>
              <a:latin typeface="Poppins"/>
              <a:ea typeface="Poppins"/>
              <a:cs typeface="Poppins"/>
              <a:sym typeface="Poppins"/>
            </a:endParaRPr>
          </a:p>
        </p:txBody>
      </p:sp>
      <p:sp>
        <p:nvSpPr>
          <p:cNvPr id="135" name="Google Shape;135;p5"/>
          <p:cNvSpPr txBox="1"/>
          <p:nvPr>
            <p:ph idx="1" type="body"/>
          </p:nvPr>
        </p:nvSpPr>
        <p:spPr>
          <a:xfrm>
            <a:off x="4332325" y="970575"/>
            <a:ext cx="7424400" cy="57066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600"/>
              </a:spcBef>
              <a:spcAft>
                <a:spcPts val="0"/>
              </a:spcAft>
              <a:buSzPts val="2000"/>
              <a:buFont typeface="Roboto"/>
              <a:buChar char="●"/>
            </a:pPr>
            <a:r>
              <a:rPr lang="en-US">
                <a:latin typeface="Roboto"/>
                <a:ea typeface="Roboto"/>
                <a:cs typeface="Roboto"/>
                <a:sym typeface="Roboto"/>
              </a:rPr>
              <a:t>Everyone!</a:t>
            </a:r>
            <a:endParaRPr>
              <a:latin typeface="Roboto"/>
              <a:ea typeface="Roboto"/>
              <a:cs typeface="Roboto"/>
              <a:sym typeface="Roboto"/>
            </a:endParaRPr>
          </a:p>
          <a:p>
            <a:pPr indent="-355600" lvl="0" marL="457200" rtl="0" algn="l">
              <a:lnSpc>
                <a:spcPct val="100000"/>
              </a:lnSpc>
              <a:spcBef>
                <a:spcPts val="0"/>
              </a:spcBef>
              <a:spcAft>
                <a:spcPts val="0"/>
              </a:spcAft>
              <a:buSzPts val="2000"/>
              <a:buFont typeface="Roboto"/>
              <a:buChar char="●"/>
            </a:pPr>
            <a:r>
              <a:rPr lang="en-US">
                <a:latin typeface="Roboto"/>
                <a:ea typeface="Roboto"/>
                <a:cs typeface="Roboto"/>
                <a:sym typeface="Roboto"/>
              </a:rPr>
              <a:t>What if your parents are paying for your college?</a:t>
            </a:r>
            <a:endParaRPr>
              <a:latin typeface="Roboto"/>
              <a:ea typeface="Roboto"/>
              <a:cs typeface="Roboto"/>
              <a:sym typeface="Roboto"/>
            </a:endParaRPr>
          </a:p>
          <a:p>
            <a:pPr indent="-330200" lvl="1" marL="914400" rtl="0" algn="l">
              <a:lnSpc>
                <a:spcPct val="100000"/>
              </a:lnSpc>
              <a:spcBef>
                <a:spcPts val="0"/>
              </a:spcBef>
              <a:spcAft>
                <a:spcPts val="0"/>
              </a:spcAft>
              <a:buSzPts val="1600"/>
              <a:buFont typeface="Roboto"/>
              <a:buChar char="○"/>
            </a:pPr>
            <a:r>
              <a:rPr lang="en-US">
                <a:latin typeface="Roboto"/>
                <a:ea typeface="Roboto"/>
                <a:cs typeface="Roboto"/>
                <a:sym typeface="Roboto"/>
              </a:rPr>
              <a:t>Apply anyway!</a:t>
            </a:r>
            <a:endParaRPr>
              <a:latin typeface="Roboto"/>
              <a:ea typeface="Roboto"/>
              <a:cs typeface="Roboto"/>
              <a:sym typeface="Roboto"/>
            </a:endParaRPr>
          </a:p>
          <a:p>
            <a:pPr indent="-330200" lvl="2" marL="1371600" rtl="0" algn="l">
              <a:lnSpc>
                <a:spcPct val="100000"/>
              </a:lnSpc>
              <a:spcBef>
                <a:spcPts val="0"/>
              </a:spcBef>
              <a:spcAft>
                <a:spcPts val="0"/>
              </a:spcAft>
              <a:buSzPts val="1600"/>
              <a:buFont typeface="Roboto"/>
              <a:buChar char="■"/>
            </a:pPr>
            <a:r>
              <a:rPr lang="en-US">
                <a:latin typeface="Roboto"/>
                <a:ea typeface="Roboto"/>
                <a:cs typeface="Roboto"/>
                <a:sym typeface="Roboto"/>
              </a:rPr>
              <a:t>If you have done the work (good grades, volunteer work, extra curriculars, etc.) why would you not?</a:t>
            </a:r>
            <a:endParaRPr>
              <a:latin typeface="Roboto"/>
              <a:ea typeface="Roboto"/>
              <a:cs typeface="Roboto"/>
              <a:sym typeface="Roboto"/>
            </a:endParaRPr>
          </a:p>
          <a:p>
            <a:pPr indent="-330200" lvl="2" marL="1371600" rtl="0" algn="l">
              <a:lnSpc>
                <a:spcPct val="100000"/>
              </a:lnSpc>
              <a:spcBef>
                <a:spcPts val="0"/>
              </a:spcBef>
              <a:spcAft>
                <a:spcPts val="0"/>
              </a:spcAft>
              <a:buSzPts val="1600"/>
              <a:buFont typeface="Roboto"/>
              <a:buChar char="■"/>
            </a:pPr>
            <a:r>
              <a:rPr lang="en-US">
                <a:latin typeface="Roboto"/>
                <a:ea typeface="Roboto"/>
                <a:cs typeface="Roboto"/>
                <a:sym typeface="Roboto"/>
              </a:rPr>
              <a:t>Your college choice may be more expensive than you planned.</a:t>
            </a:r>
            <a:endParaRPr>
              <a:latin typeface="Roboto"/>
              <a:ea typeface="Roboto"/>
              <a:cs typeface="Roboto"/>
              <a:sym typeface="Roboto"/>
            </a:endParaRPr>
          </a:p>
          <a:p>
            <a:pPr indent="-330200" lvl="2" marL="1371600" rtl="0" algn="l">
              <a:lnSpc>
                <a:spcPct val="100000"/>
              </a:lnSpc>
              <a:spcBef>
                <a:spcPts val="0"/>
              </a:spcBef>
              <a:spcAft>
                <a:spcPts val="0"/>
              </a:spcAft>
              <a:buSzPts val="1600"/>
              <a:buFont typeface="Roboto"/>
              <a:buChar char="■"/>
            </a:pPr>
            <a:r>
              <a:rPr lang="en-US">
                <a:latin typeface="Roboto"/>
                <a:ea typeface="Roboto"/>
                <a:cs typeface="Roboto"/>
                <a:sym typeface="Roboto"/>
              </a:rPr>
              <a:t>You could use any extra money for living expenses</a:t>
            </a:r>
            <a:endParaRPr>
              <a:latin typeface="Roboto"/>
              <a:ea typeface="Roboto"/>
              <a:cs typeface="Roboto"/>
              <a:sym typeface="Roboto"/>
            </a:endParaRPr>
          </a:p>
          <a:p>
            <a:pPr indent="-355600" lvl="0" marL="457200" rtl="0" algn="l">
              <a:lnSpc>
                <a:spcPct val="100000"/>
              </a:lnSpc>
              <a:spcBef>
                <a:spcPts val="0"/>
              </a:spcBef>
              <a:spcAft>
                <a:spcPts val="0"/>
              </a:spcAft>
              <a:buClr>
                <a:schemeClr val="dk1"/>
              </a:buClr>
              <a:buSzPts val="2000"/>
              <a:buFont typeface="Roboto"/>
              <a:buChar char="●"/>
            </a:pPr>
            <a:r>
              <a:rPr lang="en-US">
                <a:latin typeface="Roboto"/>
                <a:ea typeface="Roboto"/>
                <a:cs typeface="Roboto"/>
                <a:sym typeface="Roboto"/>
              </a:rPr>
              <a:t>Don’t have good grades?</a:t>
            </a:r>
            <a:endParaRPr sz="20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2"/>
              </a:buClr>
              <a:buSzPts val="1600"/>
              <a:buFont typeface="Roboto"/>
              <a:buChar char="○"/>
            </a:pPr>
            <a:r>
              <a:rPr lang="en-US">
                <a:solidFill>
                  <a:schemeClr val="dk2"/>
                </a:solidFill>
                <a:latin typeface="Roboto"/>
                <a:ea typeface="Roboto"/>
                <a:cs typeface="Roboto"/>
                <a:sym typeface="Roboto"/>
              </a:rPr>
              <a:t>Apply anyway!</a:t>
            </a:r>
            <a:endParaRPr>
              <a:solidFill>
                <a:schemeClr val="dk2"/>
              </a:solidFill>
              <a:latin typeface="Roboto"/>
              <a:ea typeface="Roboto"/>
              <a:cs typeface="Roboto"/>
              <a:sym typeface="Roboto"/>
            </a:endParaRPr>
          </a:p>
          <a:p>
            <a:pPr indent="-330200" lvl="2" marL="1371600" rtl="0" algn="l">
              <a:lnSpc>
                <a:spcPct val="100000"/>
              </a:lnSpc>
              <a:spcBef>
                <a:spcPts val="0"/>
              </a:spcBef>
              <a:spcAft>
                <a:spcPts val="0"/>
              </a:spcAft>
              <a:buClr>
                <a:schemeClr val="accent1"/>
              </a:buClr>
              <a:buSzPts val="1600"/>
              <a:buFont typeface="Roboto"/>
              <a:buChar char="■"/>
            </a:pPr>
            <a:r>
              <a:rPr lang="en-US">
                <a:latin typeface="Roboto"/>
                <a:ea typeface="Roboto"/>
                <a:cs typeface="Roboto"/>
                <a:sym typeface="Roboto"/>
              </a:rPr>
              <a:t>You’ll be surprised to find all different kinds of scholarships out there.</a:t>
            </a:r>
            <a:endParaRPr>
              <a:latin typeface="Roboto"/>
              <a:ea typeface="Roboto"/>
              <a:cs typeface="Roboto"/>
              <a:sym typeface="Roboto"/>
            </a:endParaRPr>
          </a:p>
          <a:p>
            <a:pPr indent="-330200" lvl="2" marL="1371600" rtl="0" algn="l">
              <a:lnSpc>
                <a:spcPct val="100000"/>
              </a:lnSpc>
              <a:spcBef>
                <a:spcPts val="0"/>
              </a:spcBef>
              <a:spcAft>
                <a:spcPts val="0"/>
              </a:spcAft>
              <a:buSzPts val="1600"/>
              <a:buFont typeface="Roboto"/>
              <a:buChar char="■"/>
            </a:pPr>
            <a:r>
              <a:rPr lang="en-US">
                <a:latin typeface="Roboto"/>
                <a:ea typeface="Roboto"/>
                <a:cs typeface="Roboto"/>
                <a:sym typeface="Roboto"/>
              </a:rPr>
              <a:t>Not all scholarships are academic based!</a:t>
            </a:r>
            <a:endParaRPr>
              <a:latin typeface="Roboto"/>
              <a:ea typeface="Roboto"/>
              <a:cs typeface="Roboto"/>
              <a:sym typeface="Roboto"/>
            </a:endParaRPr>
          </a:p>
          <a:p>
            <a:pPr indent="-355600" lvl="0" marL="457200" rtl="0" algn="l">
              <a:lnSpc>
                <a:spcPct val="100000"/>
              </a:lnSpc>
              <a:spcBef>
                <a:spcPts val="0"/>
              </a:spcBef>
              <a:spcAft>
                <a:spcPts val="0"/>
              </a:spcAft>
              <a:buSzPts val="2000"/>
              <a:buFont typeface="Roboto"/>
              <a:buChar char="●"/>
            </a:pPr>
            <a:r>
              <a:rPr lang="en-US">
                <a:latin typeface="Roboto"/>
                <a:ea typeface="Roboto"/>
                <a:cs typeface="Roboto"/>
                <a:sym typeface="Roboto"/>
              </a:rPr>
              <a:t>Going out of state for college?</a:t>
            </a:r>
            <a:endParaRPr>
              <a:latin typeface="Roboto"/>
              <a:ea typeface="Roboto"/>
              <a:cs typeface="Roboto"/>
              <a:sym typeface="Roboto"/>
            </a:endParaRPr>
          </a:p>
          <a:p>
            <a:pPr indent="-330200" lvl="1" marL="914400" rtl="0" algn="l">
              <a:lnSpc>
                <a:spcPct val="100000"/>
              </a:lnSpc>
              <a:spcBef>
                <a:spcPts val="0"/>
              </a:spcBef>
              <a:spcAft>
                <a:spcPts val="0"/>
              </a:spcAft>
              <a:buSzPts val="1600"/>
              <a:buFont typeface="Roboto"/>
              <a:buChar char="○"/>
            </a:pPr>
            <a:r>
              <a:rPr lang="en-US">
                <a:latin typeface="Roboto"/>
                <a:ea typeface="Roboto"/>
                <a:cs typeface="Roboto"/>
                <a:sym typeface="Roboto"/>
              </a:rPr>
              <a:t>Apply anyway!</a:t>
            </a:r>
            <a:endParaRPr>
              <a:latin typeface="Roboto"/>
              <a:ea typeface="Roboto"/>
              <a:cs typeface="Roboto"/>
              <a:sym typeface="Roboto"/>
            </a:endParaRPr>
          </a:p>
          <a:p>
            <a:pPr indent="-330200" lvl="2" marL="1371600" rtl="0" algn="l">
              <a:lnSpc>
                <a:spcPct val="100000"/>
              </a:lnSpc>
              <a:spcBef>
                <a:spcPts val="0"/>
              </a:spcBef>
              <a:spcAft>
                <a:spcPts val="0"/>
              </a:spcAft>
              <a:buSzPts val="1600"/>
              <a:buFont typeface="Roboto"/>
              <a:buChar char="■"/>
            </a:pPr>
            <a:r>
              <a:rPr lang="en-US">
                <a:latin typeface="Roboto"/>
                <a:ea typeface="Roboto"/>
                <a:cs typeface="Roboto"/>
                <a:sym typeface="Roboto"/>
              </a:rPr>
              <a:t>Western Undergraduate Exchange Program (WUE)</a:t>
            </a:r>
            <a:endParaRPr>
              <a:latin typeface="Roboto"/>
              <a:ea typeface="Roboto"/>
              <a:cs typeface="Roboto"/>
              <a:sym typeface="Roboto"/>
            </a:endParaRPr>
          </a:p>
          <a:p>
            <a:pPr indent="-330200" lvl="3" marL="1828800" rtl="0" algn="l">
              <a:lnSpc>
                <a:spcPct val="100000"/>
              </a:lnSpc>
              <a:spcBef>
                <a:spcPts val="0"/>
              </a:spcBef>
              <a:spcAft>
                <a:spcPts val="0"/>
              </a:spcAft>
              <a:buSzPts val="1600"/>
              <a:buFont typeface="Roboto"/>
              <a:buChar char="●"/>
            </a:pPr>
            <a:r>
              <a:rPr lang="en-US">
                <a:latin typeface="Roboto"/>
                <a:ea typeface="Roboto"/>
                <a:cs typeface="Roboto"/>
                <a:sym typeface="Roboto"/>
              </a:rPr>
              <a:t>An agreement among some Western states, through which 160+ participating public colleges and universities provide steep nonresident tuition savings for Western students.</a:t>
            </a:r>
            <a:endParaRPr>
              <a:latin typeface="Roboto"/>
              <a:ea typeface="Roboto"/>
              <a:cs typeface="Roboto"/>
              <a:sym typeface="Roboto"/>
            </a:endParaRPr>
          </a:p>
          <a:p>
            <a:pPr indent="-330200" lvl="3" marL="1828800" rtl="0" algn="l">
              <a:lnSpc>
                <a:spcPct val="100000"/>
              </a:lnSpc>
              <a:spcBef>
                <a:spcPts val="0"/>
              </a:spcBef>
              <a:spcAft>
                <a:spcPts val="0"/>
              </a:spcAft>
              <a:buSzPts val="1600"/>
              <a:buFont typeface="Roboto"/>
              <a:buChar char="●"/>
            </a:pPr>
            <a:r>
              <a:rPr lang="en-US">
                <a:latin typeface="Roboto"/>
                <a:ea typeface="Roboto"/>
                <a:cs typeface="Roboto"/>
                <a:sym typeface="Roboto"/>
              </a:rPr>
              <a:t>Alaska, Arizona, California, Colorado, Hawaii, Idaho, Montana, Nevada, New Mexico, North Dakota, Utah, Washington, Wyoming</a:t>
            </a:r>
            <a:endParaRPr>
              <a:latin typeface="Roboto"/>
              <a:ea typeface="Roboto"/>
              <a:cs typeface="Roboto"/>
              <a:sym typeface="Roboto"/>
            </a:endParaRPr>
          </a:p>
          <a:p>
            <a:pPr indent="-330200" lvl="3" marL="1828800" rtl="0" algn="l">
              <a:lnSpc>
                <a:spcPct val="100000"/>
              </a:lnSpc>
              <a:spcBef>
                <a:spcPts val="0"/>
              </a:spcBef>
              <a:spcAft>
                <a:spcPts val="0"/>
              </a:spcAft>
              <a:buSzPts val="1600"/>
              <a:buFont typeface="Roboto"/>
              <a:buChar char="●"/>
            </a:pPr>
            <a:r>
              <a:rPr lang="en-US">
                <a:latin typeface="Roboto"/>
                <a:ea typeface="Roboto"/>
                <a:cs typeface="Roboto"/>
                <a:sym typeface="Roboto"/>
              </a:rPr>
              <a:t>wiche.edu can provide more information</a:t>
            </a:r>
            <a:endParaRPr>
              <a:latin typeface="Roboto"/>
              <a:ea typeface="Roboto"/>
              <a:cs typeface="Roboto"/>
              <a:sym typeface="Roboto"/>
            </a:endParaRPr>
          </a:p>
          <a:p>
            <a:pPr indent="0" lvl="0" marL="914400" rtl="0" algn="l">
              <a:lnSpc>
                <a:spcPct val="100000"/>
              </a:lnSpc>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WHEN TO START LOOKING FOR SCHOLARSHIPS?</a:t>
            </a:r>
            <a:endParaRPr>
              <a:latin typeface="Poppins"/>
              <a:ea typeface="Poppins"/>
              <a:cs typeface="Poppins"/>
              <a:sym typeface="Poppins"/>
            </a:endParaRPr>
          </a:p>
        </p:txBody>
      </p:sp>
      <p:sp>
        <p:nvSpPr>
          <p:cNvPr id="141" name="Google Shape;141;p4"/>
          <p:cNvSpPr txBox="1"/>
          <p:nvPr>
            <p:ph idx="1" type="body"/>
          </p:nvPr>
        </p:nvSpPr>
        <p:spPr>
          <a:xfrm>
            <a:off x="4541590" y="1984292"/>
            <a:ext cx="2964110" cy="39562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 </a:t>
            </a:r>
            <a:endParaRPr>
              <a:latin typeface="Roboto"/>
              <a:ea typeface="Roboto"/>
              <a:cs typeface="Roboto"/>
              <a:sym typeface="Roboto"/>
            </a:endParaRPr>
          </a:p>
          <a:p>
            <a:pPr indent="-342900" lvl="0" marL="457200" rtl="0" algn="l">
              <a:lnSpc>
                <a:spcPct val="90000"/>
              </a:lnSpc>
              <a:spcBef>
                <a:spcPts val="1000"/>
              </a:spcBef>
              <a:spcAft>
                <a:spcPts val="0"/>
              </a:spcAft>
              <a:buClr>
                <a:srgbClr val="000000"/>
              </a:buClr>
              <a:buSzPts val="1800"/>
              <a:buFont typeface="Roboto"/>
              <a:buChar char="●"/>
            </a:pPr>
            <a:r>
              <a:rPr lang="en-US" sz="1800">
                <a:solidFill>
                  <a:srgbClr val="000000"/>
                </a:solidFill>
                <a:latin typeface="Roboto"/>
                <a:ea typeface="Roboto"/>
                <a:cs typeface="Roboto"/>
                <a:sym typeface="Roboto"/>
              </a:rPr>
              <a:t>Don’t procrastinate!</a:t>
            </a:r>
            <a:endParaRPr sz="1800">
              <a:solidFill>
                <a:srgbClr val="000000"/>
              </a:solidFill>
              <a:latin typeface="Roboto"/>
              <a:ea typeface="Roboto"/>
              <a:cs typeface="Roboto"/>
              <a:sym typeface="Roboto"/>
            </a:endParaRPr>
          </a:p>
          <a:p>
            <a:pPr indent="0" lvl="0" marL="457200" rtl="0" algn="l">
              <a:lnSpc>
                <a:spcPct val="90000"/>
              </a:lnSpc>
              <a:spcBef>
                <a:spcPts val="1000"/>
              </a:spcBef>
              <a:spcAft>
                <a:spcPts val="0"/>
              </a:spcAft>
              <a:buNone/>
            </a:pPr>
            <a:r>
              <a:t/>
            </a:r>
            <a:endParaRPr sz="1800">
              <a:solidFill>
                <a:srgbClr val="000000"/>
              </a:solidFill>
              <a:latin typeface="Roboto"/>
              <a:ea typeface="Roboto"/>
              <a:cs typeface="Roboto"/>
              <a:sym typeface="Roboto"/>
            </a:endParaRPr>
          </a:p>
          <a:p>
            <a:pPr indent="-342900" lvl="0" marL="457200" rtl="0" algn="l">
              <a:lnSpc>
                <a:spcPct val="90000"/>
              </a:lnSpc>
              <a:spcBef>
                <a:spcPts val="1000"/>
              </a:spcBef>
              <a:spcAft>
                <a:spcPts val="0"/>
              </a:spcAft>
              <a:buClr>
                <a:srgbClr val="000000"/>
              </a:buClr>
              <a:buSzPts val="1800"/>
              <a:buFont typeface="Roboto"/>
              <a:buChar char="●"/>
            </a:pPr>
            <a:r>
              <a:rPr lang="en-US" sz="1800">
                <a:solidFill>
                  <a:srgbClr val="000000"/>
                </a:solidFill>
                <a:latin typeface="Roboto"/>
                <a:ea typeface="Roboto"/>
                <a:cs typeface="Roboto"/>
                <a:sym typeface="Roboto"/>
              </a:rPr>
              <a:t>Start getting organized early!</a:t>
            </a:r>
            <a:r>
              <a:rPr lang="en-US" sz="1800">
                <a:solidFill>
                  <a:srgbClr val="000000"/>
                </a:solidFill>
                <a:latin typeface="Roboto"/>
                <a:ea typeface="Roboto"/>
                <a:cs typeface="Roboto"/>
                <a:sym typeface="Roboto"/>
              </a:rPr>
              <a:t> </a:t>
            </a:r>
            <a:endParaRPr sz="1800">
              <a:solidFill>
                <a:srgbClr val="000000"/>
              </a:solidFill>
              <a:latin typeface="Roboto"/>
              <a:ea typeface="Roboto"/>
              <a:cs typeface="Roboto"/>
              <a:sym typeface="Roboto"/>
            </a:endParaRPr>
          </a:p>
          <a:p>
            <a:pPr indent="0" lvl="0" marL="457200" rtl="0" algn="l">
              <a:lnSpc>
                <a:spcPct val="90000"/>
              </a:lnSpc>
              <a:spcBef>
                <a:spcPts val="1000"/>
              </a:spcBef>
              <a:spcAft>
                <a:spcPts val="0"/>
              </a:spcAft>
              <a:buNone/>
            </a:pPr>
            <a:r>
              <a:t/>
            </a:r>
            <a:endParaRPr sz="1800">
              <a:solidFill>
                <a:srgbClr val="000000"/>
              </a:solidFill>
              <a:latin typeface="Roboto"/>
              <a:ea typeface="Roboto"/>
              <a:cs typeface="Roboto"/>
              <a:sym typeface="Roboto"/>
            </a:endParaRPr>
          </a:p>
          <a:p>
            <a:pPr indent="-342900" lvl="0" marL="457200" rtl="0" algn="l">
              <a:spcBef>
                <a:spcPts val="1000"/>
              </a:spcBef>
              <a:spcAft>
                <a:spcPts val="0"/>
              </a:spcAft>
              <a:buClr>
                <a:srgbClr val="000000"/>
              </a:buClr>
              <a:buSzPts val="1800"/>
              <a:buFont typeface="Roboto"/>
              <a:buChar char="●"/>
            </a:pPr>
            <a:r>
              <a:rPr lang="en-US" sz="1800">
                <a:solidFill>
                  <a:srgbClr val="000000"/>
                </a:solidFill>
                <a:latin typeface="Roboto"/>
                <a:ea typeface="Roboto"/>
                <a:cs typeface="Roboto"/>
                <a:sym typeface="Roboto"/>
              </a:rPr>
              <a:t>Scholarship deadlines vary by type but most fall between September and May of your Senior Year </a:t>
            </a:r>
            <a:endParaRPr sz="1800">
              <a:solidFill>
                <a:srgbClr val="000000"/>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id="142" name="Google Shape;142;p4"/>
          <p:cNvPicPr preferRelativeResize="0"/>
          <p:nvPr/>
        </p:nvPicPr>
        <p:blipFill>
          <a:blip r:embed="rId3">
            <a:alphaModFix/>
          </a:blip>
          <a:stretch>
            <a:fillRect/>
          </a:stretch>
        </p:blipFill>
        <p:spPr>
          <a:xfrm>
            <a:off x="7831925" y="2077450"/>
            <a:ext cx="4381500" cy="29221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de6e81475c_0_3"/>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WHERE DO YOU FIND SCHOLARSHIPS?</a:t>
            </a:r>
            <a:endParaRPr>
              <a:latin typeface="Poppins"/>
              <a:ea typeface="Poppins"/>
              <a:cs typeface="Poppins"/>
              <a:sym typeface="Poppins"/>
            </a:endParaRPr>
          </a:p>
        </p:txBody>
      </p:sp>
      <p:sp>
        <p:nvSpPr>
          <p:cNvPr id="148" name="Google Shape;148;gde6e81475c_0_3"/>
          <p:cNvSpPr txBox="1"/>
          <p:nvPr>
            <p:ph idx="1" type="body"/>
          </p:nvPr>
        </p:nvSpPr>
        <p:spPr>
          <a:xfrm>
            <a:off x="4215250" y="1575025"/>
            <a:ext cx="7781700" cy="4938300"/>
          </a:xfrm>
          <a:prstGeom prst="rect">
            <a:avLst/>
          </a:prstGeom>
          <a:noFill/>
          <a:ln>
            <a:noFill/>
          </a:ln>
        </p:spPr>
        <p:txBody>
          <a:bodyPr anchorCtr="0" anchor="t" bIns="45700" lIns="91425" spcFirstLastPara="1" rIns="91425" wrap="square" tIns="45700">
            <a:noAutofit/>
          </a:bodyPr>
          <a:lstStyle/>
          <a:p>
            <a:pPr indent="-236220" lvl="0" marL="160020" rtl="0" algn="l">
              <a:lnSpc>
                <a:spcPct val="100000"/>
              </a:lnSpc>
              <a:spcBef>
                <a:spcPts val="600"/>
              </a:spcBef>
              <a:spcAft>
                <a:spcPts val="0"/>
              </a:spcAft>
              <a:buClr>
                <a:srgbClr val="EE5934"/>
              </a:buClr>
              <a:buSzPts val="2700"/>
              <a:buFont typeface="Roboto"/>
              <a:buChar char="•"/>
            </a:pPr>
            <a:r>
              <a:rPr lang="en-US" sz="2700">
                <a:latin typeface="Roboto"/>
                <a:ea typeface="Roboto"/>
                <a:cs typeface="Roboto"/>
                <a:sym typeface="Roboto"/>
              </a:rPr>
              <a:t>Idaho Scholarships</a:t>
            </a:r>
            <a:endParaRPr sz="2700">
              <a:latin typeface="Roboto"/>
              <a:ea typeface="Roboto"/>
              <a:cs typeface="Roboto"/>
              <a:sym typeface="Roboto"/>
            </a:endParaRPr>
          </a:p>
          <a:p>
            <a:pPr indent="0" lvl="1" marL="457200" rtl="0" algn="l">
              <a:lnSpc>
                <a:spcPct val="100000"/>
              </a:lnSpc>
              <a:spcBef>
                <a:spcPts val="600"/>
              </a:spcBef>
              <a:spcAft>
                <a:spcPts val="0"/>
              </a:spcAft>
              <a:buClr>
                <a:srgbClr val="EE5934"/>
              </a:buClr>
              <a:buSzPts val="2700"/>
              <a:buFont typeface="Roboto"/>
              <a:buNone/>
            </a:pPr>
            <a:r>
              <a:rPr lang="en-US" sz="2700">
                <a:latin typeface="Roboto"/>
                <a:ea typeface="Roboto"/>
                <a:cs typeface="Roboto"/>
                <a:sym typeface="Roboto"/>
              </a:rPr>
              <a:t>www.nextsteps.Idaho.com (Idaho Specific)</a:t>
            </a:r>
            <a:endParaRPr sz="2700">
              <a:latin typeface="Roboto"/>
              <a:ea typeface="Roboto"/>
              <a:cs typeface="Roboto"/>
              <a:sym typeface="Roboto"/>
            </a:endParaRPr>
          </a:p>
          <a:p>
            <a:pPr indent="-236220" lvl="0" marL="160020" rtl="0" algn="l">
              <a:lnSpc>
                <a:spcPct val="100000"/>
              </a:lnSpc>
              <a:spcBef>
                <a:spcPts val="600"/>
              </a:spcBef>
              <a:spcAft>
                <a:spcPts val="0"/>
              </a:spcAft>
              <a:buClr>
                <a:srgbClr val="EE5934"/>
              </a:buClr>
              <a:buSzPts val="2700"/>
              <a:buFont typeface="Roboto"/>
              <a:buChar char="•"/>
            </a:pPr>
            <a:r>
              <a:rPr lang="en-US" sz="2700">
                <a:latin typeface="Roboto"/>
                <a:ea typeface="Roboto"/>
                <a:cs typeface="Roboto"/>
                <a:sym typeface="Roboto"/>
              </a:rPr>
              <a:t>National Scholarships</a:t>
            </a:r>
            <a:endParaRPr sz="2700">
              <a:latin typeface="Roboto"/>
              <a:ea typeface="Roboto"/>
              <a:cs typeface="Roboto"/>
              <a:sym typeface="Roboto"/>
            </a:endParaRPr>
          </a:p>
          <a:p>
            <a:pPr indent="0" lvl="1" marL="457200" rtl="0" algn="l">
              <a:lnSpc>
                <a:spcPct val="100000"/>
              </a:lnSpc>
              <a:spcBef>
                <a:spcPts val="600"/>
              </a:spcBef>
              <a:spcAft>
                <a:spcPts val="0"/>
              </a:spcAft>
              <a:buClr>
                <a:srgbClr val="00B3BC"/>
              </a:buClr>
              <a:buSzPts val="2700"/>
              <a:buFont typeface="Roboto"/>
              <a:buNone/>
            </a:pPr>
            <a:r>
              <a:rPr lang="en-US" sz="2700">
                <a:solidFill>
                  <a:srgbClr val="00B3BC"/>
                </a:solidFill>
                <a:uFill>
                  <a:noFill/>
                </a:uFill>
                <a:latin typeface="Roboto"/>
                <a:ea typeface="Roboto"/>
                <a:cs typeface="Roboto"/>
                <a:sym typeface="Roboto"/>
                <a:hlinkClick r:id="rId3">
                  <a:extLst>
                    <a:ext uri="{A12FA001-AC4F-418D-AE19-62706E023703}">
                      <ahyp:hlinkClr val="tx"/>
                    </a:ext>
                  </a:extLst>
                </a:hlinkClick>
              </a:rPr>
              <a:t>www.scholarships.com</a:t>
            </a:r>
            <a:endParaRPr sz="2700">
              <a:solidFill>
                <a:srgbClr val="00B3BC"/>
              </a:solidFill>
              <a:latin typeface="Roboto"/>
              <a:ea typeface="Roboto"/>
              <a:cs typeface="Roboto"/>
              <a:sym typeface="Roboto"/>
            </a:endParaRPr>
          </a:p>
          <a:p>
            <a:pPr indent="0" lvl="1" marL="457200" rtl="0" algn="l">
              <a:lnSpc>
                <a:spcPct val="100000"/>
              </a:lnSpc>
              <a:spcBef>
                <a:spcPts val="600"/>
              </a:spcBef>
              <a:spcAft>
                <a:spcPts val="0"/>
              </a:spcAft>
              <a:buClr>
                <a:srgbClr val="00B3BC"/>
              </a:buClr>
              <a:buSzPts val="2700"/>
              <a:buFont typeface="Roboto"/>
              <a:buNone/>
            </a:pPr>
            <a:r>
              <a:rPr lang="en-US" sz="2700">
                <a:solidFill>
                  <a:srgbClr val="00B3BC"/>
                </a:solidFill>
                <a:uFill>
                  <a:noFill/>
                </a:uFill>
                <a:latin typeface="Roboto"/>
                <a:ea typeface="Roboto"/>
                <a:cs typeface="Roboto"/>
                <a:sym typeface="Roboto"/>
                <a:hlinkClick r:id="rId4">
                  <a:extLst>
                    <a:ext uri="{A12FA001-AC4F-418D-AE19-62706E023703}">
                      <ahyp:hlinkClr val="tx"/>
                    </a:ext>
                  </a:extLst>
                </a:hlinkClick>
              </a:rPr>
              <a:t>www.bigfuture.collegeboard.org</a:t>
            </a:r>
            <a:endParaRPr sz="2700">
              <a:solidFill>
                <a:srgbClr val="00B3BC"/>
              </a:solidFill>
              <a:latin typeface="Roboto"/>
              <a:ea typeface="Roboto"/>
              <a:cs typeface="Roboto"/>
              <a:sym typeface="Roboto"/>
            </a:endParaRPr>
          </a:p>
          <a:p>
            <a:pPr indent="0" lvl="1" marL="457200" rtl="0" algn="l">
              <a:lnSpc>
                <a:spcPct val="100000"/>
              </a:lnSpc>
              <a:spcBef>
                <a:spcPts val="600"/>
              </a:spcBef>
              <a:spcAft>
                <a:spcPts val="0"/>
              </a:spcAft>
              <a:buClr>
                <a:srgbClr val="00B3BC"/>
              </a:buClr>
              <a:buSzPts val="2700"/>
              <a:buFont typeface="Roboto"/>
              <a:buNone/>
            </a:pPr>
            <a:r>
              <a:rPr lang="en-US" sz="2700">
                <a:solidFill>
                  <a:srgbClr val="00B3BC"/>
                </a:solidFill>
                <a:uFill>
                  <a:noFill/>
                </a:uFill>
                <a:latin typeface="Roboto"/>
                <a:ea typeface="Roboto"/>
                <a:cs typeface="Roboto"/>
                <a:sym typeface="Roboto"/>
                <a:hlinkClick r:id="rId5">
                  <a:extLst>
                    <a:ext uri="{A12FA001-AC4F-418D-AE19-62706E023703}">
                      <ahyp:hlinkClr val="tx"/>
                    </a:ext>
                  </a:extLst>
                </a:hlinkClick>
              </a:rPr>
              <a:t>www.unigo.com</a:t>
            </a:r>
            <a:endParaRPr sz="2700">
              <a:solidFill>
                <a:srgbClr val="00B3BC"/>
              </a:solidFill>
              <a:latin typeface="Roboto"/>
              <a:ea typeface="Roboto"/>
              <a:cs typeface="Roboto"/>
              <a:sym typeface="Roboto"/>
            </a:endParaRPr>
          </a:p>
          <a:p>
            <a:pPr indent="0" lvl="1" marL="457200" rtl="0" algn="l">
              <a:lnSpc>
                <a:spcPct val="100000"/>
              </a:lnSpc>
              <a:spcBef>
                <a:spcPts val="600"/>
              </a:spcBef>
              <a:spcAft>
                <a:spcPts val="0"/>
              </a:spcAft>
              <a:buClr>
                <a:srgbClr val="00B3BC"/>
              </a:buClr>
              <a:buSzPts val="2700"/>
              <a:buFont typeface="Roboto"/>
              <a:buNone/>
            </a:pPr>
            <a:r>
              <a:rPr lang="en-US" sz="2700">
                <a:solidFill>
                  <a:schemeClr val="hlink"/>
                </a:solidFill>
                <a:uFill>
                  <a:noFill/>
                </a:uFill>
                <a:latin typeface="Roboto"/>
                <a:ea typeface="Roboto"/>
                <a:cs typeface="Roboto"/>
                <a:sym typeface="Roboto"/>
                <a:hlinkClick r:id="rId6"/>
              </a:rPr>
              <a:t>www.fastweb.com</a:t>
            </a:r>
            <a:endParaRPr sz="2700">
              <a:solidFill>
                <a:srgbClr val="00B3BC"/>
              </a:solidFill>
              <a:latin typeface="Roboto"/>
              <a:ea typeface="Roboto"/>
              <a:cs typeface="Roboto"/>
              <a:sym typeface="Roboto"/>
            </a:endParaRPr>
          </a:p>
          <a:p>
            <a:pPr indent="-171450" lvl="0" marL="0" rtl="0" algn="l">
              <a:lnSpc>
                <a:spcPct val="100000"/>
              </a:lnSpc>
              <a:spcBef>
                <a:spcPts val="600"/>
              </a:spcBef>
              <a:spcAft>
                <a:spcPts val="0"/>
              </a:spcAft>
              <a:buClr>
                <a:srgbClr val="3C5961"/>
              </a:buClr>
              <a:buSzPts val="2700"/>
              <a:buFont typeface="Roboto"/>
              <a:buChar char="•"/>
            </a:pPr>
            <a:r>
              <a:rPr lang="en-US" sz="2700">
                <a:solidFill>
                  <a:srgbClr val="3C5961"/>
                </a:solidFill>
                <a:latin typeface="Roboto"/>
                <a:ea typeface="Roboto"/>
                <a:cs typeface="Roboto"/>
                <a:sym typeface="Roboto"/>
              </a:rPr>
              <a:t> Counselor</a:t>
            </a:r>
            <a:endParaRPr sz="2700">
              <a:solidFill>
                <a:srgbClr val="3C5961"/>
              </a:solidFill>
              <a:latin typeface="Roboto"/>
              <a:ea typeface="Roboto"/>
              <a:cs typeface="Roboto"/>
              <a:sym typeface="Roboto"/>
            </a:endParaRPr>
          </a:p>
          <a:p>
            <a:pPr indent="-171450" lvl="0" marL="0" rtl="0" algn="l">
              <a:lnSpc>
                <a:spcPct val="100000"/>
              </a:lnSpc>
              <a:spcBef>
                <a:spcPts val="600"/>
              </a:spcBef>
              <a:spcAft>
                <a:spcPts val="0"/>
              </a:spcAft>
              <a:buClr>
                <a:srgbClr val="3C5961"/>
              </a:buClr>
              <a:buSzPts val="2700"/>
              <a:buFont typeface="Roboto"/>
              <a:buChar char="•"/>
            </a:pPr>
            <a:r>
              <a:rPr lang="en-US" sz="2700">
                <a:solidFill>
                  <a:srgbClr val="3C5961"/>
                </a:solidFill>
                <a:latin typeface="Roboto"/>
                <a:ea typeface="Roboto"/>
                <a:cs typeface="Roboto"/>
                <a:sym typeface="Roboto"/>
              </a:rPr>
              <a:t> Your employer/Parent’s employer</a:t>
            </a:r>
            <a:endParaRPr sz="2700">
              <a:solidFill>
                <a:srgbClr val="3C5961"/>
              </a:solidFill>
              <a:latin typeface="Roboto"/>
              <a:ea typeface="Roboto"/>
              <a:cs typeface="Roboto"/>
              <a:sym typeface="Roboto"/>
            </a:endParaRPr>
          </a:p>
          <a:p>
            <a:pPr indent="-171450" lvl="0" marL="0" rtl="0" algn="l">
              <a:lnSpc>
                <a:spcPct val="100000"/>
              </a:lnSpc>
              <a:spcBef>
                <a:spcPts val="600"/>
              </a:spcBef>
              <a:spcAft>
                <a:spcPts val="0"/>
              </a:spcAft>
              <a:buClr>
                <a:srgbClr val="3C5961"/>
              </a:buClr>
              <a:buSzPts val="2700"/>
              <a:buFont typeface="Roboto"/>
              <a:buChar char="•"/>
            </a:pPr>
            <a:r>
              <a:rPr lang="en-US" sz="2700">
                <a:solidFill>
                  <a:srgbClr val="3C5961"/>
                </a:solidFill>
                <a:latin typeface="Roboto"/>
                <a:ea typeface="Roboto"/>
                <a:cs typeface="Roboto"/>
                <a:sym typeface="Roboto"/>
              </a:rPr>
              <a:t> Community organization (Ex. Elk’s Club)</a:t>
            </a:r>
            <a:endParaRPr sz="2700">
              <a:solidFill>
                <a:srgbClr val="3C5961"/>
              </a:solidFill>
              <a:latin typeface="Roboto"/>
              <a:ea typeface="Roboto"/>
              <a:cs typeface="Roboto"/>
              <a:sym typeface="Roboto"/>
            </a:endParaRPr>
          </a:p>
          <a:p>
            <a:pPr indent="0" lvl="0" marL="0" rtl="0" algn="l">
              <a:lnSpc>
                <a:spcPct val="100000"/>
              </a:lnSpc>
              <a:spcBef>
                <a:spcPts val="600"/>
              </a:spcBef>
              <a:spcAft>
                <a:spcPts val="0"/>
              </a:spcAft>
              <a:buNone/>
            </a:pPr>
            <a:r>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de6e814550_0_21"/>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TRACKING YOUR SEARCH</a:t>
            </a:r>
            <a:endParaRPr>
              <a:latin typeface="Poppins"/>
              <a:ea typeface="Poppins"/>
              <a:cs typeface="Poppins"/>
              <a:sym typeface="Poppins"/>
            </a:endParaRPr>
          </a:p>
        </p:txBody>
      </p:sp>
      <p:sp>
        <p:nvSpPr>
          <p:cNvPr id="154" name="Google Shape;154;gde6e814550_0_21"/>
          <p:cNvSpPr txBox="1"/>
          <p:nvPr>
            <p:ph idx="1" type="body"/>
          </p:nvPr>
        </p:nvSpPr>
        <p:spPr>
          <a:xfrm>
            <a:off x="4282750" y="1984450"/>
            <a:ext cx="3737400" cy="3956100"/>
          </a:xfrm>
          <a:prstGeom prst="rect">
            <a:avLst/>
          </a:prstGeom>
          <a:noFill/>
          <a:ln>
            <a:noFill/>
          </a:ln>
        </p:spPr>
        <p:txBody>
          <a:bodyPr anchorCtr="0" anchor="t" bIns="45700" lIns="91425" spcFirstLastPara="1" rIns="91425" wrap="square" tIns="45700">
            <a:noAutofit/>
          </a:bodyPr>
          <a:lstStyle/>
          <a:p>
            <a:pPr indent="-127000" lvl="0" marL="0" rtl="0" algn="l">
              <a:spcBef>
                <a:spcPts val="1000"/>
              </a:spcBef>
              <a:spcAft>
                <a:spcPts val="0"/>
              </a:spcAft>
              <a:buSzPts val="2000"/>
              <a:buFont typeface="Roboto Medium"/>
              <a:buChar char="•"/>
            </a:pPr>
            <a:r>
              <a:rPr lang="en-US">
                <a:latin typeface="Roboto Medium"/>
                <a:ea typeface="Roboto Medium"/>
                <a:cs typeface="Roboto Medium"/>
                <a:sym typeface="Roboto Medium"/>
              </a:rPr>
              <a:t> Why would be important to track your research of scholarships?</a:t>
            </a:r>
            <a:endParaRPr>
              <a:latin typeface="Roboto Medium"/>
              <a:ea typeface="Roboto Medium"/>
              <a:cs typeface="Roboto Medium"/>
              <a:sym typeface="Roboto Medium"/>
            </a:endParaRPr>
          </a:p>
          <a:p>
            <a:pPr indent="-127000" lvl="0" marL="0" rtl="0" algn="l">
              <a:spcBef>
                <a:spcPts val="1000"/>
              </a:spcBef>
              <a:spcAft>
                <a:spcPts val="0"/>
              </a:spcAft>
              <a:buSzPts val="2000"/>
              <a:buFont typeface="Roboto Medium"/>
              <a:buChar char="•"/>
            </a:pPr>
            <a:r>
              <a:rPr lang="en-US">
                <a:latin typeface="Roboto Medium"/>
                <a:ea typeface="Roboto Medium"/>
                <a:cs typeface="Roboto Medium"/>
                <a:sym typeface="Roboto Medium"/>
              </a:rPr>
              <a:t> How might you stay organized and keep track?</a:t>
            </a:r>
            <a:endParaRPr>
              <a:latin typeface="Roboto Medium"/>
              <a:ea typeface="Roboto Medium"/>
              <a:cs typeface="Roboto Medium"/>
              <a:sym typeface="Roboto Medium"/>
            </a:endParaRPr>
          </a:p>
          <a:p>
            <a:pPr indent="-127000" lvl="0" marL="0" rtl="0" algn="l">
              <a:spcBef>
                <a:spcPts val="1000"/>
              </a:spcBef>
              <a:spcAft>
                <a:spcPts val="0"/>
              </a:spcAft>
              <a:buSzPts val="2000"/>
              <a:buFont typeface="Roboto Medium"/>
              <a:buChar char="•"/>
            </a:pPr>
            <a:r>
              <a:rPr lang="en-US">
                <a:latin typeface="Roboto Medium"/>
                <a:ea typeface="Roboto Medium"/>
                <a:cs typeface="Roboto Medium"/>
                <a:sym typeface="Roboto Medium"/>
              </a:rPr>
              <a:t> How many scholarships can you apply for?</a:t>
            </a:r>
            <a:endParaRPr>
              <a:solidFill>
                <a:srgbClr val="595959"/>
              </a:solidFill>
              <a:latin typeface="Roboto Medium"/>
              <a:ea typeface="Roboto Medium"/>
              <a:cs typeface="Roboto Medium"/>
              <a:sym typeface="Roboto Medium"/>
            </a:endParaRPr>
          </a:p>
          <a:p>
            <a:pPr indent="0" lvl="0" marL="0" rtl="0" algn="l">
              <a:lnSpc>
                <a:spcPct val="100000"/>
              </a:lnSpc>
              <a:spcBef>
                <a:spcPts val="600"/>
              </a:spcBef>
              <a:spcAft>
                <a:spcPts val="0"/>
              </a:spcAft>
              <a:buNone/>
            </a:pPr>
            <a:r>
              <a:t/>
            </a:r>
            <a:endParaRPr sz="1500"/>
          </a:p>
        </p:txBody>
      </p:sp>
      <p:pic>
        <p:nvPicPr>
          <p:cNvPr id="155" name="Google Shape;155;gde6e814550_0_21"/>
          <p:cNvPicPr preferRelativeResize="0"/>
          <p:nvPr/>
        </p:nvPicPr>
        <p:blipFill>
          <a:blip r:embed="rId3">
            <a:alphaModFix/>
          </a:blip>
          <a:stretch>
            <a:fillRect/>
          </a:stretch>
        </p:blipFill>
        <p:spPr>
          <a:xfrm>
            <a:off x="8020052" y="2167825"/>
            <a:ext cx="4171949" cy="2782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ORGANIZING YOUR SEARCH</a:t>
            </a:r>
            <a:endParaRPr>
              <a:latin typeface="Poppins"/>
              <a:ea typeface="Poppins"/>
              <a:cs typeface="Poppins"/>
              <a:sym typeface="Poppins"/>
            </a:endParaRPr>
          </a:p>
        </p:txBody>
      </p:sp>
      <p:pic>
        <p:nvPicPr>
          <p:cNvPr id="161" name="Google Shape;161;p7"/>
          <p:cNvPicPr preferRelativeResize="0"/>
          <p:nvPr/>
        </p:nvPicPr>
        <p:blipFill>
          <a:blip r:embed="rId3">
            <a:alphaModFix/>
          </a:blip>
          <a:stretch>
            <a:fillRect/>
          </a:stretch>
        </p:blipFill>
        <p:spPr>
          <a:xfrm>
            <a:off x="1178475" y="3353650"/>
            <a:ext cx="10822801" cy="2404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de6e81475c_0_24"/>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Arial"/>
              <a:buNone/>
            </a:pPr>
            <a:r>
              <a:rPr lang="en-US">
                <a:solidFill>
                  <a:schemeClr val="accent1"/>
                </a:solidFill>
                <a:latin typeface="Poppins"/>
                <a:ea typeface="Poppins"/>
                <a:cs typeface="Poppins"/>
                <a:sym typeface="Poppins"/>
              </a:rPr>
              <a:t>SCHOLARSHIP ACTIVITY</a:t>
            </a:r>
            <a:endParaRPr>
              <a:latin typeface="Poppins"/>
              <a:ea typeface="Poppins"/>
              <a:cs typeface="Poppins"/>
              <a:sym typeface="Poppins"/>
            </a:endParaRPr>
          </a:p>
        </p:txBody>
      </p:sp>
      <p:sp>
        <p:nvSpPr>
          <p:cNvPr id="167" name="Google Shape;167;gde6e81475c_0_24"/>
          <p:cNvSpPr txBox="1"/>
          <p:nvPr>
            <p:ph idx="1" type="body"/>
          </p:nvPr>
        </p:nvSpPr>
        <p:spPr>
          <a:xfrm>
            <a:off x="4293925" y="909625"/>
            <a:ext cx="7424400" cy="57675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600"/>
              </a:spcBef>
              <a:spcAft>
                <a:spcPts val="0"/>
              </a:spcAft>
              <a:buSzPts val="2000"/>
              <a:buFont typeface="Roboto"/>
              <a:buChar char="●"/>
            </a:pPr>
            <a:r>
              <a:rPr lang="en-US">
                <a:latin typeface="Roboto"/>
                <a:ea typeface="Roboto"/>
                <a:cs typeface="Roboto"/>
                <a:sym typeface="Roboto"/>
              </a:rPr>
              <a:t>Use any of the websites below to locate 3 scholarships and include the following information:</a:t>
            </a:r>
            <a:endParaRPr>
              <a:latin typeface="Roboto"/>
              <a:ea typeface="Roboto"/>
              <a:cs typeface="Roboto"/>
              <a:sym typeface="Roboto"/>
            </a:endParaRPr>
          </a:p>
          <a:p>
            <a:pPr indent="0" lvl="0" marL="0" rtl="0" algn="l">
              <a:lnSpc>
                <a:spcPct val="100000"/>
              </a:lnSpc>
              <a:spcBef>
                <a:spcPts val="600"/>
              </a:spcBef>
              <a:spcAft>
                <a:spcPts val="0"/>
              </a:spcAft>
              <a:buNone/>
            </a:pPr>
            <a:r>
              <a:t/>
            </a:r>
            <a:endParaRPr>
              <a:latin typeface="Roboto"/>
              <a:ea typeface="Roboto"/>
              <a:cs typeface="Roboto"/>
              <a:sym typeface="Roboto"/>
            </a:endParaRPr>
          </a:p>
          <a:p>
            <a:pPr indent="0" lvl="0" marL="0" rtl="0" algn="l">
              <a:lnSpc>
                <a:spcPct val="100000"/>
              </a:lnSpc>
              <a:spcBef>
                <a:spcPts val="600"/>
              </a:spcBef>
              <a:spcAft>
                <a:spcPts val="0"/>
              </a:spcAft>
              <a:buNone/>
            </a:pPr>
            <a:r>
              <a:t/>
            </a:r>
            <a:endParaRPr>
              <a:latin typeface="Roboto"/>
              <a:ea typeface="Roboto"/>
              <a:cs typeface="Roboto"/>
              <a:sym typeface="Roboto"/>
            </a:endParaRPr>
          </a:p>
          <a:p>
            <a:pPr indent="0" lvl="0" marL="0" rtl="0" algn="l">
              <a:lnSpc>
                <a:spcPct val="100000"/>
              </a:lnSpc>
              <a:spcBef>
                <a:spcPts val="600"/>
              </a:spcBef>
              <a:spcAft>
                <a:spcPts val="0"/>
              </a:spcAft>
              <a:buNone/>
            </a:pPr>
            <a:r>
              <a:t/>
            </a:r>
            <a:endParaRPr>
              <a:latin typeface="Roboto"/>
              <a:ea typeface="Roboto"/>
              <a:cs typeface="Roboto"/>
              <a:sym typeface="Roboto"/>
            </a:endParaRPr>
          </a:p>
          <a:p>
            <a:pPr indent="0" lvl="0" marL="457200" rtl="0" algn="l">
              <a:lnSpc>
                <a:spcPct val="100000"/>
              </a:lnSpc>
              <a:spcBef>
                <a:spcPts val="600"/>
              </a:spcBef>
              <a:spcAft>
                <a:spcPts val="0"/>
              </a:spcAft>
              <a:buNone/>
            </a:pPr>
            <a:r>
              <a:t/>
            </a:r>
            <a:endParaRPr>
              <a:latin typeface="Roboto"/>
              <a:ea typeface="Roboto"/>
              <a:cs typeface="Roboto"/>
              <a:sym typeface="Roboto"/>
            </a:endParaRPr>
          </a:p>
          <a:p>
            <a:pPr indent="0" lvl="0" marL="457200" rtl="0" algn="l">
              <a:lnSpc>
                <a:spcPct val="100000"/>
              </a:lnSpc>
              <a:spcBef>
                <a:spcPts val="600"/>
              </a:spcBef>
              <a:spcAft>
                <a:spcPts val="0"/>
              </a:spcAft>
              <a:buNone/>
            </a:pPr>
            <a:r>
              <a:t/>
            </a:r>
            <a:endParaRPr>
              <a:latin typeface="Roboto"/>
              <a:ea typeface="Roboto"/>
              <a:cs typeface="Roboto"/>
              <a:sym typeface="Roboto"/>
            </a:endParaRPr>
          </a:p>
          <a:p>
            <a:pPr indent="0" lvl="0" marL="457200" rtl="0" algn="l">
              <a:lnSpc>
                <a:spcPct val="100000"/>
              </a:lnSpc>
              <a:spcBef>
                <a:spcPts val="600"/>
              </a:spcBef>
              <a:spcAft>
                <a:spcPts val="0"/>
              </a:spcAft>
              <a:buNone/>
            </a:pPr>
            <a:r>
              <a:t/>
            </a:r>
            <a:endParaRPr>
              <a:latin typeface="Roboto"/>
              <a:ea typeface="Roboto"/>
              <a:cs typeface="Roboto"/>
              <a:sym typeface="Roboto"/>
            </a:endParaRPr>
          </a:p>
          <a:p>
            <a:pPr indent="0" lvl="0" marL="457200" rtl="0" algn="l">
              <a:lnSpc>
                <a:spcPct val="100000"/>
              </a:lnSpc>
              <a:spcBef>
                <a:spcPts val="600"/>
              </a:spcBef>
              <a:spcAft>
                <a:spcPts val="0"/>
              </a:spcAft>
              <a:buNone/>
            </a:pPr>
            <a:r>
              <a:t/>
            </a:r>
            <a:endParaRPr>
              <a:latin typeface="Roboto"/>
              <a:ea typeface="Roboto"/>
              <a:cs typeface="Roboto"/>
              <a:sym typeface="Roboto"/>
            </a:endParaRPr>
          </a:p>
          <a:p>
            <a:pPr indent="0" lvl="0" marL="0" rtl="0" algn="l">
              <a:lnSpc>
                <a:spcPct val="100000"/>
              </a:lnSpc>
              <a:spcBef>
                <a:spcPts val="600"/>
              </a:spcBef>
              <a:spcAft>
                <a:spcPts val="0"/>
              </a:spcAft>
              <a:buNone/>
            </a:pPr>
            <a:r>
              <a:t/>
            </a:r>
            <a:endParaRPr>
              <a:latin typeface="Roboto"/>
              <a:ea typeface="Roboto"/>
              <a:cs typeface="Roboto"/>
              <a:sym typeface="Roboto"/>
            </a:endParaRPr>
          </a:p>
          <a:p>
            <a:pPr indent="-355600" lvl="0" marL="457200" rtl="0" algn="l">
              <a:lnSpc>
                <a:spcPct val="100000"/>
              </a:lnSpc>
              <a:spcBef>
                <a:spcPts val="600"/>
              </a:spcBef>
              <a:spcAft>
                <a:spcPts val="0"/>
              </a:spcAft>
              <a:buSzPts val="2000"/>
              <a:buFont typeface="Roboto"/>
              <a:buChar char="●"/>
            </a:pPr>
            <a:r>
              <a:rPr lang="en-US" sz="2700">
                <a:uFill>
                  <a:noFill/>
                </a:uFill>
                <a:latin typeface="Roboto"/>
                <a:ea typeface="Roboto"/>
                <a:cs typeface="Roboto"/>
                <a:sym typeface="Roboto"/>
                <a:hlinkClick r:id="rId3"/>
              </a:rPr>
              <a:t>www.nextsteps.Idaho.com</a:t>
            </a:r>
            <a:endParaRPr sz="2700">
              <a:latin typeface="Roboto"/>
              <a:ea typeface="Roboto"/>
              <a:cs typeface="Roboto"/>
              <a:sym typeface="Roboto"/>
            </a:endParaRPr>
          </a:p>
          <a:p>
            <a:pPr indent="-355600" lvl="0" marL="457200" rtl="0" algn="l">
              <a:lnSpc>
                <a:spcPct val="100000"/>
              </a:lnSpc>
              <a:spcBef>
                <a:spcPts val="0"/>
              </a:spcBef>
              <a:spcAft>
                <a:spcPts val="0"/>
              </a:spcAft>
              <a:buSzPts val="2000"/>
              <a:buFont typeface="Roboto"/>
              <a:buChar char="●"/>
            </a:pPr>
            <a:r>
              <a:rPr lang="en-US" sz="2700">
                <a:uFill>
                  <a:noFill/>
                </a:uFill>
                <a:latin typeface="Roboto"/>
                <a:ea typeface="Roboto"/>
                <a:cs typeface="Roboto"/>
                <a:sym typeface="Roboto"/>
                <a:hlinkClick r:id="rId4"/>
              </a:rPr>
              <a:t>www.bigfuture.collegeboard.org</a:t>
            </a:r>
            <a:endParaRPr>
              <a:latin typeface="Roboto"/>
              <a:ea typeface="Roboto"/>
              <a:cs typeface="Roboto"/>
              <a:sym typeface="Roboto"/>
            </a:endParaRPr>
          </a:p>
          <a:p>
            <a:pPr indent="0" lvl="0" marL="457200" rtl="0" algn="l">
              <a:lnSpc>
                <a:spcPct val="100000"/>
              </a:lnSpc>
              <a:spcBef>
                <a:spcPts val="600"/>
              </a:spcBef>
              <a:spcAft>
                <a:spcPts val="0"/>
              </a:spcAft>
              <a:buNone/>
            </a:pPr>
            <a:r>
              <a:t/>
            </a:r>
            <a:endParaRPr>
              <a:latin typeface="Roboto"/>
              <a:ea typeface="Roboto"/>
              <a:cs typeface="Roboto"/>
              <a:sym typeface="Roboto"/>
            </a:endParaRPr>
          </a:p>
          <a:p>
            <a:pPr indent="-355600" lvl="0" marL="457200" rtl="0" algn="l">
              <a:lnSpc>
                <a:spcPct val="100000"/>
              </a:lnSpc>
              <a:spcBef>
                <a:spcPts val="600"/>
              </a:spcBef>
              <a:spcAft>
                <a:spcPts val="0"/>
              </a:spcAft>
              <a:buSzPts val="2000"/>
              <a:buFont typeface="Roboto"/>
              <a:buChar char="●"/>
            </a:pPr>
            <a:r>
              <a:rPr lang="en-US">
                <a:latin typeface="Roboto"/>
                <a:ea typeface="Roboto"/>
                <a:cs typeface="Roboto"/>
                <a:sym typeface="Roboto"/>
              </a:rPr>
              <a:t>Create a way to “track” or organize the information you find!</a:t>
            </a:r>
            <a:endParaRPr sz="2700">
              <a:latin typeface="Roboto"/>
              <a:ea typeface="Roboto"/>
              <a:cs typeface="Roboto"/>
              <a:sym typeface="Roboto"/>
            </a:endParaRPr>
          </a:p>
          <a:p>
            <a:pPr indent="0" lvl="0" marL="457200" rtl="0" algn="l">
              <a:lnSpc>
                <a:spcPct val="100000"/>
              </a:lnSpc>
              <a:spcBef>
                <a:spcPts val="600"/>
              </a:spcBef>
              <a:spcAft>
                <a:spcPts val="0"/>
              </a:spcAft>
              <a:buNone/>
            </a:pPr>
            <a:r>
              <a:t/>
            </a:r>
            <a:endParaRPr/>
          </a:p>
          <a:p>
            <a:pPr indent="0" lvl="0" marL="457200" rtl="0" algn="l">
              <a:lnSpc>
                <a:spcPct val="100000"/>
              </a:lnSpc>
              <a:spcBef>
                <a:spcPts val="600"/>
              </a:spcBef>
              <a:spcAft>
                <a:spcPts val="0"/>
              </a:spcAft>
              <a:buNone/>
            </a:pPr>
            <a:r>
              <a:t/>
            </a:r>
            <a:endParaRPr/>
          </a:p>
          <a:p>
            <a:pPr indent="0" lvl="0" marL="457200" rtl="0" algn="l">
              <a:lnSpc>
                <a:spcPct val="100000"/>
              </a:lnSpc>
              <a:spcBef>
                <a:spcPts val="600"/>
              </a:spcBef>
              <a:spcAft>
                <a:spcPts val="0"/>
              </a:spcAft>
              <a:buNone/>
            </a:pPr>
            <a:r>
              <a:t/>
            </a:r>
            <a:endParaRPr/>
          </a:p>
          <a:p>
            <a:pPr indent="0" lvl="0" marL="914400" rtl="0" algn="l">
              <a:lnSpc>
                <a:spcPct val="100000"/>
              </a:lnSpc>
              <a:spcBef>
                <a:spcPts val="600"/>
              </a:spcBef>
              <a:spcAft>
                <a:spcPts val="0"/>
              </a:spcAft>
              <a:buNone/>
            </a:pPr>
            <a:r>
              <a:t/>
            </a:r>
            <a:endParaRPr/>
          </a:p>
        </p:txBody>
      </p:sp>
      <p:pic>
        <p:nvPicPr>
          <p:cNvPr id="168" name="Google Shape;168;gde6e81475c_0_24"/>
          <p:cNvPicPr preferRelativeResize="0"/>
          <p:nvPr/>
        </p:nvPicPr>
        <p:blipFill rotWithShape="1">
          <a:blip r:embed="rId5">
            <a:alphaModFix/>
          </a:blip>
          <a:srcRect b="0" l="1340" r="1496" t="0"/>
          <a:stretch/>
        </p:blipFill>
        <p:spPr>
          <a:xfrm>
            <a:off x="4350300" y="1726150"/>
            <a:ext cx="7311651" cy="2996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