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6858000" cx="12192000"/>
  <p:notesSz cx="6858000" cy="9144000"/>
  <p:embeddedFontLst>
    <p:embeddedFont>
      <p:font typeface="Roboto"/>
      <p:regular r:id="rId14"/>
      <p:bold r:id="rId15"/>
      <p:italic r:id="rId16"/>
      <p:boldItalic r:id="rId17"/>
    </p:embeddedFont>
    <p:embeddedFont>
      <p:font typeface="Poppins"/>
      <p:regular r:id="rId18"/>
      <p:bold r:id="rId19"/>
      <p:italic r:id="rId20"/>
      <p:boldItalic r:id="rId21"/>
    </p:embeddedFont>
    <p:embeddedFont>
      <p:font typeface="Helvetica Neue"/>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6" roundtripDataSignature="AMtx7mgziY0J6jwid7J2TSIdBrirgQv2r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oppins-italic.fntdata"/><Relationship Id="rId22" Type="http://schemas.openxmlformats.org/officeDocument/2006/relationships/font" Target="fonts/HelveticaNeue-regular.fntdata"/><Relationship Id="rId21" Type="http://schemas.openxmlformats.org/officeDocument/2006/relationships/font" Target="fonts/Poppins-boldItalic.fntdata"/><Relationship Id="rId24" Type="http://schemas.openxmlformats.org/officeDocument/2006/relationships/font" Target="fonts/HelveticaNeue-italic.fntdata"/><Relationship Id="rId23" Type="http://schemas.openxmlformats.org/officeDocument/2006/relationships/font" Target="fonts/HelveticaNeue-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HelveticaNeue-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oboto-bold.fntdata"/><Relationship Id="rId14" Type="http://schemas.openxmlformats.org/officeDocument/2006/relationships/font" Target="fonts/Roboto-regular.fntdata"/><Relationship Id="rId17" Type="http://schemas.openxmlformats.org/officeDocument/2006/relationships/font" Target="fonts/Roboto-boldItalic.fntdata"/><Relationship Id="rId16" Type="http://schemas.openxmlformats.org/officeDocument/2006/relationships/font" Target="fonts/Roboto-italic.fntdata"/><Relationship Id="rId19" Type="http://schemas.openxmlformats.org/officeDocument/2006/relationships/font" Target="fonts/Poppins-bold.fntdata"/><Relationship Id="rId18" Type="http://schemas.openxmlformats.org/officeDocument/2006/relationships/font" Target="fonts/Poppin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llegereadiness.collegeboard.org/sat/practice/full-length-practice-tests"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log.prepscholar.com/guaranteed-scholarships-based-on-sat-act-scores"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Schedule and Take the ACT/SAT</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understand the how, what, when, and where of college entrance exams.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30-45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11th Grade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Students will become knowledgeable of the format for the ACT and SAT and know how and when to register and to be best prepared.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*School’s SAT/ACT Dates </a:t>
            </a:r>
            <a:endParaRPr b="1">
              <a:latin typeface="Helvetica Neue"/>
              <a:ea typeface="Helvetica Neue"/>
              <a:cs typeface="Helvetica Neue"/>
              <a:sym typeface="Helvetica Neue"/>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SAT</a:t>
            </a:r>
            <a:r>
              <a:rPr lang="en-US">
                <a:latin typeface="Helvetica Neue"/>
                <a:ea typeface="Helvetica Neue"/>
                <a:cs typeface="Helvetica Neue"/>
                <a:sym typeface="Helvetica Neue"/>
              </a:rPr>
              <a:t>:  College Entrance Exam provide by College Board (collegeboard.org) testing writing, critical reading, and math</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ACT:</a:t>
            </a:r>
            <a:r>
              <a:rPr lang="en-US">
                <a:latin typeface="Helvetica Neue"/>
                <a:ea typeface="Helvetica Neue"/>
                <a:cs typeface="Helvetica Neue"/>
                <a:sym typeface="Helvetica Neue"/>
              </a:rPr>
              <a:t>  College Entrance Exam provided by ACT (actstudent.org) testing reading, math, writing, and science reasoning</a:t>
            </a:r>
            <a:endParaRPr b="1"/>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Today we are going to learn about everybody’s favorite topic..drum roll please..Testing! Every student in Idaho is required to take the SAT or ACT before the end of their eleventh grade year as a graduation requirement. Every eligible student receives one state-paid testing opportunity. Idaho offers the SAT to all public high school juniors at no cost to districts, schools, parents, or students. </a:t>
            </a:r>
            <a:endParaRPr>
              <a:latin typeface="Helvetica Neue"/>
              <a:ea typeface="Helvetica Neue"/>
              <a:cs typeface="Helvetica Neue"/>
              <a:sym typeface="Helvetica Neue"/>
            </a:endParaRPr>
          </a:p>
          <a:p>
            <a:pPr indent="0" lvl="0" marL="0" rtl="0" algn="l">
              <a:spcBef>
                <a:spcPts val="0"/>
              </a:spcBef>
              <a:spcAft>
                <a:spcPts val="0"/>
              </a:spcAft>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What is the ACT or SAT?</a:t>
            </a:r>
            <a:endParaRPr b="1">
              <a:latin typeface="Helvetica Neue"/>
              <a:ea typeface="Helvetica Neue"/>
              <a:cs typeface="Helvetica Neue"/>
              <a:sym typeface="Helvetica Neue"/>
            </a:endParaRPr>
          </a:p>
          <a:p>
            <a:pPr indent="-304800" lvl="0" marL="9144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In order to graduate, you must take either the SAT or ACT. There is no set score you have to have to grade from high school.  So even if you are not planning to go to college, you need to make sure you take one. </a:t>
            </a:r>
            <a:endParaRPr>
              <a:latin typeface="Helvetica Neue"/>
              <a:ea typeface="Helvetica Neue"/>
              <a:cs typeface="Helvetica Neue"/>
              <a:sym typeface="Helvetica Neue"/>
            </a:endParaRPr>
          </a:p>
          <a:p>
            <a:pPr indent="-304800" lvl="0" marL="9144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Some of you will and often do change your mind even after high school. Set yourself up well so you have options! Don’t forget that colleges hold other options like trades you may not have thought of yet. The scores are used for class placement for English and Math in College. University admissions and College Scholarships typically use scores and GPA.</a:t>
            </a:r>
            <a:endParaRPr>
              <a:latin typeface="Helvetica Neue"/>
              <a:ea typeface="Helvetica Neue"/>
              <a:cs typeface="Helvetica Neue"/>
              <a:sym typeface="Helvetica Neue"/>
            </a:endParaRPr>
          </a:p>
          <a:p>
            <a:pPr indent="-304800" lvl="0" marL="9144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Your results will be used to measure your readiness for college and provide personalized feedback and connect students to valuable resources supporting their next steps. That being said, colleges expect that many students will take the exam more than once. In fact, it’s encouraged. You have up until the first few months of your senior year to reach your target score.</a:t>
            </a:r>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Scheduling Your Test</a:t>
            </a:r>
            <a:endParaRPr b="1">
              <a:latin typeface="Helvetica Neue"/>
              <a:ea typeface="Helvetica Neue"/>
              <a:cs typeface="Helvetica Neue"/>
              <a:sym typeface="Helvetica Neue"/>
            </a:endParaRPr>
          </a:p>
          <a:p>
            <a:pPr indent="-304800" lvl="0" marL="914400" rtl="0" algn="l">
              <a:spcBef>
                <a:spcPts val="0"/>
              </a:spcBef>
              <a:spcAft>
                <a:spcPts val="0"/>
              </a:spcAft>
              <a:buClr>
                <a:schemeClr val="dk1"/>
              </a:buClr>
              <a:buSzPts val="1200"/>
              <a:buFont typeface="Helvetica Neue"/>
              <a:buChar char="●"/>
            </a:pPr>
            <a:r>
              <a:rPr i="1" lang="en-US">
                <a:latin typeface="Helvetica Neue"/>
                <a:ea typeface="Helvetica Neue"/>
                <a:cs typeface="Helvetica Neue"/>
                <a:sym typeface="Helvetica Neue"/>
              </a:rPr>
              <a:t>Share Junior SAT testing day information, if available</a:t>
            </a:r>
            <a:endParaRPr/>
          </a:p>
        </p:txBody>
      </p:sp>
      <p:sp>
        <p:nvSpPr>
          <p:cNvPr id="132" name="Google Shape;13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Tips for Taking Your Test</a:t>
            </a:r>
            <a:endParaRPr b="1">
              <a:latin typeface="Helvetica Neue"/>
              <a:ea typeface="Helvetica Neue"/>
              <a:cs typeface="Helvetica Neue"/>
              <a:sym typeface="Helvetica Neue"/>
            </a:endParaRPr>
          </a:p>
          <a:p>
            <a:pPr indent="-304800" lvl="0" marL="9144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Practicing on Khan Academy® can help you improve your SAT scores—and could lead to college scholarships. More time spent on Official SAT Practice is associated with greater SAT scores. But how you spend your time on the platform really matters. Make the most of your time on Official SAT Practice with these three best practices: Follow your personalized practice recommendations, Take a full-length practice test, Level up your skills.</a:t>
            </a:r>
            <a:endParaRPr>
              <a:latin typeface="Helvetica Neue"/>
              <a:ea typeface="Helvetica Neue"/>
              <a:cs typeface="Helvetica Neue"/>
              <a:sym typeface="Helvetica Neue"/>
            </a:endParaRPr>
          </a:p>
          <a:p>
            <a:pPr indent="-304800" lvl="0" marL="9144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On average, students who used Official SAT Practice for 6+ hours and demonstrated at least one of these best practices scored an additional 39 points higher on the SAT than students who didn't use Official SAT Practice.</a:t>
            </a:r>
            <a:endParaRPr>
              <a:latin typeface="Helvetica Neue"/>
              <a:ea typeface="Helvetica Neue"/>
              <a:cs typeface="Helvetica Neue"/>
              <a:sym typeface="Helvetica Neue"/>
            </a:endParaRPr>
          </a:p>
          <a:p>
            <a:pPr indent="-304800" lvl="0" marL="9144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If you would prefer a paper test, find some on the College Board.  (</a:t>
            </a:r>
            <a:r>
              <a:rPr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https://collegereadiness.collegeboard.org/sat/practice/full-length-practice-tests</a:t>
            </a:r>
            <a:r>
              <a:rPr lang="en-US">
                <a:latin typeface="Helvetica Neue"/>
                <a:ea typeface="Helvetica Neue"/>
                <a:cs typeface="Helvetica Neue"/>
                <a:sym typeface="Helvetica Neue"/>
              </a:rPr>
              <a:t>)</a:t>
            </a:r>
            <a:endParaRPr>
              <a:latin typeface="Helvetica Neue"/>
              <a:ea typeface="Helvetica Neue"/>
              <a:cs typeface="Helvetica Neue"/>
              <a:sym typeface="Helvetica Neue"/>
            </a:endParaRPr>
          </a:p>
          <a:p>
            <a:pPr indent="-304800" lvl="0" marL="9144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The ACT does not have test prep on Khan Academy but there are several test prep books and if you have a library card, you can utilize the Library’s network for free access to ACT practice tests for each subject section.</a:t>
            </a:r>
            <a:endParaRPr/>
          </a:p>
        </p:txBody>
      </p:sp>
      <p:sp>
        <p:nvSpPr>
          <p:cNvPr id="139" name="Google Shape;13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Test Day: </a:t>
            </a:r>
            <a:r>
              <a:rPr lang="en-US">
                <a:latin typeface="Helvetica Neue"/>
                <a:ea typeface="Helvetica Neue"/>
                <a:cs typeface="Helvetica Neue"/>
                <a:sym typeface="Helvetica Neue"/>
              </a:rPr>
              <a:t>A great way to lower test anxiety is to be prepared! Keep up with your learning schedule. Pack what you need the night before. </a:t>
            </a:r>
            <a:endParaRPr/>
          </a:p>
        </p:txBody>
      </p:sp>
      <p:sp>
        <p:nvSpPr>
          <p:cNvPr id="146" name="Google Shape;14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e03b9b38be_3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Make sure you have an account with College Board or My ACT in </a:t>
            </a:r>
            <a:r>
              <a:rPr lang="en-US"/>
              <a:t>order</a:t>
            </a:r>
            <a:r>
              <a:rPr lang="en-US"/>
              <a:t> to </a:t>
            </a:r>
            <a:r>
              <a:rPr lang="en-US"/>
              <a:t>receive</a:t>
            </a:r>
            <a:r>
              <a:rPr lang="en-US"/>
              <a:t> your scores. If you can’t access your account you will need to contact College Board. There is a college Board app if you have a cell phone!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Remember: If you take the ACT or SAT again you will need to make sure the registrar has your new scores on your high school transcript!</a:t>
            </a:r>
            <a:endParaRPr/>
          </a:p>
        </p:txBody>
      </p:sp>
      <p:sp>
        <p:nvSpPr>
          <p:cNvPr id="153" name="Google Shape;153;ge03b9b38be_3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e03b9b38be_3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800"/>
              <a:t>Source: </a:t>
            </a:r>
            <a:r>
              <a:rPr lang="en-US" sz="800" u="sng">
                <a:solidFill>
                  <a:schemeClr val="hlink"/>
                </a:solidFill>
                <a:hlinkClick r:id="rId2"/>
              </a:rPr>
              <a:t>https://blog.prepscholar.com/guaranteed-scholarships-based-on-sat-act-scores</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US">
                <a:latin typeface="Helvetica Neue"/>
                <a:ea typeface="Helvetica Neue"/>
                <a:cs typeface="Helvetica Neue"/>
                <a:sym typeface="Helvetica Neue"/>
              </a:rPr>
              <a:t>Some scholarships are based on your college </a:t>
            </a:r>
            <a:r>
              <a:rPr lang="en-US">
                <a:latin typeface="Helvetica Neue"/>
                <a:ea typeface="Helvetica Neue"/>
                <a:cs typeface="Helvetica Neue"/>
                <a:sym typeface="Helvetica Neue"/>
              </a:rPr>
              <a:t>placement exam scores, so it pays to practice and retake the test as needed to get the best options for your next steps.</a:t>
            </a:r>
            <a:endParaRPr>
              <a:latin typeface="Helvetica Neue"/>
              <a:ea typeface="Helvetica Neue"/>
              <a:cs typeface="Helvetica Neue"/>
              <a:sym typeface="Helvetica Neue"/>
            </a:endParaRPr>
          </a:p>
          <a:p>
            <a:pPr indent="0" lvl="0" marL="0" rtl="0" algn="l">
              <a:spcBef>
                <a:spcPts val="0"/>
              </a:spcBef>
              <a:spcAft>
                <a:spcPts val="0"/>
              </a:spcAft>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Closing: Students you are now aware of some of the key points for the SAT and ACT requirements for your high school graduation requirement, as well as college admission requirements.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Prepare as if you are going to go to college, as some of you who are not sure yet, will change your mind and decide to go.  It is best to set yourself up right so you have options</a:t>
            </a:r>
            <a:r>
              <a:rPr i="1" lang="en-US">
                <a:latin typeface="Helvetica Neue"/>
                <a:ea typeface="Helvetica Neue"/>
                <a:cs typeface="Helvetica Neue"/>
                <a:sym typeface="Helvetica Neue"/>
              </a:rPr>
              <a:t>.</a:t>
            </a:r>
            <a:endParaRPr sz="800"/>
          </a:p>
        </p:txBody>
      </p:sp>
      <p:sp>
        <p:nvSpPr>
          <p:cNvPr id="160" name="Google Shape;160;ge03b9b38be_3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collegereadiness.collegeboard.org/sat/register/dates-deadlines" TargetMode="Externa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9828" l="17329" r="21415" t="0"/>
          <a:stretch/>
        </p:blipFill>
        <p:spPr>
          <a:xfrm>
            <a:off x="6434325" y="412675"/>
            <a:ext cx="5757674" cy="5645502"/>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Arial"/>
              <a:buNone/>
            </a:pPr>
            <a:r>
              <a:rPr b="1" lang="en-US">
                <a:latin typeface="Poppins"/>
                <a:ea typeface="Poppins"/>
                <a:cs typeface="Poppins"/>
                <a:sym typeface="Poppins"/>
              </a:rPr>
              <a:t>SCHEDULE AND TAKE THE ACT/SAT</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IS THE ACT AND SAT?</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“THERE IS NO ELEVATOR TO SUCCESS. YOU HAVE TO TAKE THE STAIRS.”</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UNKNOWN</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WHAT IS THE ACT OR SAT?</a:t>
            </a:r>
            <a:endParaRPr>
              <a:latin typeface="Poppins"/>
              <a:ea typeface="Poppins"/>
              <a:cs typeface="Poppins"/>
              <a:sym typeface="Poppins"/>
            </a:endParaRPr>
          </a:p>
        </p:txBody>
      </p:sp>
      <p:sp>
        <p:nvSpPr>
          <p:cNvPr id="128" name="Google Shape;128;p4"/>
          <p:cNvSpPr txBox="1"/>
          <p:nvPr>
            <p:ph idx="1" type="body"/>
          </p:nvPr>
        </p:nvSpPr>
        <p:spPr>
          <a:xfrm>
            <a:off x="4378450" y="1535588"/>
            <a:ext cx="4129500" cy="4853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b="1" lang="en-US" sz="2200">
                <a:latin typeface="Roboto"/>
                <a:ea typeface="Roboto"/>
                <a:cs typeface="Roboto"/>
                <a:sym typeface="Roboto"/>
              </a:rPr>
              <a:t>COLLEGE PLACEMENT EXAMS</a:t>
            </a:r>
            <a:endParaRPr sz="2600">
              <a:latin typeface="Roboto"/>
              <a:ea typeface="Roboto"/>
              <a:cs typeface="Roboto"/>
              <a:sym typeface="Roboto"/>
            </a:endParaRPr>
          </a:p>
          <a:p>
            <a:pPr indent="-323850" lvl="0" marL="285750" rtl="0" algn="l">
              <a:lnSpc>
                <a:spcPct val="90000"/>
              </a:lnSpc>
              <a:spcBef>
                <a:spcPts val="1000"/>
              </a:spcBef>
              <a:spcAft>
                <a:spcPts val="0"/>
              </a:spcAft>
              <a:buClr>
                <a:srgbClr val="EE5934"/>
              </a:buClr>
              <a:buSzPts val="2100"/>
              <a:buFont typeface="Roboto"/>
              <a:buChar char="•"/>
            </a:pPr>
            <a:r>
              <a:rPr lang="en-US" sz="2100">
                <a:solidFill>
                  <a:srgbClr val="464646"/>
                </a:solidFill>
                <a:latin typeface="Roboto"/>
                <a:ea typeface="Roboto"/>
                <a:cs typeface="Roboto"/>
                <a:sym typeface="Roboto"/>
              </a:rPr>
              <a:t>The SAT is a nationally administered college entrance exam that evaluates math, reading, and writing skills.</a:t>
            </a:r>
            <a:endParaRPr sz="2600">
              <a:latin typeface="Roboto"/>
              <a:ea typeface="Roboto"/>
              <a:cs typeface="Roboto"/>
              <a:sym typeface="Roboto"/>
            </a:endParaRPr>
          </a:p>
          <a:p>
            <a:pPr indent="-323850" lvl="0" marL="285750" rtl="0" algn="l">
              <a:lnSpc>
                <a:spcPct val="90000"/>
              </a:lnSpc>
              <a:spcBef>
                <a:spcPts val="1000"/>
              </a:spcBef>
              <a:spcAft>
                <a:spcPts val="0"/>
              </a:spcAft>
              <a:buClr>
                <a:srgbClr val="EE5934"/>
              </a:buClr>
              <a:buSzPts val="2100"/>
              <a:buFont typeface="Roboto"/>
              <a:buChar char="•"/>
            </a:pPr>
            <a:r>
              <a:rPr lang="en-US" sz="2100">
                <a:solidFill>
                  <a:srgbClr val="464646"/>
                </a:solidFill>
                <a:latin typeface="Roboto"/>
                <a:ea typeface="Roboto"/>
                <a:cs typeface="Roboto"/>
                <a:sym typeface="Roboto"/>
              </a:rPr>
              <a:t>The ACT is a standardized test used for college admissions that evaluates English, math, reading, and scientific reasoning.</a:t>
            </a:r>
            <a:endParaRPr sz="21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2100"/>
              <a:buFont typeface="Roboto"/>
              <a:buNone/>
            </a:pPr>
            <a:r>
              <a:rPr lang="en-US" sz="2100">
                <a:solidFill>
                  <a:srgbClr val="464646"/>
                </a:solidFill>
                <a:latin typeface="Roboto"/>
                <a:ea typeface="Roboto"/>
                <a:cs typeface="Roboto"/>
                <a:sym typeface="Roboto"/>
              </a:rPr>
              <a:t>It is accept by all 4-year colleges and universities in the U.S.</a:t>
            </a:r>
            <a:endParaRPr sz="2100">
              <a:solidFill>
                <a:srgbClr val="464646"/>
              </a:solidFill>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id="129" name="Google Shape;129;p4"/>
          <p:cNvPicPr preferRelativeResize="0"/>
          <p:nvPr/>
        </p:nvPicPr>
        <p:blipFill>
          <a:blip r:embed="rId3">
            <a:alphaModFix/>
          </a:blip>
          <a:stretch>
            <a:fillRect/>
          </a:stretch>
        </p:blipFill>
        <p:spPr>
          <a:xfrm>
            <a:off x="8671060" y="0"/>
            <a:ext cx="2742540" cy="68579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SCHEDULING YOUR TEST</a:t>
            </a:r>
            <a:endParaRPr>
              <a:latin typeface="Poppins"/>
              <a:ea typeface="Poppins"/>
              <a:cs typeface="Poppins"/>
              <a:sym typeface="Poppins"/>
            </a:endParaRPr>
          </a:p>
        </p:txBody>
      </p:sp>
      <p:sp>
        <p:nvSpPr>
          <p:cNvPr id="135" name="Google Shape;135;p5"/>
          <p:cNvSpPr txBox="1"/>
          <p:nvPr>
            <p:ph idx="1" type="body"/>
          </p:nvPr>
        </p:nvSpPr>
        <p:spPr>
          <a:xfrm>
            <a:off x="3596750" y="1246225"/>
            <a:ext cx="8535600" cy="4793100"/>
          </a:xfrm>
          <a:prstGeom prst="rect">
            <a:avLst/>
          </a:prstGeom>
          <a:noFill/>
          <a:ln>
            <a:noFill/>
          </a:ln>
        </p:spPr>
        <p:txBody>
          <a:bodyPr anchorCtr="0" anchor="t" bIns="45700" lIns="91425" spcFirstLastPara="1" rIns="91425" wrap="square" tIns="45700">
            <a:noAutofit/>
          </a:bodyPr>
          <a:lstStyle/>
          <a:p>
            <a:pPr indent="-198120" lvl="0" marL="160020" rtl="0" algn="l">
              <a:lnSpc>
                <a:spcPct val="100000"/>
              </a:lnSpc>
              <a:spcBef>
                <a:spcPts val="0"/>
              </a:spcBef>
              <a:spcAft>
                <a:spcPts val="0"/>
              </a:spcAft>
              <a:buClr>
                <a:srgbClr val="EE5934"/>
              </a:buClr>
              <a:buSzPts val="2100"/>
              <a:buFont typeface="Poppins"/>
              <a:buChar char="•"/>
            </a:pPr>
            <a:r>
              <a:rPr lang="en-US" sz="2100">
                <a:latin typeface="Poppins"/>
                <a:ea typeface="Poppins"/>
                <a:cs typeface="Poppins"/>
                <a:sym typeface="Poppins"/>
              </a:rPr>
              <a:t>Take advantage of your school’s free SAT day for Juniors!</a:t>
            </a:r>
            <a:endParaRPr sz="2600">
              <a:latin typeface="Poppins"/>
              <a:ea typeface="Poppins"/>
              <a:cs typeface="Poppins"/>
              <a:sym typeface="Poppins"/>
            </a:endParaRPr>
          </a:p>
          <a:p>
            <a:pPr indent="-198120" lvl="0" marL="160020" rtl="0" algn="l">
              <a:lnSpc>
                <a:spcPct val="100000"/>
              </a:lnSpc>
              <a:spcBef>
                <a:spcPts val="600"/>
              </a:spcBef>
              <a:spcAft>
                <a:spcPts val="0"/>
              </a:spcAft>
              <a:buClr>
                <a:srgbClr val="EE5934"/>
              </a:buClr>
              <a:buSzPts val="2100"/>
              <a:buFont typeface="Poppins"/>
              <a:buChar char="•"/>
            </a:pPr>
            <a:r>
              <a:rPr lang="en-US" sz="2100">
                <a:latin typeface="Poppins"/>
                <a:ea typeface="Poppins"/>
                <a:cs typeface="Poppins"/>
                <a:sym typeface="Poppins"/>
              </a:rPr>
              <a:t>Need to register or take it again?</a:t>
            </a:r>
            <a:endParaRPr sz="2100">
              <a:latin typeface="Poppins"/>
              <a:ea typeface="Poppins"/>
              <a:cs typeface="Poppins"/>
              <a:sym typeface="Poppins"/>
            </a:endParaRPr>
          </a:p>
          <a:p>
            <a:pPr indent="-317500" lvl="2" marL="1200150" rtl="0" algn="l">
              <a:lnSpc>
                <a:spcPct val="100000"/>
              </a:lnSpc>
              <a:spcBef>
                <a:spcPts val="600"/>
              </a:spcBef>
              <a:spcAft>
                <a:spcPts val="0"/>
              </a:spcAft>
              <a:buSzPts val="2100"/>
              <a:buFont typeface="Poppins"/>
              <a:buChar char="•"/>
            </a:pPr>
            <a:r>
              <a:rPr lang="en-US" sz="2100">
                <a:latin typeface="Poppins"/>
                <a:ea typeface="Poppins"/>
                <a:cs typeface="Poppins"/>
                <a:sym typeface="Poppins"/>
              </a:rPr>
              <a:t>SAT: Find testing sites and </a:t>
            </a:r>
            <a:r>
              <a:rPr lang="en-US" sz="2100">
                <a:latin typeface="Poppins"/>
                <a:ea typeface="Poppins"/>
                <a:cs typeface="Poppins"/>
                <a:sym typeface="Poppins"/>
              </a:rPr>
              <a:t>register</a:t>
            </a:r>
            <a:r>
              <a:rPr lang="en-US" sz="2100">
                <a:latin typeface="Poppins"/>
                <a:ea typeface="Poppins"/>
                <a:cs typeface="Poppins"/>
                <a:sym typeface="Poppins"/>
              </a:rPr>
              <a:t> at Collegeboard.org or click the banner below!</a:t>
            </a:r>
            <a:endParaRPr sz="2100">
              <a:latin typeface="Poppins"/>
              <a:ea typeface="Poppins"/>
              <a:cs typeface="Poppins"/>
              <a:sym typeface="Poppins"/>
            </a:endParaRPr>
          </a:p>
          <a:p>
            <a:pPr indent="0" lvl="0" marL="0" rtl="0" algn="l">
              <a:lnSpc>
                <a:spcPct val="100000"/>
              </a:lnSpc>
              <a:spcBef>
                <a:spcPts val="600"/>
              </a:spcBef>
              <a:spcAft>
                <a:spcPts val="0"/>
              </a:spcAft>
              <a:buNone/>
            </a:pPr>
            <a:r>
              <a:t/>
            </a:r>
            <a:endParaRPr sz="2100">
              <a:latin typeface="Poppins"/>
              <a:ea typeface="Poppins"/>
              <a:cs typeface="Poppins"/>
              <a:sym typeface="Poppins"/>
            </a:endParaRPr>
          </a:p>
          <a:p>
            <a:pPr indent="0" lvl="0" marL="0" rtl="0" algn="l">
              <a:lnSpc>
                <a:spcPct val="100000"/>
              </a:lnSpc>
              <a:spcBef>
                <a:spcPts val="600"/>
              </a:spcBef>
              <a:spcAft>
                <a:spcPts val="0"/>
              </a:spcAft>
              <a:buNone/>
            </a:pPr>
            <a:r>
              <a:t/>
            </a:r>
            <a:endParaRPr sz="2100">
              <a:latin typeface="Poppins"/>
              <a:ea typeface="Poppins"/>
              <a:cs typeface="Poppins"/>
              <a:sym typeface="Poppins"/>
            </a:endParaRPr>
          </a:p>
          <a:p>
            <a:pPr indent="0" lvl="0" marL="0" rtl="0" algn="l">
              <a:lnSpc>
                <a:spcPct val="100000"/>
              </a:lnSpc>
              <a:spcBef>
                <a:spcPts val="600"/>
              </a:spcBef>
              <a:spcAft>
                <a:spcPts val="0"/>
              </a:spcAft>
              <a:buNone/>
            </a:pPr>
            <a:r>
              <a:t/>
            </a:r>
            <a:endParaRPr sz="2100">
              <a:latin typeface="Poppins"/>
              <a:ea typeface="Poppins"/>
              <a:cs typeface="Poppins"/>
              <a:sym typeface="Poppins"/>
            </a:endParaRPr>
          </a:p>
          <a:p>
            <a:pPr indent="0" lvl="0" marL="0" rtl="0" algn="l">
              <a:lnSpc>
                <a:spcPct val="100000"/>
              </a:lnSpc>
              <a:spcBef>
                <a:spcPts val="600"/>
              </a:spcBef>
              <a:spcAft>
                <a:spcPts val="0"/>
              </a:spcAft>
              <a:buNone/>
            </a:pPr>
            <a:r>
              <a:t/>
            </a:r>
            <a:endParaRPr sz="2100">
              <a:latin typeface="Poppins"/>
              <a:ea typeface="Poppins"/>
              <a:cs typeface="Poppins"/>
              <a:sym typeface="Poppins"/>
            </a:endParaRPr>
          </a:p>
          <a:p>
            <a:pPr indent="-317500" lvl="2" marL="1200150" rtl="0" algn="l">
              <a:lnSpc>
                <a:spcPct val="100000"/>
              </a:lnSpc>
              <a:spcBef>
                <a:spcPts val="600"/>
              </a:spcBef>
              <a:spcAft>
                <a:spcPts val="0"/>
              </a:spcAft>
              <a:buClr>
                <a:srgbClr val="EE5934"/>
              </a:buClr>
              <a:buSzPts val="2100"/>
              <a:buFont typeface="Poppins"/>
              <a:buChar char="•"/>
            </a:pPr>
            <a:r>
              <a:rPr lang="en-US" sz="2100">
                <a:latin typeface="Poppins"/>
                <a:ea typeface="Poppins"/>
                <a:cs typeface="Poppins"/>
                <a:sym typeface="Poppins"/>
              </a:rPr>
              <a:t>ACT: Find testing sites and register at act.org</a:t>
            </a:r>
            <a:endParaRPr sz="2100">
              <a:latin typeface="Poppins"/>
              <a:ea typeface="Poppins"/>
              <a:cs typeface="Poppins"/>
              <a:sym typeface="Poppins"/>
            </a:endParaRPr>
          </a:p>
          <a:p>
            <a:pPr indent="0" lvl="0" marL="0" rtl="0" algn="l">
              <a:lnSpc>
                <a:spcPct val="100000"/>
              </a:lnSpc>
              <a:spcBef>
                <a:spcPts val="600"/>
              </a:spcBef>
              <a:spcAft>
                <a:spcPts val="0"/>
              </a:spcAft>
              <a:buNone/>
            </a:pPr>
            <a:r>
              <a:t/>
            </a:r>
            <a:endParaRPr sz="2100">
              <a:latin typeface="Poppins"/>
              <a:ea typeface="Poppins"/>
              <a:cs typeface="Poppins"/>
              <a:sym typeface="Poppins"/>
            </a:endParaRPr>
          </a:p>
          <a:p>
            <a:pPr indent="-198120" lvl="0" marL="160020" rtl="0" algn="l">
              <a:lnSpc>
                <a:spcPct val="100000"/>
              </a:lnSpc>
              <a:spcBef>
                <a:spcPts val="600"/>
              </a:spcBef>
              <a:spcAft>
                <a:spcPts val="0"/>
              </a:spcAft>
              <a:buClr>
                <a:srgbClr val="EE5934"/>
              </a:buClr>
              <a:buSzPts val="2100"/>
              <a:buFont typeface="Poppins"/>
              <a:buChar char="•"/>
            </a:pPr>
            <a:r>
              <a:rPr lang="en-US" sz="2100">
                <a:latin typeface="Poppins"/>
                <a:ea typeface="Poppins"/>
                <a:cs typeface="Poppins"/>
                <a:sym typeface="Poppins"/>
              </a:rPr>
              <a:t>Make sure you use your full legal name that matches your photo ID! </a:t>
            </a:r>
            <a:endParaRPr sz="2600">
              <a:latin typeface="Poppins"/>
              <a:ea typeface="Poppins"/>
              <a:cs typeface="Poppins"/>
              <a:sym typeface="Poppins"/>
            </a:endParaRPr>
          </a:p>
          <a:p>
            <a:pPr indent="0" lvl="0" marL="0" rtl="0" algn="l">
              <a:lnSpc>
                <a:spcPct val="100000"/>
              </a:lnSpc>
              <a:spcBef>
                <a:spcPts val="600"/>
              </a:spcBef>
              <a:spcAft>
                <a:spcPts val="0"/>
              </a:spcAft>
              <a:buNone/>
            </a:pPr>
            <a:r>
              <a:t/>
            </a:r>
            <a:endParaRPr/>
          </a:p>
        </p:txBody>
      </p:sp>
      <p:pic>
        <p:nvPicPr>
          <p:cNvPr id="136" name="Google Shape;136;p5">
            <a:hlinkClick r:id="rId3"/>
          </p:cNvPr>
          <p:cNvPicPr preferRelativeResize="0"/>
          <p:nvPr/>
        </p:nvPicPr>
        <p:blipFill>
          <a:blip r:embed="rId4">
            <a:alphaModFix/>
          </a:blip>
          <a:stretch>
            <a:fillRect/>
          </a:stretch>
        </p:blipFill>
        <p:spPr>
          <a:xfrm>
            <a:off x="4599600" y="3000775"/>
            <a:ext cx="6943725" cy="10096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TIPS FOR TAKING YOUR TEST</a:t>
            </a:r>
            <a:endParaRPr>
              <a:latin typeface="Poppins"/>
              <a:ea typeface="Poppins"/>
              <a:cs typeface="Poppins"/>
              <a:sym typeface="Poppins"/>
            </a:endParaRPr>
          </a:p>
        </p:txBody>
      </p:sp>
      <p:sp>
        <p:nvSpPr>
          <p:cNvPr id="142" name="Google Shape;142;p6"/>
          <p:cNvSpPr txBox="1"/>
          <p:nvPr>
            <p:ph idx="1" type="body"/>
          </p:nvPr>
        </p:nvSpPr>
        <p:spPr>
          <a:xfrm>
            <a:off x="3991200" y="883800"/>
            <a:ext cx="4209600" cy="5974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400">
                <a:solidFill>
                  <a:srgbClr val="3C5A62"/>
                </a:solidFill>
                <a:latin typeface="Roboto"/>
                <a:ea typeface="Roboto"/>
                <a:cs typeface="Roboto"/>
                <a:sym typeface="Roboto"/>
              </a:rPr>
              <a:t>CREATE A SCHEDULE AND PRACTICE!</a:t>
            </a:r>
            <a:endParaRPr sz="1400">
              <a:solidFill>
                <a:srgbClr val="3C5A62"/>
              </a:solidFill>
              <a:latin typeface="Roboto"/>
              <a:ea typeface="Roboto"/>
              <a:cs typeface="Roboto"/>
              <a:sym typeface="Roboto"/>
            </a:endParaRPr>
          </a:p>
          <a:p>
            <a:pPr indent="-279400" lvl="0" marL="285750" rtl="0" algn="l">
              <a:lnSpc>
                <a:spcPct val="90000"/>
              </a:lnSpc>
              <a:spcBef>
                <a:spcPts val="1000"/>
              </a:spcBef>
              <a:spcAft>
                <a:spcPts val="0"/>
              </a:spcAft>
              <a:buClr>
                <a:srgbClr val="EE5934"/>
              </a:buClr>
              <a:buSzPts val="1400"/>
              <a:buFont typeface="Roboto"/>
              <a:buChar char="•"/>
            </a:pPr>
            <a:r>
              <a:rPr lang="en-US" sz="1400">
                <a:solidFill>
                  <a:srgbClr val="3C5A62"/>
                </a:solidFill>
                <a:latin typeface="Roboto"/>
                <a:ea typeface="Roboto"/>
                <a:cs typeface="Roboto"/>
                <a:sym typeface="Roboto"/>
              </a:rPr>
              <a:t>SAT Practice on Khan Academy</a:t>
            </a:r>
            <a:endParaRPr sz="1400">
              <a:solidFill>
                <a:srgbClr val="3C5A62"/>
              </a:solidFill>
              <a:latin typeface="Roboto"/>
              <a:ea typeface="Roboto"/>
              <a:cs typeface="Roboto"/>
              <a:sym typeface="Roboto"/>
            </a:endParaRPr>
          </a:p>
          <a:p>
            <a:pPr indent="-273050" lvl="2" marL="1200150" rtl="0" algn="l">
              <a:lnSpc>
                <a:spcPct val="90000"/>
              </a:lnSpc>
              <a:spcBef>
                <a:spcPts val="1000"/>
              </a:spcBef>
              <a:spcAft>
                <a:spcPts val="0"/>
              </a:spcAft>
              <a:buClr>
                <a:srgbClr val="3C5A62"/>
              </a:buClr>
              <a:buSzPts val="1400"/>
              <a:buFont typeface="Roboto"/>
              <a:buChar char="•"/>
            </a:pPr>
            <a:r>
              <a:rPr lang="en-US" sz="1400">
                <a:solidFill>
                  <a:srgbClr val="3C5A62"/>
                </a:solidFill>
                <a:latin typeface="Roboto"/>
                <a:ea typeface="Roboto"/>
                <a:cs typeface="Roboto"/>
                <a:sym typeface="Roboto"/>
              </a:rPr>
              <a:t>Personalized Practice</a:t>
            </a:r>
            <a:endParaRPr sz="1400">
              <a:solidFill>
                <a:srgbClr val="3C5A62"/>
              </a:solidFill>
              <a:latin typeface="Roboto"/>
              <a:ea typeface="Roboto"/>
              <a:cs typeface="Roboto"/>
              <a:sym typeface="Roboto"/>
            </a:endParaRPr>
          </a:p>
          <a:p>
            <a:pPr indent="-273050" lvl="2" marL="1200150" rtl="0" algn="l">
              <a:lnSpc>
                <a:spcPct val="90000"/>
              </a:lnSpc>
              <a:spcBef>
                <a:spcPts val="1000"/>
              </a:spcBef>
              <a:spcAft>
                <a:spcPts val="0"/>
              </a:spcAft>
              <a:buClr>
                <a:srgbClr val="3C5A62"/>
              </a:buClr>
              <a:buSzPts val="1400"/>
              <a:buFont typeface="Roboto"/>
              <a:buChar char="•"/>
            </a:pPr>
            <a:r>
              <a:rPr lang="en-US" sz="1400">
                <a:solidFill>
                  <a:srgbClr val="3C5A62"/>
                </a:solidFill>
                <a:latin typeface="Roboto"/>
                <a:ea typeface="Roboto"/>
                <a:cs typeface="Roboto"/>
                <a:sym typeface="Roboto"/>
              </a:rPr>
              <a:t>Full Length </a:t>
            </a:r>
            <a:r>
              <a:rPr lang="en-US" sz="1400">
                <a:solidFill>
                  <a:srgbClr val="3C5A62"/>
                </a:solidFill>
                <a:latin typeface="Roboto"/>
                <a:ea typeface="Roboto"/>
                <a:cs typeface="Roboto"/>
                <a:sym typeface="Roboto"/>
              </a:rPr>
              <a:t>Digital</a:t>
            </a:r>
            <a:r>
              <a:rPr lang="en-US" sz="1400">
                <a:solidFill>
                  <a:srgbClr val="3C5A62"/>
                </a:solidFill>
                <a:latin typeface="Roboto"/>
                <a:ea typeface="Roboto"/>
                <a:cs typeface="Roboto"/>
                <a:sym typeface="Roboto"/>
              </a:rPr>
              <a:t> Practice Tests</a:t>
            </a:r>
            <a:endParaRPr sz="1400">
              <a:solidFill>
                <a:srgbClr val="3C5A62"/>
              </a:solidFill>
              <a:latin typeface="Roboto"/>
              <a:ea typeface="Roboto"/>
              <a:cs typeface="Roboto"/>
              <a:sym typeface="Roboto"/>
            </a:endParaRPr>
          </a:p>
          <a:p>
            <a:pPr indent="-279400" lvl="0" marL="285750" rtl="0" algn="l">
              <a:lnSpc>
                <a:spcPct val="90000"/>
              </a:lnSpc>
              <a:spcBef>
                <a:spcPts val="1000"/>
              </a:spcBef>
              <a:spcAft>
                <a:spcPts val="0"/>
              </a:spcAft>
              <a:buClr>
                <a:srgbClr val="EE5934"/>
              </a:buClr>
              <a:buSzPts val="1400"/>
              <a:buFont typeface="Roboto"/>
              <a:buChar char="•"/>
            </a:pPr>
            <a:r>
              <a:rPr lang="en-US" sz="1400">
                <a:solidFill>
                  <a:srgbClr val="3C5A62"/>
                </a:solidFill>
                <a:latin typeface="Roboto"/>
                <a:ea typeface="Roboto"/>
                <a:cs typeface="Roboto"/>
                <a:sym typeface="Roboto"/>
              </a:rPr>
              <a:t>SAT Practice Paper Tests</a:t>
            </a:r>
            <a:endParaRPr sz="1400">
              <a:solidFill>
                <a:srgbClr val="3C5A62"/>
              </a:solidFill>
              <a:latin typeface="Roboto"/>
              <a:ea typeface="Roboto"/>
              <a:cs typeface="Roboto"/>
              <a:sym typeface="Roboto"/>
            </a:endParaRPr>
          </a:p>
          <a:p>
            <a:pPr indent="-273050" lvl="2" marL="1200150" rtl="0" algn="l">
              <a:lnSpc>
                <a:spcPct val="90000"/>
              </a:lnSpc>
              <a:spcBef>
                <a:spcPts val="1000"/>
              </a:spcBef>
              <a:spcAft>
                <a:spcPts val="0"/>
              </a:spcAft>
              <a:buClr>
                <a:srgbClr val="3C5A62"/>
              </a:buClr>
              <a:buSzPts val="1400"/>
              <a:buFont typeface="Roboto"/>
              <a:buChar char="•"/>
            </a:pPr>
            <a:r>
              <a:rPr lang="en-US" sz="1400">
                <a:solidFill>
                  <a:srgbClr val="3C5A62"/>
                </a:solidFill>
                <a:latin typeface="Roboto"/>
                <a:ea typeface="Roboto"/>
                <a:cs typeface="Roboto"/>
                <a:sym typeface="Roboto"/>
              </a:rPr>
              <a:t>College Board has several versions to print and practice</a:t>
            </a:r>
            <a:endParaRPr sz="1400">
              <a:solidFill>
                <a:srgbClr val="3C5A62"/>
              </a:solidFill>
              <a:latin typeface="Roboto"/>
              <a:ea typeface="Roboto"/>
              <a:cs typeface="Roboto"/>
              <a:sym typeface="Roboto"/>
            </a:endParaRPr>
          </a:p>
          <a:p>
            <a:pPr indent="-279400" lvl="0" marL="285750" rtl="0" algn="l">
              <a:lnSpc>
                <a:spcPct val="90000"/>
              </a:lnSpc>
              <a:spcBef>
                <a:spcPts val="1000"/>
              </a:spcBef>
              <a:spcAft>
                <a:spcPts val="0"/>
              </a:spcAft>
              <a:buClr>
                <a:srgbClr val="EE5934"/>
              </a:buClr>
              <a:buSzPts val="1400"/>
              <a:buFont typeface="Roboto"/>
              <a:buChar char="•"/>
            </a:pPr>
            <a:r>
              <a:rPr lang="en-US" sz="1400">
                <a:solidFill>
                  <a:srgbClr val="3C5A62"/>
                </a:solidFill>
                <a:latin typeface="Roboto"/>
                <a:ea typeface="Roboto"/>
                <a:cs typeface="Roboto"/>
                <a:sym typeface="Roboto"/>
              </a:rPr>
              <a:t>Study Groups</a:t>
            </a:r>
            <a:endParaRPr sz="1400">
              <a:solidFill>
                <a:srgbClr val="3C5A62"/>
              </a:solidFill>
              <a:latin typeface="Roboto"/>
              <a:ea typeface="Roboto"/>
              <a:cs typeface="Roboto"/>
              <a:sym typeface="Roboto"/>
            </a:endParaRPr>
          </a:p>
          <a:p>
            <a:pPr indent="-273050" lvl="2" marL="1200150" rtl="0" algn="l">
              <a:lnSpc>
                <a:spcPct val="90000"/>
              </a:lnSpc>
              <a:spcBef>
                <a:spcPts val="1000"/>
              </a:spcBef>
              <a:spcAft>
                <a:spcPts val="0"/>
              </a:spcAft>
              <a:buClr>
                <a:srgbClr val="3C5A62"/>
              </a:buClr>
              <a:buSzPts val="1400"/>
              <a:buFont typeface="Roboto"/>
              <a:buChar char="•"/>
            </a:pPr>
            <a:r>
              <a:rPr lang="en-US" sz="1400">
                <a:solidFill>
                  <a:srgbClr val="3C5A62"/>
                </a:solidFill>
                <a:latin typeface="Roboto"/>
                <a:ea typeface="Roboto"/>
                <a:cs typeface="Roboto"/>
                <a:sym typeface="Roboto"/>
              </a:rPr>
              <a:t>Find one at your school or start one!</a:t>
            </a:r>
            <a:endParaRPr sz="1400">
              <a:solidFill>
                <a:srgbClr val="3C5A62"/>
              </a:solidFill>
              <a:latin typeface="Roboto"/>
              <a:ea typeface="Roboto"/>
              <a:cs typeface="Roboto"/>
              <a:sym typeface="Roboto"/>
            </a:endParaRPr>
          </a:p>
          <a:p>
            <a:pPr indent="-273050" lvl="2" marL="1200150" rtl="0" algn="l">
              <a:lnSpc>
                <a:spcPct val="90000"/>
              </a:lnSpc>
              <a:spcBef>
                <a:spcPts val="1000"/>
              </a:spcBef>
              <a:spcAft>
                <a:spcPts val="0"/>
              </a:spcAft>
              <a:buClr>
                <a:srgbClr val="EE5934"/>
              </a:buClr>
              <a:buSzPts val="1400"/>
              <a:buFont typeface="Roboto"/>
              <a:buChar char="•"/>
            </a:pPr>
            <a:r>
              <a:rPr lang="en-US" sz="1400">
                <a:solidFill>
                  <a:srgbClr val="3C5A62"/>
                </a:solidFill>
                <a:latin typeface="Roboto"/>
                <a:ea typeface="Roboto"/>
                <a:cs typeface="Roboto"/>
                <a:sym typeface="Roboto"/>
              </a:rPr>
              <a:t>Get familiar with the test: Utilize Sample Questions from Khan Academy or College Board or Test Prep books</a:t>
            </a:r>
            <a:endParaRPr sz="1400">
              <a:solidFill>
                <a:srgbClr val="3C5A62"/>
              </a:solidFill>
              <a:latin typeface="Roboto"/>
              <a:ea typeface="Roboto"/>
              <a:cs typeface="Roboto"/>
              <a:sym typeface="Roboto"/>
            </a:endParaRPr>
          </a:p>
          <a:p>
            <a:pPr indent="0" lvl="0" marL="0" rtl="0" algn="l">
              <a:lnSpc>
                <a:spcPct val="90000"/>
              </a:lnSpc>
              <a:spcBef>
                <a:spcPts val="1000"/>
              </a:spcBef>
              <a:spcAft>
                <a:spcPts val="0"/>
              </a:spcAft>
              <a:buClr>
                <a:srgbClr val="3C5A62"/>
              </a:buClr>
              <a:buSzPts val="1500"/>
              <a:buFont typeface="Arial"/>
              <a:buNone/>
            </a:pPr>
            <a:r>
              <a:rPr b="1" lang="en-US" sz="1400">
                <a:solidFill>
                  <a:srgbClr val="3C5A62"/>
                </a:solidFill>
                <a:latin typeface="Roboto"/>
                <a:ea typeface="Roboto"/>
                <a:cs typeface="Roboto"/>
                <a:sym typeface="Roboto"/>
                <a:extLst>
                  <a:ext uri="http://customooxmlschemas.google.com/">
                    <go:slidesCustomData xmlns:go="http://customooxmlschemas.google.com/" textRoundtripDataId="0"/>
                  </a:ext>
                </a:extLst>
              </a:rPr>
              <a:t>ACT/SAT/AP Test Prep </a:t>
            </a:r>
            <a:endParaRPr sz="1400">
              <a:solidFill>
                <a:srgbClr val="3C5A62"/>
              </a:solidFill>
              <a:latin typeface="Roboto"/>
              <a:ea typeface="Roboto"/>
              <a:cs typeface="Roboto"/>
              <a:sym typeface="Roboto"/>
              <a:extLst>
                <a:ext uri="http://customooxmlschemas.google.com/">
                  <go:slidesCustomData xmlns:go="http://customooxmlschemas.google.com/" textRoundtripDataId="1"/>
                </a:ext>
              </a:extLst>
            </a:endParaRPr>
          </a:p>
          <a:p>
            <a:pPr indent="-279400" lvl="0" marL="285750" rtl="0" algn="l">
              <a:lnSpc>
                <a:spcPct val="90000"/>
              </a:lnSpc>
              <a:spcBef>
                <a:spcPts val="1000"/>
              </a:spcBef>
              <a:spcAft>
                <a:spcPts val="0"/>
              </a:spcAft>
              <a:buClr>
                <a:srgbClr val="EE5934"/>
              </a:buClr>
              <a:buSzPts val="1400"/>
              <a:buFont typeface="Roboto"/>
              <a:buChar char="•"/>
            </a:pPr>
            <a:r>
              <a:rPr lang="en-US" sz="1400">
                <a:solidFill>
                  <a:srgbClr val="3C5A62"/>
                </a:solidFill>
                <a:latin typeface="Roboto"/>
                <a:ea typeface="Roboto"/>
                <a:cs typeface="Roboto"/>
                <a:sym typeface="Roboto"/>
                <a:extLst>
                  <a:ext uri="http://customooxmlschemas.google.com/">
                    <go:slidesCustomData xmlns:go="http://customooxmlschemas.google.com/" textRoundtripDataId="2"/>
                  </a:ext>
                </a:extLst>
              </a:rPr>
              <a:t>Have a library card?</a:t>
            </a:r>
            <a:endParaRPr sz="1400">
              <a:solidFill>
                <a:srgbClr val="3C5A62"/>
              </a:solidFill>
              <a:latin typeface="Roboto"/>
              <a:ea typeface="Roboto"/>
              <a:cs typeface="Roboto"/>
              <a:sym typeface="Roboto"/>
              <a:extLst>
                <a:ext uri="http://customooxmlschemas.google.com/">
                  <go:slidesCustomData xmlns:go="http://customooxmlschemas.google.com/" textRoundtripDataId="3"/>
                </a:ext>
              </a:extLst>
            </a:endParaRPr>
          </a:p>
          <a:p>
            <a:pPr indent="0" lvl="1" marL="457200" rtl="0" algn="l">
              <a:lnSpc>
                <a:spcPct val="90000"/>
              </a:lnSpc>
              <a:spcBef>
                <a:spcPts val="1000"/>
              </a:spcBef>
              <a:spcAft>
                <a:spcPts val="0"/>
              </a:spcAft>
              <a:buClr>
                <a:srgbClr val="EE5934"/>
              </a:buClr>
              <a:buSzPts val="1400"/>
              <a:buFont typeface="Roboto"/>
              <a:buNone/>
            </a:pPr>
            <a:r>
              <a:rPr lang="en-US" sz="1400">
                <a:solidFill>
                  <a:srgbClr val="3C5A62"/>
                </a:solidFill>
                <a:latin typeface="Roboto"/>
                <a:ea typeface="Roboto"/>
                <a:cs typeface="Roboto"/>
                <a:sym typeface="Roboto"/>
                <a:extLst>
                  <a:ext uri="http://customooxmlschemas.google.com/">
                    <go:slidesCustomData xmlns:go="http://customooxmlschemas.google.com/" textRoundtripDataId="4"/>
                  </a:ext>
                </a:extLst>
              </a:rPr>
              <a:t>Utilize Idaho’s Library Linking Idaho (lili.org) for Free College Admissions Test Preparation</a:t>
            </a:r>
            <a:endParaRPr sz="1400">
              <a:solidFill>
                <a:srgbClr val="3C5A62"/>
              </a:solidFill>
              <a:latin typeface="Roboto"/>
              <a:ea typeface="Roboto"/>
              <a:cs typeface="Roboto"/>
              <a:sym typeface="Roboto"/>
              <a:extLst>
                <a:ext uri="http://customooxmlschemas.google.com/">
                  <go:slidesCustomData xmlns:go="http://customooxmlschemas.google.com/" textRoundtripDataId="5"/>
                </a:ext>
              </a:extLst>
            </a:endParaRPr>
          </a:p>
          <a:p>
            <a:pPr indent="-273050" lvl="2" marL="1200150" rtl="0" algn="l">
              <a:lnSpc>
                <a:spcPct val="90000"/>
              </a:lnSpc>
              <a:spcBef>
                <a:spcPts val="1000"/>
              </a:spcBef>
              <a:spcAft>
                <a:spcPts val="0"/>
              </a:spcAft>
              <a:buClr>
                <a:srgbClr val="3C5A62"/>
              </a:buClr>
              <a:buSzPts val="1400"/>
              <a:buFont typeface="Roboto"/>
              <a:buChar char="•"/>
            </a:pPr>
            <a:r>
              <a:rPr lang="en-US" sz="1400">
                <a:solidFill>
                  <a:srgbClr val="3C5A62"/>
                </a:solidFill>
                <a:latin typeface="Roboto"/>
                <a:ea typeface="Roboto"/>
                <a:cs typeface="Roboto"/>
                <a:sym typeface="Roboto"/>
                <a:extLst>
                  <a:ext uri="http://customooxmlschemas.google.com/">
                    <go:slidesCustomData xmlns:go="http://customooxmlschemas.google.com/" textRoundtripDataId="6"/>
                  </a:ext>
                </a:extLst>
              </a:rPr>
              <a:t>Go to Learningexpresshub.com and register for a free account to access ACT/SAT/AP practice tests</a:t>
            </a:r>
            <a:endParaRPr sz="1400">
              <a:solidFill>
                <a:srgbClr val="3C5A62"/>
              </a:solidFill>
              <a:latin typeface="Roboto"/>
              <a:ea typeface="Roboto"/>
              <a:cs typeface="Roboto"/>
              <a:sym typeface="Roboto"/>
            </a:endParaRPr>
          </a:p>
        </p:txBody>
      </p:sp>
      <p:pic>
        <p:nvPicPr>
          <p:cNvPr id="143" name="Google Shape;143;p6"/>
          <p:cNvPicPr preferRelativeResize="0"/>
          <p:nvPr/>
        </p:nvPicPr>
        <p:blipFill>
          <a:blip r:embed="rId3">
            <a:alphaModFix/>
          </a:blip>
          <a:stretch>
            <a:fillRect/>
          </a:stretch>
        </p:blipFill>
        <p:spPr>
          <a:xfrm>
            <a:off x="8315400" y="2380225"/>
            <a:ext cx="3876601" cy="25854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TEST DAY</a:t>
            </a:r>
            <a:endParaRPr>
              <a:latin typeface="Poppins"/>
              <a:ea typeface="Poppins"/>
              <a:cs typeface="Poppins"/>
              <a:sym typeface="Poppins"/>
            </a:endParaRPr>
          </a:p>
        </p:txBody>
      </p:sp>
      <p:sp>
        <p:nvSpPr>
          <p:cNvPr id="149" name="Google Shape;149;p7"/>
          <p:cNvSpPr txBox="1"/>
          <p:nvPr>
            <p:ph idx="1" type="body"/>
          </p:nvPr>
        </p:nvSpPr>
        <p:spPr>
          <a:xfrm>
            <a:off x="2894125" y="1249113"/>
            <a:ext cx="5193900" cy="51582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72727"/>
              <a:buFont typeface="Arial"/>
              <a:buNone/>
            </a:pPr>
            <a:r>
              <a:rPr b="1" lang="en-US" sz="2200">
                <a:latin typeface="Roboto"/>
                <a:ea typeface="Roboto"/>
                <a:cs typeface="Roboto"/>
                <a:sym typeface="Roboto"/>
              </a:rPr>
              <a:t>ARE YOU READY?</a:t>
            </a:r>
            <a:endParaRPr sz="2600">
              <a:latin typeface="Roboto"/>
              <a:ea typeface="Roboto"/>
              <a:cs typeface="Roboto"/>
              <a:sym typeface="Roboto"/>
            </a:endParaRPr>
          </a:p>
          <a:p>
            <a:pPr indent="-313848" lvl="0" marL="285750" rtl="0" algn="l">
              <a:lnSpc>
                <a:spcPct val="90000"/>
              </a:lnSpc>
              <a:spcBef>
                <a:spcPts val="1000"/>
              </a:spcBef>
              <a:spcAft>
                <a:spcPts val="0"/>
              </a:spcAft>
              <a:buClr>
                <a:srgbClr val="EE5934"/>
              </a:buClr>
              <a:buSzPct val="100000"/>
              <a:buFont typeface="Roboto"/>
              <a:buChar char="•"/>
            </a:pPr>
            <a:r>
              <a:rPr lang="en-US" sz="2100">
                <a:solidFill>
                  <a:srgbClr val="464646"/>
                </a:solidFill>
                <a:latin typeface="Roboto"/>
                <a:ea typeface="Roboto"/>
                <a:cs typeface="Roboto"/>
                <a:sym typeface="Roboto"/>
              </a:rPr>
              <a:t>Get a good night’s rest and make sure to eat breakfast! </a:t>
            </a:r>
            <a:endParaRPr sz="2600">
              <a:latin typeface="Roboto"/>
              <a:ea typeface="Roboto"/>
              <a:cs typeface="Roboto"/>
              <a:sym typeface="Roboto"/>
            </a:endParaRPr>
          </a:p>
          <a:p>
            <a:pPr indent="-313848" lvl="0" marL="285750" rtl="0" algn="l">
              <a:lnSpc>
                <a:spcPct val="90000"/>
              </a:lnSpc>
              <a:spcBef>
                <a:spcPts val="1000"/>
              </a:spcBef>
              <a:spcAft>
                <a:spcPts val="0"/>
              </a:spcAft>
              <a:buClr>
                <a:srgbClr val="EE5934"/>
              </a:buClr>
              <a:buSzPct val="100000"/>
              <a:buFont typeface="Roboto"/>
              <a:buChar char="•"/>
            </a:pPr>
            <a:r>
              <a:rPr lang="en-US" sz="2100">
                <a:solidFill>
                  <a:srgbClr val="464646"/>
                </a:solidFill>
                <a:latin typeface="Roboto"/>
                <a:ea typeface="Roboto"/>
                <a:cs typeface="Roboto"/>
                <a:sym typeface="Roboto"/>
              </a:rPr>
              <a:t>Bring:</a:t>
            </a:r>
            <a:endParaRPr sz="2100">
              <a:solidFill>
                <a:srgbClr val="464646"/>
              </a:solidFill>
              <a:latin typeface="Roboto"/>
              <a:ea typeface="Roboto"/>
              <a:cs typeface="Roboto"/>
              <a:sym typeface="Roboto"/>
            </a:endParaRPr>
          </a:p>
          <a:p>
            <a:pPr indent="-307498" lvl="2" marL="1200150" rtl="0" algn="l">
              <a:lnSpc>
                <a:spcPct val="90000"/>
              </a:lnSpc>
              <a:spcBef>
                <a:spcPts val="1000"/>
              </a:spcBef>
              <a:spcAft>
                <a:spcPts val="0"/>
              </a:spcAft>
              <a:buClr>
                <a:srgbClr val="464646"/>
              </a:buClr>
              <a:buSzPct val="100000"/>
              <a:buFont typeface="Roboto"/>
              <a:buChar char="•"/>
            </a:pPr>
            <a:r>
              <a:rPr lang="en-US" sz="2100">
                <a:solidFill>
                  <a:srgbClr val="464646"/>
                </a:solidFill>
                <a:latin typeface="Roboto"/>
                <a:ea typeface="Roboto"/>
                <a:cs typeface="Roboto"/>
                <a:sym typeface="Roboto"/>
              </a:rPr>
              <a:t>No. 2 Pencils</a:t>
            </a:r>
            <a:endParaRPr sz="2100">
              <a:solidFill>
                <a:srgbClr val="464646"/>
              </a:solidFill>
              <a:latin typeface="Roboto"/>
              <a:ea typeface="Roboto"/>
              <a:cs typeface="Roboto"/>
              <a:sym typeface="Roboto"/>
            </a:endParaRPr>
          </a:p>
          <a:p>
            <a:pPr indent="-307498" lvl="2" marL="1200150" rtl="0" algn="l">
              <a:lnSpc>
                <a:spcPct val="90000"/>
              </a:lnSpc>
              <a:spcBef>
                <a:spcPts val="1000"/>
              </a:spcBef>
              <a:spcAft>
                <a:spcPts val="0"/>
              </a:spcAft>
              <a:buClr>
                <a:srgbClr val="464646"/>
              </a:buClr>
              <a:buSzPct val="100000"/>
              <a:buFont typeface="Roboto"/>
              <a:buChar char="•"/>
            </a:pPr>
            <a:r>
              <a:rPr lang="en-US" sz="2100">
                <a:solidFill>
                  <a:srgbClr val="464646"/>
                </a:solidFill>
                <a:latin typeface="Roboto"/>
                <a:ea typeface="Roboto"/>
                <a:cs typeface="Roboto"/>
                <a:sym typeface="Roboto"/>
              </a:rPr>
              <a:t>Calculator</a:t>
            </a:r>
            <a:endParaRPr sz="2100">
              <a:solidFill>
                <a:srgbClr val="464646"/>
              </a:solidFill>
              <a:latin typeface="Roboto"/>
              <a:ea typeface="Roboto"/>
              <a:cs typeface="Roboto"/>
              <a:sym typeface="Roboto"/>
            </a:endParaRPr>
          </a:p>
          <a:p>
            <a:pPr indent="-250348" lvl="3" marL="1600200" rtl="0" algn="l">
              <a:lnSpc>
                <a:spcPct val="90000"/>
              </a:lnSpc>
              <a:spcBef>
                <a:spcPts val="1000"/>
              </a:spcBef>
              <a:spcAft>
                <a:spcPts val="0"/>
              </a:spcAft>
              <a:buClr>
                <a:srgbClr val="464646"/>
              </a:buClr>
              <a:buSzPct val="100000"/>
              <a:buFont typeface="Roboto"/>
              <a:buChar char="▪"/>
            </a:pPr>
            <a:r>
              <a:rPr lang="en-US" sz="2100">
                <a:solidFill>
                  <a:srgbClr val="464646"/>
                </a:solidFill>
                <a:latin typeface="Roboto"/>
                <a:ea typeface="Roboto"/>
                <a:cs typeface="Roboto"/>
                <a:sym typeface="Roboto"/>
              </a:rPr>
              <a:t>Most Graphing allowed</a:t>
            </a:r>
            <a:endParaRPr sz="2100">
              <a:solidFill>
                <a:srgbClr val="464646"/>
              </a:solidFill>
              <a:latin typeface="Roboto"/>
              <a:ea typeface="Roboto"/>
              <a:cs typeface="Roboto"/>
              <a:sym typeface="Roboto"/>
            </a:endParaRPr>
          </a:p>
          <a:p>
            <a:pPr indent="-250348" lvl="3" marL="1600200" rtl="0" algn="l">
              <a:lnSpc>
                <a:spcPct val="90000"/>
              </a:lnSpc>
              <a:spcBef>
                <a:spcPts val="1000"/>
              </a:spcBef>
              <a:spcAft>
                <a:spcPts val="0"/>
              </a:spcAft>
              <a:buClr>
                <a:srgbClr val="464646"/>
              </a:buClr>
              <a:buSzPct val="100000"/>
              <a:buFont typeface="Roboto"/>
              <a:buChar char="▪"/>
            </a:pPr>
            <a:r>
              <a:rPr lang="en-US" sz="2100">
                <a:solidFill>
                  <a:srgbClr val="464646"/>
                </a:solidFill>
                <a:latin typeface="Roboto"/>
                <a:ea typeface="Roboto"/>
                <a:cs typeface="Roboto"/>
                <a:sym typeface="Roboto"/>
              </a:rPr>
              <a:t>All Scientific Calculators Allowed</a:t>
            </a:r>
            <a:endParaRPr sz="2100">
              <a:solidFill>
                <a:srgbClr val="464646"/>
              </a:solidFill>
              <a:latin typeface="Roboto"/>
              <a:ea typeface="Roboto"/>
              <a:cs typeface="Roboto"/>
              <a:sym typeface="Roboto"/>
            </a:endParaRPr>
          </a:p>
          <a:p>
            <a:pPr indent="-307498" lvl="2" marL="1200150" rtl="0" algn="l">
              <a:lnSpc>
                <a:spcPct val="90000"/>
              </a:lnSpc>
              <a:spcBef>
                <a:spcPts val="1000"/>
              </a:spcBef>
              <a:spcAft>
                <a:spcPts val="0"/>
              </a:spcAft>
              <a:buClr>
                <a:srgbClr val="464646"/>
              </a:buClr>
              <a:buSzPct val="100000"/>
              <a:buFont typeface="Roboto"/>
              <a:buChar char="•"/>
            </a:pPr>
            <a:r>
              <a:rPr lang="en-US" sz="2100">
                <a:solidFill>
                  <a:srgbClr val="464646"/>
                </a:solidFill>
                <a:latin typeface="Roboto"/>
                <a:ea typeface="Roboto"/>
                <a:cs typeface="Roboto"/>
                <a:sym typeface="Roboto"/>
              </a:rPr>
              <a:t>Water Bottle</a:t>
            </a:r>
            <a:endParaRPr sz="2100">
              <a:solidFill>
                <a:srgbClr val="464646"/>
              </a:solidFill>
              <a:latin typeface="Roboto"/>
              <a:ea typeface="Roboto"/>
              <a:cs typeface="Roboto"/>
              <a:sym typeface="Roboto"/>
            </a:endParaRPr>
          </a:p>
          <a:p>
            <a:pPr indent="-307498" lvl="2" marL="1200150" rtl="0" algn="l">
              <a:lnSpc>
                <a:spcPct val="90000"/>
              </a:lnSpc>
              <a:spcBef>
                <a:spcPts val="1000"/>
              </a:spcBef>
              <a:spcAft>
                <a:spcPts val="0"/>
              </a:spcAft>
              <a:buClr>
                <a:srgbClr val="464646"/>
              </a:buClr>
              <a:buSzPct val="100000"/>
              <a:buFont typeface="Roboto"/>
              <a:buChar char="•"/>
            </a:pPr>
            <a:r>
              <a:rPr lang="en-US" sz="2100">
                <a:solidFill>
                  <a:srgbClr val="464646"/>
                </a:solidFill>
                <a:latin typeface="Roboto"/>
                <a:ea typeface="Roboto"/>
                <a:cs typeface="Roboto"/>
                <a:sym typeface="Roboto"/>
              </a:rPr>
              <a:t>Snacks</a:t>
            </a:r>
            <a:endParaRPr sz="2100">
              <a:solidFill>
                <a:srgbClr val="464646"/>
              </a:solidFill>
              <a:latin typeface="Roboto"/>
              <a:ea typeface="Roboto"/>
              <a:cs typeface="Roboto"/>
              <a:sym typeface="Roboto"/>
            </a:endParaRPr>
          </a:p>
          <a:p>
            <a:pPr indent="-307498" lvl="2" marL="1200150" rtl="0" algn="l">
              <a:lnSpc>
                <a:spcPct val="90000"/>
              </a:lnSpc>
              <a:spcBef>
                <a:spcPts val="1000"/>
              </a:spcBef>
              <a:spcAft>
                <a:spcPts val="0"/>
              </a:spcAft>
              <a:buClr>
                <a:srgbClr val="464646"/>
              </a:buClr>
              <a:buSzPct val="100000"/>
              <a:buFont typeface="Roboto"/>
              <a:buChar char="•"/>
            </a:pPr>
            <a:r>
              <a:rPr lang="en-US" sz="2100">
                <a:solidFill>
                  <a:srgbClr val="464646"/>
                </a:solidFill>
                <a:latin typeface="Roboto"/>
                <a:ea typeface="Roboto"/>
                <a:cs typeface="Roboto"/>
                <a:sym typeface="Roboto"/>
              </a:rPr>
              <a:t>NO CELL PHONES/SMART DEVICES</a:t>
            </a:r>
            <a:endParaRPr sz="21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ct val="100000"/>
              <a:buFont typeface="Roboto"/>
              <a:buNone/>
            </a:pPr>
            <a:r>
              <a:rPr lang="en-US" sz="2100">
                <a:solidFill>
                  <a:srgbClr val="464646"/>
                </a:solidFill>
                <a:latin typeface="Roboto"/>
                <a:ea typeface="Roboto"/>
                <a:cs typeface="Roboto"/>
                <a:sym typeface="Roboto"/>
              </a:rPr>
              <a:t>Do your best! Remember there is no </a:t>
            </a:r>
            <a:r>
              <a:rPr lang="en-US" sz="2100">
                <a:solidFill>
                  <a:srgbClr val="464646"/>
                </a:solidFill>
                <a:latin typeface="Roboto"/>
                <a:ea typeface="Roboto"/>
                <a:cs typeface="Roboto"/>
                <a:sym typeface="Roboto"/>
              </a:rPr>
              <a:t>penalty</a:t>
            </a:r>
            <a:r>
              <a:rPr lang="en-US" sz="2100">
                <a:solidFill>
                  <a:srgbClr val="464646"/>
                </a:solidFill>
                <a:latin typeface="Roboto"/>
                <a:ea typeface="Roboto"/>
                <a:cs typeface="Roboto"/>
                <a:sym typeface="Roboto"/>
              </a:rPr>
              <a:t> for wrong answers so a guess is better than leaving blank!</a:t>
            </a:r>
            <a:endParaRPr sz="2100">
              <a:solidFill>
                <a:srgbClr val="464646"/>
              </a:solidFill>
              <a:latin typeface="Roboto"/>
              <a:ea typeface="Roboto"/>
              <a:cs typeface="Roboto"/>
              <a:sym typeface="Roboto"/>
            </a:endParaRPr>
          </a:p>
          <a:p>
            <a:pPr indent="0" lvl="0" marL="0" rtl="0" algn="l">
              <a:lnSpc>
                <a:spcPct val="90000"/>
              </a:lnSpc>
              <a:spcBef>
                <a:spcPts val="1000"/>
              </a:spcBef>
              <a:spcAft>
                <a:spcPts val="0"/>
              </a:spcAft>
              <a:buClr>
                <a:schemeClr val="dk1"/>
              </a:buClr>
              <a:buSzPct val="100000"/>
              <a:buFont typeface="Arial"/>
              <a:buNone/>
            </a:pPr>
            <a:r>
              <a:t/>
            </a:r>
            <a:endParaRPr/>
          </a:p>
        </p:txBody>
      </p:sp>
      <p:pic>
        <p:nvPicPr>
          <p:cNvPr id="150" name="Google Shape;150;p7"/>
          <p:cNvPicPr preferRelativeResize="0"/>
          <p:nvPr/>
        </p:nvPicPr>
        <p:blipFill>
          <a:blip r:embed="rId3">
            <a:alphaModFix/>
          </a:blip>
          <a:stretch>
            <a:fillRect/>
          </a:stretch>
        </p:blipFill>
        <p:spPr>
          <a:xfrm>
            <a:off x="8088025" y="2166375"/>
            <a:ext cx="4103974" cy="273999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e03b9b38be_3_0"/>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GETTING SCORES</a:t>
            </a:r>
            <a:endParaRPr>
              <a:latin typeface="Poppins"/>
              <a:ea typeface="Poppins"/>
              <a:cs typeface="Poppins"/>
              <a:sym typeface="Poppins"/>
            </a:endParaRPr>
          </a:p>
        </p:txBody>
      </p:sp>
      <p:sp>
        <p:nvSpPr>
          <p:cNvPr id="156" name="Google Shape;156;ge03b9b38be_3_0"/>
          <p:cNvSpPr txBox="1"/>
          <p:nvPr>
            <p:ph idx="1" type="body"/>
          </p:nvPr>
        </p:nvSpPr>
        <p:spPr>
          <a:xfrm>
            <a:off x="4255625" y="1179075"/>
            <a:ext cx="4209600" cy="5410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700">
                <a:solidFill>
                  <a:srgbClr val="3C5A62"/>
                </a:solidFill>
                <a:latin typeface="Roboto"/>
                <a:ea typeface="Roboto"/>
                <a:cs typeface="Roboto"/>
                <a:sym typeface="Roboto"/>
              </a:rPr>
              <a:t>SAT Scores</a:t>
            </a:r>
            <a:endParaRPr sz="1700">
              <a:solidFill>
                <a:srgbClr val="3C5A62"/>
              </a:solidFill>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rPr>
              <a:t>Scoring Scale is 400-1600</a:t>
            </a:r>
            <a:endParaRPr sz="1700">
              <a:solidFill>
                <a:srgbClr val="3C5A62"/>
              </a:solidFill>
              <a:latin typeface="Roboto"/>
              <a:ea typeface="Roboto"/>
              <a:cs typeface="Roboto"/>
              <a:sym typeface="Roboto"/>
            </a:endParaRPr>
          </a:p>
          <a:p>
            <a:pPr indent="-292100" lvl="2" marL="1200150" rtl="0" algn="l">
              <a:lnSpc>
                <a:spcPct val="90000"/>
              </a:lnSpc>
              <a:spcBef>
                <a:spcPts val="1000"/>
              </a:spcBef>
              <a:spcAft>
                <a:spcPts val="0"/>
              </a:spcAft>
              <a:buClr>
                <a:srgbClr val="3C5A62"/>
              </a:buClr>
              <a:buSzPts val="1700"/>
              <a:buFont typeface="Roboto"/>
              <a:buChar char="•"/>
            </a:pPr>
            <a:r>
              <a:rPr lang="en-US" sz="1700">
                <a:solidFill>
                  <a:srgbClr val="3C5A62"/>
                </a:solidFill>
                <a:latin typeface="Roboto"/>
                <a:ea typeface="Roboto"/>
                <a:cs typeface="Roboto"/>
                <a:sym typeface="Roboto"/>
              </a:rPr>
              <a:t>Average Score is 1000</a:t>
            </a:r>
            <a:endParaRPr sz="1700">
              <a:solidFill>
                <a:srgbClr val="3C5A62"/>
              </a:solidFill>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rPr>
              <a:t>Access Scores online</a:t>
            </a:r>
            <a:endParaRPr sz="1700">
              <a:solidFill>
                <a:srgbClr val="3C5A62"/>
              </a:solidFill>
              <a:latin typeface="Roboto"/>
              <a:ea typeface="Roboto"/>
              <a:cs typeface="Roboto"/>
              <a:sym typeface="Roboto"/>
            </a:endParaRPr>
          </a:p>
          <a:p>
            <a:pPr indent="-292100" lvl="2" marL="1200150" rtl="0" algn="l">
              <a:lnSpc>
                <a:spcPct val="90000"/>
              </a:lnSpc>
              <a:spcBef>
                <a:spcPts val="1000"/>
              </a:spcBef>
              <a:spcAft>
                <a:spcPts val="0"/>
              </a:spcAft>
              <a:buClr>
                <a:srgbClr val="3C5A62"/>
              </a:buClr>
              <a:buSzPts val="1700"/>
              <a:buFont typeface="Roboto"/>
              <a:buChar char="•"/>
            </a:pPr>
            <a:r>
              <a:rPr lang="en-US" sz="1700">
                <a:solidFill>
                  <a:srgbClr val="3C5A62"/>
                </a:solidFill>
                <a:latin typeface="Roboto"/>
                <a:ea typeface="Roboto"/>
                <a:cs typeface="Roboto"/>
                <a:sym typeface="Roboto"/>
              </a:rPr>
              <a:t>Sign in to collegeboard.org</a:t>
            </a:r>
            <a:endParaRPr sz="1700">
              <a:solidFill>
                <a:srgbClr val="3C5A62"/>
              </a:solidFill>
              <a:latin typeface="Roboto"/>
              <a:ea typeface="Roboto"/>
              <a:cs typeface="Roboto"/>
              <a:sym typeface="Roboto"/>
            </a:endParaRPr>
          </a:p>
          <a:p>
            <a:pPr indent="-292100" lvl="2" marL="1200150" rtl="0" algn="l">
              <a:spcBef>
                <a:spcPts val="1000"/>
              </a:spcBef>
              <a:spcAft>
                <a:spcPts val="0"/>
              </a:spcAft>
              <a:buSzPts val="1700"/>
              <a:buFont typeface="Roboto"/>
              <a:buChar char="•"/>
            </a:pPr>
            <a:r>
              <a:rPr lang="en-US" sz="1700">
                <a:solidFill>
                  <a:srgbClr val="3C5A62"/>
                </a:solidFill>
                <a:latin typeface="Roboto"/>
                <a:ea typeface="Roboto"/>
                <a:cs typeface="Roboto"/>
                <a:sym typeface="Roboto"/>
              </a:rPr>
              <a:t>Scores available Approximately 2-4 weeks </a:t>
            </a:r>
            <a:br>
              <a:rPr lang="en-US" sz="1700">
                <a:solidFill>
                  <a:srgbClr val="3C5A62"/>
                </a:solidFill>
                <a:latin typeface="Roboto"/>
                <a:ea typeface="Roboto"/>
                <a:cs typeface="Roboto"/>
                <a:sym typeface="Roboto"/>
              </a:rPr>
            </a:br>
            <a:endParaRPr sz="1700">
              <a:solidFill>
                <a:srgbClr val="3C5A62"/>
              </a:solidFill>
              <a:latin typeface="Roboto"/>
              <a:ea typeface="Roboto"/>
              <a:cs typeface="Roboto"/>
              <a:sym typeface="Roboto"/>
            </a:endParaRPr>
          </a:p>
          <a:p>
            <a:pPr indent="0" lvl="0" marL="0" rtl="0" algn="l">
              <a:lnSpc>
                <a:spcPct val="90000"/>
              </a:lnSpc>
              <a:spcBef>
                <a:spcPts val="1000"/>
              </a:spcBef>
              <a:spcAft>
                <a:spcPts val="0"/>
              </a:spcAft>
              <a:buClr>
                <a:srgbClr val="3C5A62"/>
              </a:buClr>
              <a:buSzPts val="1500"/>
              <a:buFont typeface="Arial"/>
              <a:buNone/>
            </a:pPr>
            <a:r>
              <a:rPr b="1" lang="en-US" sz="1700">
                <a:solidFill>
                  <a:srgbClr val="3C5A62"/>
                </a:solidFill>
                <a:latin typeface="Roboto"/>
                <a:ea typeface="Roboto"/>
                <a:cs typeface="Roboto"/>
                <a:sym typeface="Roboto"/>
              </a:rPr>
              <a:t>ACT Scores</a:t>
            </a:r>
            <a:endParaRPr sz="1700">
              <a:solidFill>
                <a:srgbClr val="3C5A62"/>
              </a:solidFill>
              <a:latin typeface="Roboto"/>
              <a:ea typeface="Roboto"/>
              <a:cs typeface="Roboto"/>
              <a:sym typeface="Roboto"/>
              <a:extLst>
                <a:ext uri="http://customooxmlschemas.google.com/">
                  <go:slidesCustomData xmlns:go="http://customooxmlschemas.google.com/" textRoundtripDataId="7"/>
                </a:ext>
              </a:extLst>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extLst>
                  <a:ext uri="http://customooxmlschemas.google.com/">
                    <go:slidesCustomData xmlns:go="http://customooxmlschemas.google.com/" textRoundtripDataId="8"/>
                  </a:ext>
                </a:extLst>
              </a:rPr>
              <a:t>Scoring Scale is 1-36</a:t>
            </a:r>
            <a:endParaRPr sz="1700">
              <a:solidFill>
                <a:srgbClr val="3C5A62"/>
              </a:solidFill>
              <a:latin typeface="Roboto"/>
              <a:ea typeface="Roboto"/>
              <a:cs typeface="Roboto"/>
              <a:sym typeface="Roboto"/>
              <a:extLst>
                <a:ext uri="http://customooxmlschemas.google.com/">
                  <go:slidesCustomData xmlns:go="http://customooxmlschemas.google.com/" textRoundtripDataId="9"/>
                </a:ext>
              </a:extLst>
            </a:endParaRPr>
          </a:p>
          <a:p>
            <a:pPr indent="-292100" lvl="2" marL="1200150" rtl="0" algn="l">
              <a:lnSpc>
                <a:spcPct val="90000"/>
              </a:lnSpc>
              <a:spcBef>
                <a:spcPts val="1000"/>
              </a:spcBef>
              <a:spcAft>
                <a:spcPts val="0"/>
              </a:spcAft>
              <a:buClr>
                <a:srgbClr val="3C5A62"/>
              </a:buClr>
              <a:buSzPts val="1700"/>
              <a:buFont typeface="Roboto"/>
              <a:buChar char="•"/>
            </a:pPr>
            <a:r>
              <a:rPr lang="en-US" sz="1700">
                <a:solidFill>
                  <a:srgbClr val="3C5A62"/>
                </a:solidFill>
                <a:latin typeface="Roboto"/>
                <a:ea typeface="Roboto"/>
                <a:cs typeface="Roboto"/>
                <a:sym typeface="Roboto"/>
                <a:extLst>
                  <a:ext uri="http://customooxmlschemas.google.com/">
                    <go:slidesCustomData xmlns:go="http://customooxmlschemas.google.com/" textRoundtripDataId="10"/>
                  </a:ext>
                </a:extLst>
              </a:rPr>
              <a:t>Average Score is 20</a:t>
            </a:r>
            <a:endParaRPr sz="1700">
              <a:solidFill>
                <a:srgbClr val="3C5A62"/>
              </a:solidFill>
              <a:latin typeface="Roboto"/>
              <a:ea typeface="Roboto"/>
              <a:cs typeface="Roboto"/>
              <a:sym typeface="Roboto"/>
              <a:extLst>
                <a:ext uri="http://customooxmlschemas.google.com/">
                  <go:slidesCustomData xmlns:go="http://customooxmlschemas.google.com/" textRoundtripDataId="11"/>
                </a:ext>
              </a:extLst>
            </a:endParaRPr>
          </a:p>
          <a:p>
            <a:pPr indent="-107950" lvl="0" marL="0" rtl="0" algn="l">
              <a:lnSpc>
                <a:spcPct val="90000"/>
              </a:lnSpc>
              <a:spcBef>
                <a:spcPts val="1000"/>
              </a:spcBef>
              <a:spcAft>
                <a:spcPts val="0"/>
              </a:spcAft>
              <a:buClr>
                <a:srgbClr val="3C5A62"/>
              </a:buClr>
              <a:buSzPts val="1700"/>
              <a:buFont typeface="Roboto"/>
              <a:buChar char="•"/>
            </a:pPr>
            <a:r>
              <a:rPr lang="en-US" sz="1700">
                <a:solidFill>
                  <a:srgbClr val="3C5A62"/>
                </a:solidFill>
                <a:latin typeface="Roboto"/>
                <a:ea typeface="Roboto"/>
                <a:cs typeface="Roboto"/>
                <a:sym typeface="Roboto"/>
              </a:rPr>
              <a:t>Access Scores Online</a:t>
            </a:r>
            <a:endParaRPr sz="1700">
              <a:solidFill>
                <a:srgbClr val="3C5A62"/>
              </a:solidFill>
              <a:latin typeface="Roboto"/>
              <a:ea typeface="Roboto"/>
              <a:cs typeface="Roboto"/>
              <a:sym typeface="Roboto"/>
            </a:endParaRPr>
          </a:p>
          <a:p>
            <a:pPr indent="-292100" lvl="2" marL="1200150" rtl="0" algn="l">
              <a:lnSpc>
                <a:spcPct val="90000"/>
              </a:lnSpc>
              <a:spcBef>
                <a:spcPts val="1000"/>
              </a:spcBef>
              <a:spcAft>
                <a:spcPts val="0"/>
              </a:spcAft>
              <a:buClr>
                <a:srgbClr val="3C5A62"/>
              </a:buClr>
              <a:buSzPts val="1700"/>
              <a:buFont typeface="Roboto"/>
              <a:buChar char="•"/>
            </a:pPr>
            <a:r>
              <a:rPr lang="en-US" sz="1700">
                <a:solidFill>
                  <a:srgbClr val="3C5A62"/>
                </a:solidFill>
                <a:latin typeface="Roboto"/>
                <a:ea typeface="Roboto"/>
                <a:cs typeface="Roboto"/>
                <a:sym typeface="Roboto"/>
              </a:rPr>
              <a:t>Sign in to myACT.org</a:t>
            </a:r>
            <a:endParaRPr sz="1700">
              <a:solidFill>
                <a:srgbClr val="3C5A62"/>
              </a:solidFill>
              <a:latin typeface="Roboto"/>
              <a:ea typeface="Roboto"/>
              <a:cs typeface="Roboto"/>
              <a:sym typeface="Roboto"/>
            </a:endParaRPr>
          </a:p>
          <a:p>
            <a:pPr indent="-292100" lvl="2" marL="1200150" rtl="0" algn="l">
              <a:lnSpc>
                <a:spcPct val="90000"/>
              </a:lnSpc>
              <a:spcBef>
                <a:spcPts val="1000"/>
              </a:spcBef>
              <a:spcAft>
                <a:spcPts val="0"/>
              </a:spcAft>
              <a:buClr>
                <a:srgbClr val="3C5A62"/>
              </a:buClr>
              <a:buSzPts val="1700"/>
              <a:buFont typeface="Roboto"/>
              <a:buChar char="•"/>
            </a:pPr>
            <a:r>
              <a:rPr lang="en-US" sz="1700">
                <a:solidFill>
                  <a:srgbClr val="3C5A62"/>
                </a:solidFill>
                <a:latin typeface="Roboto"/>
                <a:ea typeface="Roboto"/>
                <a:cs typeface="Roboto"/>
                <a:sym typeface="Roboto"/>
              </a:rPr>
              <a:t>Scores available Approximately 2-8 weeks </a:t>
            </a:r>
            <a:endParaRPr sz="1700">
              <a:solidFill>
                <a:srgbClr val="3C5A62"/>
              </a:solidFill>
              <a:latin typeface="Roboto"/>
              <a:ea typeface="Roboto"/>
              <a:cs typeface="Roboto"/>
              <a:sym typeface="Roboto"/>
            </a:endParaRPr>
          </a:p>
        </p:txBody>
      </p:sp>
      <p:pic>
        <p:nvPicPr>
          <p:cNvPr id="157" name="Google Shape;157;ge03b9b38be_3_0"/>
          <p:cNvPicPr preferRelativeResize="0"/>
          <p:nvPr/>
        </p:nvPicPr>
        <p:blipFill>
          <a:blip r:embed="rId3">
            <a:alphaModFix/>
          </a:blip>
          <a:stretch>
            <a:fillRect/>
          </a:stretch>
        </p:blipFill>
        <p:spPr>
          <a:xfrm>
            <a:off x="8505600" y="2413450"/>
            <a:ext cx="3686399" cy="245860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ge03b9b38be_3_8"/>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SCORES</a:t>
            </a:r>
            <a:endParaRPr>
              <a:latin typeface="Poppins"/>
              <a:ea typeface="Poppins"/>
              <a:cs typeface="Poppins"/>
              <a:sym typeface="Poppins"/>
            </a:endParaRPr>
          </a:p>
        </p:txBody>
      </p:sp>
      <p:sp>
        <p:nvSpPr>
          <p:cNvPr id="163" name="Google Shape;163;ge03b9b38be_3_8"/>
          <p:cNvSpPr txBox="1"/>
          <p:nvPr>
            <p:ph idx="1" type="body"/>
          </p:nvPr>
        </p:nvSpPr>
        <p:spPr>
          <a:xfrm>
            <a:off x="655014" y="2440675"/>
            <a:ext cx="3383100" cy="395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600"/>
              </a:spcBef>
              <a:spcAft>
                <a:spcPts val="0"/>
              </a:spcAft>
              <a:buNone/>
            </a:pPr>
            <a:r>
              <a:t/>
            </a:r>
            <a:endParaRPr sz="2300">
              <a:latin typeface="Roboto"/>
              <a:ea typeface="Roboto"/>
              <a:cs typeface="Roboto"/>
              <a:sym typeface="Roboto"/>
            </a:endParaRPr>
          </a:p>
          <a:p>
            <a:pPr indent="0" lvl="0" marL="0" rtl="0" algn="l">
              <a:lnSpc>
                <a:spcPct val="100000"/>
              </a:lnSpc>
              <a:spcBef>
                <a:spcPts val="600"/>
              </a:spcBef>
              <a:spcAft>
                <a:spcPts val="0"/>
              </a:spcAft>
              <a:buNone/>
            </a:pPr>
            <a:r>
              <a:rPr lang="en-US" sz="2300">
                <a:latin typeface="Roboto"/>
                <a:ea typeface="Roboto"/>
                <a:cs typeface="Roboto"/>
                <a:sym typeface="Roboto"/>
              </a:rPr>
              <a:t>Example of how a college may offer scholarships based on SAT/ACT scores and GPA</a:t>
            </a:r>
            <a:endParaRPr sz="2800">
              <a:latin typeface="Roboto"/>
              <a:ea typeface="Roboto"/>
              <a:cs typeface="Roboto"/>
              <a:sym typeface="Roboto"/>
            </a:endParaRPr>
          </a:p>
        </p:txBody>
      </p:sp>
      <p:pic>
        <p:nvPicPr>
          <p:cNvPr id="164" name="Google Shape;164;ge03b9b38be_3_8"/>
          <p:cNvPicPr preferRelativeResize="0"/>
          <p:nvPr/>
        </p:nvPicPr>
        <p:blipFill>
          <a:blip r:embed="rId3">
            <a:alphaModFix/>
          </a:blip>
          <a:stretch>
            <a:fillRect/>
          </a:stretch>
        </p:blipFill>
        <p:spPr>
          <a:xfrm>
            <a:off x="4038125" y="2066557"/>
            <a:ext cx="8153874" cy="353546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