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6858000" cx="12192000"/>
  <p:notesSz cx="6858000" cy="9144000"/>
  <p:embeddedFontLst>
    <p:embeddedFont>
      <p:font typeface="Roboto"/>
      <p:regular r:id="rId14"/>
      <p:bold r:id="rId15"/>
      <p:italic r:id="rId16"/>
      <p:boldItalic r:id="rId17"/>
    </p:embeddedFont>
    <p:embeddedFont>
      <p:font typeface="Roboto Medium"/>
      <p:regular r:id="rId18"/>
      <p:bold r:id="rId19"/>
      <p:italic r:id="rId20"/>
      <p:boldItalic r:id="rId21"/>
    </p:embeddedFont>
    <p:embeddedFont>
      <p:font typeface="Poppins"/>
      <p:regular r:id="rId22"/>
      <p:bold r:id="rId23"/>
      <p:italic r:id="rId24"/>
      <p:boldItalic r:id="rId25"/>
    </p:embeddedFont>
    <p:embeddedFont>
      <p:font typeface="Helvetica Neue"/>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0" roundtripDataSignature="AMtx7mieMIdyPnfVvpwb+3/SlTzwZVFZ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Medium-italic.fntdata"/><Relationship Id="rId22" Type="http://schemas.openxmlformats.org/officeDocument/2006/relationships/font" Target="fonts/Poppins-regular.fntdata"/><Relationship Id="rId21" Type="http://schemas.openxmlformats.org/officeDocument/2006/relationships/font" Target="fonts/RobotoMedium-boldItalic.fntdata"/><Relationship Id="rId24" Type="http://schemas.openxmlformats.org/officeDocument/2006/relationships/font" Target="fonts/Poppins-italic.fntdata"/><Relationship Id="rId23" Type="http://schemas.openxmlformats.org/officeDocument/2006/relationships/font" Target="fonts/Poppi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regular.fntdata"/><Relationship Id="rId25" Type="http://schemas.openxmlformats.org/officeDocument/2006/relationships/font" Target="fonts/Poppins-boldItalic.fntdata"/><Relationship Id="rId28" Type="http://schemas.openxmlformats.org/officeDocument/2006/relationships/font" Target="fonts/HelveticaNeue-italic.fntdata"/><Relationship Id="rId27" Type="http://schemas.openxmlformats.org/officeDocument/2006/relationships/font" Target="fonts/HelveticaNeue-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HelveticaNeue-boldItalic.fntdata"/><Relationship Id="rId7" Type="http://schemas.openxmlformats.org/officeDocument/2006/relationships/slide" Target="slides/slide2.xml"/><Relationship Id="rId8" Type="http://schemas.openxmlformats.org/officeDocument/2006/relationships/slide" Target="slides/slide3.xml"/><Relationship Id="rId3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19" Type="http://schemas.openxmlformats.org/officeDocument/2006/relationships/font" Target="fonts/RobotoMedium-bold.fntdata"/><Relationship Id="rId18" Type="http://schemas.openxmlformats.org/officeDocument/2006/relationships/font" Target="fonts/RobotoMedium-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Requesting Transcripts: How, When, What, and Why</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learn the process and importance of requesting transcripts.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a:t>
            </a:r>
            <a:r>
              <a:rPr lang="en-US">
                <a:latin typeface="Helvetica Neue"/>
                <a:ea typeface="Helvetica Neue"/>
                <a:cs typeface="Helvetica Neue"/>
                <a:sym typeface="Helvetica Neue"/>
              </a:rPr>
              <a:t>  30-55 minutes </a:t>
            </a:r>
            <a:endParaRPr>
              <a:latin typeface="Helvetica Neue"/>
              <a:ea typeface="Helvetica Neue"/>
              <a:cs typeface="Helvetica Neue"/>
              <a:sym typeface="Helvetica Neue"/>
            </a:endParaRPr>
          </a:p>
          <a:p>
            <a:pPr indent="0" lvl="0" marL="0" rtl="0" algn="l">
              <a:lnSpc>
                <a:spcPct val="115000"/>
              </a:lnSpc>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11th Grade; </a:t>
            </a:r>
            <a:r>
              <a:rPr b="1" lang="en-US">
                <a:latin typeface="Helvetica Neue"/>
                <a:ea typeface="Helvetica Neue"/>
                <a:cs typeface="Helvetica Neue"/>
                <a:sym typeface="Helvetica Neue"/>
              </a:rPr>
              <a:t>Additional Activities</a:t>
            </a:r>
            <a:r>
              <a:rPr lang="en-US">
                <a:latin typeface="Helvetica Neue"/>
                <a:ea typeface="Helvetica Neue"/>
                <a:cs typeface="Helvetica Neue"/>
                <a:sym typeface="Helvetica Neue"/>
              </a:rPr>
              <a:t>: 12</a:t>
            </a:r>
            <a:endParaRPr>
              <a:latin typeface="Helvetica Neue"/>
              <a:ea typeface="Helvetica Neue"/>
              <a:cs typeface="Helvetica Neue"/>
              <a:sym typeface="Helvetica Neue"/>
            </a:endParaRPr>
          </a:p>
          <a:p>
            <a:pPr indent="0" lvl="0" marL="0" rtl="0" algn="l">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learn the differences between various transcripts, how and when to send them, what they are used for, and why they are so important.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Paper, Computer (Optional)</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Rigor: </a:t>
            </a:r>
            <a:r>
              <a:rPr lang="en-US">
                <a:latin typeface="Helvetica Neue"/>
                <a:ea typeface="Helvetica Neue"/>
                <a:cs typeface="Helvetica Neue"/>
                <a:sym typeface="Helvetica Neue"/>
              </a:rPr>
              <a:t>When using this term in reference to coursework it means taking more credits/classes than are required for a general diploma at a higher level such as Advanced Placement classes, Dual Credit, CTE (Career and Technical Ed) classes such as with the trades (Ex. Automotive, Welding, Cosmetology).</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Prerequisite: </a:t>
            </a:r>
            <a:r>
              <a:rPr lang="en-US">
                <a:latin typeface="Helvetica Neue"/>
                <a:ea typeface="Helvetica Neue"/>
                <a:cs typeface="Helvetica Neue"/>
                <a:sym typeface="Helvetica Neue"/>
              </a:rPr>
              <a:t>A class that is required be passed before a higher-level class can be taken</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Co-requisite:  </a:t>
            </a:r>
            <a:r>
              <a:rPr lang="en-US">
                <a:latin typeface="Helvetica Neue"/>
                <a:ea typeface="Helvetica Neue"/>
                <a:cs typeface="Helvetica Neue"/>
                <a:sym typeface="Helvetica Neue"/>
              </a:rPr>
              <a:t>A class that is required be taken at the same time as another class.</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Common Application: </a:t>
            </a:r>
            <a:r>
              <a:rPr lang="en-US">
                <a:latin typeface="Helvetica Neue"/>
                <a:ea typeface="Helvetica Neue"/>
                <a:cs typeface="Helvetica Neue"/>
                <a:sym typeface="Helvetica Neue"/>
              </a:rPr>
              <a:t>An application that some colleges allow to be used (or is required) when you apply to more than one college. In using this application, you need only fill the application out once instead of individual applications for each college.  </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Class Rank: </a:t>
            </a:r>
            <a:r>
              <a:rPr lang="en-US">
                <a:latin typeface="Helvetica Neue"/>
                <a:ea typeface="Helvetica Neue"/>
                <a:cs typeface="Helvetica Neue"/>
                <a:sym typeface="Helvetica Neue"/>
              </a:rPr>
              <a:t>Where you fall in line with your grade level classmates based off of your GPA.  Most schools use a weighted GPA to determine rank (more points are given for taking AP and/or Dual Credit Classes)</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Today we are going to learn about requesting transcripts, and the importance of knowing when and how to send a transcript, and what they are used for.  </a:t>
            </a:r>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What is a transcript?</a:t>
            </a:r>
            <a:endParaRPr b="1" i="1">
              <a:latin typeface="Helvetica Neue"/>
              <a:ea typeface="Helvetica Neue"/>
              <a:cs typeface="Helvetica Neue"/>
              <a:sym typeface="Helvetica Neue"/>
            </a:endParaRPr>
          </a:p>
          <a:p>
            <a:pPr indent="0" lvl="0" marL="457200" rtl="0" algn="l">
              <a:spcBef>
                <a:spcPts val="0"/>
              </a:spcBef>
              <a:spcAft>
                <a:spcPts val="0"/>
              </a:spcAft>
              <a:buClr>
                <a:schemeClr val="dk1"/>
              </a:buClr>
              <a:buSzPts val="1100"/>
              <a:buFont typeface="Arial"/>
              <a:buNone/>
            </a:pPr>
            <a:r>
              <a:rPr lang="en-US"/>
              <a:t>High School Transcript: </a:t>
            </a:r>
            <a:endParaRPr/>
          </a:p>
          <a:p>
            <a:pPr indent="-317500" lvl="0" marL="914400" rtl="0" algn="l">
              <a:spcBef>
                <a:spcPts val="0"/>
              </a:spcBef>
              <a:spcAft>
                <a:spcPts val="0"/>
              </a:spcAft>
              <a:buClr>
                <a:schemeClr val="dk1"/>
              </a:buClr>
              <a:buSzPts val="1400"/>
              <a:buChar char="●"/>
            </a:pPr>
            <a:r>
              <a:rPr lang="en-US"/>
              <a:t>Only holds high school classes/grades &amp; Does NOT hold any Dual Credit college classes/grades (Credits that count for both high school)</a:t>
            </a:r>
            <a:endParaRPr/>
          </a:p>
          <a:p>
            <a:pPr indent="-317500" lvl="0" marL="914400" rtl="0" algn="l">
              <a:spcBef>
                <a:spcPts val="0"/>
              </a:spcBef>
              <a:spcAft>
                <a:spcPts val="0"/>
              </a:spcAft>
              <a:buClr>
                <a:schemeClr val="dk1"/>
              </a:buClr>
              <a:buSzPts val="1400"/>
              <a:buChar char="●"/>
            </a:pPr>
            <a:r>
              <a:rPr lang="en-US"/>
              <a:t>Also typically shows SAT/ACT scores and class rank.</a:t>
            </a:r>
            <a:endParaRPr/>
          </a:p>
          <a:p>
            <a:pPr indent="0" lvl="0" marL="457200" rtl="0" algn="l">
              <a:spcBef>
                <a:spcPts val="0"/>
              </a:spcBef>
              <a:spcAft>
                <a:spcPts val="0"/>
              </a:spcAft>
              <a:buClr>
                <a:schemeClr val="dk1"/>
              </a:buClr>
              <a:buSzPts val="1100"/>
              <a:buFont typeface="Arial"/>
              <a:buNone/>
            </a:pPr>
            <a:r>
              <a:rPr lang="en-US"/>
              <a:t>College Transcript: </a:t>
            </a:r>
            <a:endParaRPr/>
          </a:p>
          <a:p>
            <a:pPr indent="-317500" lvl="0" marL="914400" rtl="0" algn="l">
              <a:spcBef>
                <a:spcPts val="0"/>
              </a:spcBef>
              <a:spcAft>
                <a:spcPts val="0"/>
              </a:spcAft>
              <a:buClr>
                <a:schemeClr val="dk1"/>
              </a:buClr>
              <a:buSzPts val="1400"/>
              <a:buChar char="●"/>
            </a:pPr>
            <a:r>
              <a:rPr lang="en-US"/>
              <a:t>Does NOT hold any high school classes/grades. Only holds Dual Credit classes/grades and General College Course classes/grades</a:t>
            </a:r>
            <a:endParaRPr/>
          </a:p>
          <a:p>
            <a:pPr indent="0" lvl="0" marL="457200" rtl="0" algn="l">
              <a:spcBef>
                <a:spcPts val="0"/>
              </a:spcBef>
              <a:spcAft>
                <a:spcPts val="0"/>
              </a:spcAft>
              <a:buClr>
                <a:schemeClr val="dk1"/>
              </a:buClr>
              <a:buSzPts val="1100"/>
              <a:buFont typeface="Arial"/>
              <a:buNone/>
            </a:pPr>
            <a:r>
              <a:rPr lang="en-US"/>
              <a:t>Unofficial Transcript: </a:t>
            </a:r>
            <a:endParaRPr/>
          </a:p>
          <a:p>
            <a:pPr indent="-317500" lvl="0" marL="914400" rtl="0" algn="l">
              <a:spcBef>
                <a:spcPts val="0"/>
              </a:spcBef>
              <a:spcAft>
                <a:spcPts val="0"/>
              </a:spcAft>
              <a:buClr>
                <a:schemeClr val="dk1"/>
              </a:buClr>
              <a:buSzPts val="1400"/>
              <a:buChar char="●"/>
            </a:pPr>
            <a:r>
              <a:rPr lang="en-US"/>
              <a:t>A document holding all of your classes and grades without a seal that has not been signed by the registrar or other school official </a:t>
            </a:r>
            <a:endParaRPr/>
          </a:p>
          <a:p>
            <a:pPr indent="0" lvl="0" marL="457200" rtl="0" algn="l">
              <a:spcBef>
                <a:spcPts val="0"/>
              </a:spcBef>
              <a:spcAft>
                <a:spcPts val="0"/>
              </a:spcAft>
              <a:buClr>
                <a:schemeClr val="dk1"/>
              </a:buClr>
              <a:buSzPts val="1100"/>
              <a:buFont typeface="Arial"/>
              <a:buNone/>
            </a:pPr>
            <a:r>
              <a:rPr lang="en-US"/>
              <a:t>Official Transcript: </a:t>
            </a:r>
            <a:endParaRPr/>
          </a:p>
          <a:p>
            <a:pPr indent="-317500" lvl="0" marL="914400" rtl="0" algn="l">
              <a:spcBef>
                <a:spcPts val="0"/>
              </a:spcBef>
              <a:spcAft>
                <a:spcPts val="0"/>
              </a:spcAft>
              <a:buClr>
                <a:schemeClr val="dk1"/>
              </a:buClr>
              <a:buSzPts val="1400"/>
              <a:buChar char="●"/>
            </a:pPr>
            <a:r>
              <a:rPr lang="en-US"/>
              <a:t>An official permanent record holding all of your classes and grades with a seal that has been signed by the registrar or other school official </a:t>
            </a:r>
            <a:endParaRPr/>
          </a:p>
          <a:p>
            <a:pPr indent="0" lvl="0" marL="0" rtl="0" algn="l">
              <a:spcBef>
                <a:spcPts val="0"/>
              </a:spcBef>
              <a:spcAft>
                <a:spcPts val="0"/>
              </a:spcAft>
              <a:buNone/>
            </a:pPr>
            <a:r>
              <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Why are transcripts so important?</a:t>
            </a:r>
            <a:endParaRPr b="1" i="1">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Colleges will look at the following on transcripts:</a:t>
            </a:r>
            <a:endParaRPr>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That you completed High School </a:t>
            </a:r>
            <a:endParaRPr>
              <a:latin typeface="Helvetica Neue"/>
              <a:ea typeface="Helvetica Neue"/>
              <a:cs typeface="Helvetica Neue"/>
              <a:sym typeface="Helvetica Neue"/>
            </a:endParaRPr>
          </a:p>
          <a:p>
            <a:pPr indent="-317500" lvl="2" marL="13716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Community college typically require a high school diploma or a GED only </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Classes you have taken:</a:t>
            </a:r>
            <a:endParaRPr>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Rigor is important (Higher level classes)</a:t>
            </a:r>
            <a:endParaRPr>
              <a:latin typeface="Helvetica Neue"/>
              <a:ea typeface="Helvetica Neue"/>
              <a:cs typeface="Helvetica Neue"/>
              <a:sym typeface="Helvetica Neue"/>
            </a:endParaRPr>
          </a:p>
          <a:p>
            <a:pPr indent="-317500" lvl="2" marL="13716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AP classes, Dual Credit, Program Classes in CTE (Ex. Dental Assisting, Automotive)</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Universities typically will require specific core classes be completed for admission</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Weighted Vs. Unweighted GPA </a:t>
            </a:r>
            <a:endParaRPr>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For admittance and scholarship purposes</a:t>
            </a:r>
            <a:endParaRPr b="1" i="1">
              <a:latin typeface="Helvetica Neue"/>
              <a:ea typeface="Helvetica Neue"/>
              <a:cs typeface="Helvetica Neue"/>
              <a:sym typeface="Helvetica Neue"/>
            </a:endParaRPr>
          </a:p>
          <a:p>
            <a:pPr indent="0" lvl="0" marL="457200" rtl="0" algn="l">
              <a:spcBef>
                <a:spcPts val="0"/>
              </a:spcBef>
              <a:spcAft>
                <a:spcPts val="0"/>
              </a:spcAft>
              <a:buNone/>
            </a:pPr>
            <a:r>
              <a:t/>
            </a:r>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1" marL="457200" rtl="0" algn="l">
              <a:spcBef>
                <a:spcPts val="0"/>
              </a:spcBef>
              <a:spcAft>
                <a:spcPts val="0"/>
              </a:spcAft>
              <a:buSzPts val="1400"/>
              <a:buNone/>
            </a:pPr>
            <a:r>
              <a:rPr b="1" i="1" lang="en-US">
                <a:latin typeface="Helvetica Neue"/>
                <a:ea typeface="Helvetica Neue"/>
                <a:cs typeface="Helvetica Neue"/>
                <a:sym typeface="Helvetica Neue"/>
              </a:rPr>
              <a:t>Where can I find records of all my dual credit courses? </a:t>
            </a:r>
            <a:r>
              <a:rPr lang="en-US">
                <a:solidFill>
                  <a:srgbClr val="3C5961"/>
                </a:solidFill>
              </a:rPr>
              <a:t>Good to look at this record now and to keep your own record (including credits) to save time during your senior year!</a:t>
            </a:r>
            <a:endParaRPr/>
          </a:p>
        </p:txBody>
      </p:sp>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High School Transcript: When to send it and how? </a:t>
            </a:r>
            <a:r>
              <a:rPr lang="en-US">
                <a:latin typeface="Helvetica Neue"/>
                <a:ea typeface="Helvetica Neue"/>
                <a:cs typeface="Helvetica Neue"/>
                <a:sym typeface="Helvetica Neue"/>
              </a:rPr>
              <a:t>Lost? See your school counselor or look on your school and/or district website for transcript request information</a:t>
            </a:r>
            <a:endParaRPr/>
          </a:p>
          <a:p>
            <a:pPr indent="0" lvl="0" marL="0" rtl="0" algn="l">
              <a:spcBef>
                <a:spcPts val="0"/>
              </a:spcBef>
              <a:spcAft>
                <a:spcPts val="0"/>
              </a:spcAft>
              <a:buNone/>
            </a:pPr>
            <a:r>
              <a:t/>
            </a:r>
            <a:endParaRPr/>
          </a:p>
        </p:txBody>
      </p:sp>
      <p:sp>
        <p:nvSpPr>
          <p:cNvPr id="145" name="Google Shape;1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de9deedbf5_1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College transcripts: When to send it and how?</a:t>
            </a:r>
            <a:endParaRPr b="1" i="1">
              <a:latin typeface="Helvetica Neue"/>
              <a:ea typeface="Helvetica Neue"/>
              <a:cs typeface="Helvetica Neue"/>
              <a:sym typeface="Helvetica Neue"/>
            </a:endParaRPr>
          </a:p>
          <a:p>
            <a:pPr indent="-304800" lvl="0" marL="457200" rtl="0" algn="l">
              <a:spcBef>
                <a:spcPts val="0"/>
              </a:spcBef>
              <a:spcAft>
                <a:spcPts val="0"/>
              </a:spcAft>
              <a:buClr>
                <a:srgbClr val="3C5961"/>
              </a:buClr>
              <a:buSzPts val="1200"/>
              <a:buFont typeface="Calibri"/>
              <a:buAutoNum type="arabicPeriod"/>
            </a:pPr>
            <a:r>
              <a:rPr lang="en-US">
                <a:solidFill>
                  <a:srgbClr val="3C5961"/>
                </a:solidFill>
              </a:rPr>
              <a:t>Most recruiters visit schools often</a:t>
            </a:r>
            <a:endParaRPr>
              <a:solidFill>
                <a:srgbClr val="3C5961"/>
              </a:solidFill>
            </a:endParaRPr>
          </a:p>
          <a:p>
            <a:pPr indent="-304800" lvl="1" marL="914400" rtl="0" algn="l">
              <a:spcBef>
                <a:spcPts val="0"/>
              </a:spcBef>
              <a:spcAft>
                <a:spcPts val="0"/>
              </a:spcAft>
              <a:buClr>
                <a:srgbClr val="3C5961"/>
              </a:buClr>
              <a:buSzPts val="1200"/>
              <a:buFont typeface="Calibri"/>
              <a:buAutoNum type="alphaLcPeriod"/>
            </a:pPr>
            <a:r>
              <a:rPr lang="en-US">
                <a:solidFill>
                  <a:srgbClr val="3C5961"/>
                </a:solidFill>
              </a:rPr>
              <a:t>Ask your counselor for contact information</a:t>
            </a:r>
            <a:endParaRPr>
              <a:solidFill>
                <a:srgbClr val="3C5961"/>
              </a:solidFill>
            </a:endParaRPr>
          </a:p>
          <a:p>
            <a:pPr indent="-304800" lvl="1" marL="914400" rtl="0" algn="l">
              <a:spcBef>
                <a:spcPts val="0"/>
              </a:spcBef>
              <a:spcAft>
                <a:spcPts val="0"/>
              </a:spcAft>
              <a:buClr>
                <a:srgbClr val="3C5961"/>
              </a:buClr>
              <a:buSzPts val="1200"/>
              <a:buFont typeface="Calibri"/>
              <a:buAutoNum type="alphaLcPeriod"/>
            </a:pPr>
            <a:r>
              <a:rPr lang="en-US">
                <a:solidFill>
                  <a:srgbClr val="3C5961"/>
                </a:solidFill>
              </a:rPr>
              <a:t>Call the college (especially if out of state and recruiter is not known) </a:t>
            </a:r>
            <a:endParaRPr>
              <a:solidFill>
                <a:srgbClr val="3C5961"/>
              </a:solidFill>
            </a:endParaRPr>
          </a:p>
          <a:p>
            <a:pPr indent="-304800" lvl="1" marL="914400" rtl="0" algn="l">
              <a:spcBef>
                <a:spcPts val="0"/>
              </a:spcBef>
              <a:spcAft>
                <a:spcPts val="0"/>
              </a:spcAft>
              <a:buClr>
                <a:srgbClr val="3C5961"/>
              </a:buClr>
              <a:buSzPts val="1200"/>
              <a:buFont typeface="Calibri"/>
              <a:buAutoNum type="alphaLcPeriod"/>
            </a:pPr>
            <a:r>
              <a:rPr lang="en-US">
                <a:solidFill>
                  <a:srgbClr val="3C5961"/>
                </a:solidFill>
              </a:rPr>
              <a:t>Google the college web page and locate the admissions phone number.</a:t>
            </a:r>
            <a:endParaRPr>
              <a:solidFill>
                <a:srgbClr val="3C5961"/>
              </a:solidFill>
            </a:endParaRPr>
          </a:p>
          <a:p>
            <a:pPr indent="-304800" lvl="1" marL="914400" rtl="0" algn="l">
              <a:spcBef>
                <a:spcPts val="0"/>
              </a:spcBef>
              <a:spcAft>
                <a:spcPts val="0"/>
              </a:spcAft>
              <a:buClr>
                <a:srgbClr val="3C5961"/>
              </a:buClr>
              <a:buSzPts val="1200"/>
              <a:buFont typeface="Calibri"/>
              <a:buAutoNum type="alphaLcPeriod"/>
            </a:pPr>
            <a:r>
              <a:rPr lang="en-US">
                <a:solidFill>
                  <a:srgbClr val="3C5961"/>
                </a:solidFill>
              </a:rPr>
              <a:t>Call Admissions for any questions about transcripts or general questions about the college.</a:t>
            </a:r>
            <a:endParaRPr>
              <a:solidFill>
                <a:srgbClr val="3C5961"/>
              </a:solidFill>
            </a:endParaRPr>
          </a:p>
          <a:p>
            <a:pPr indent="-304800" lvl="0" marL="457200" rtl="0" algn="l">
              <a:spcBef>
                <a:spcPts val="0"/>
              </a:spcBef>
              <a:spcAft>
                <a:spcPts val="0"/>
              </a:spcAft>
              <a:buClr>
                <a:srgbClr val="3C5961"/>
              </a:buClr>
              <a:buSzPts val="1200"/>
              <a:buFont typeface="Calibri"/>
              <a:buAutoNum type="arabicPeriod"/>
            </a:pPr>
            <a:r>
              <a:rPr lang="en-US">
                <a:solidFill>
                  <a:srgbClr val="3C5961"/>
                </a:solidFill>
              </a:rPr>
              <a:t>This is often the case for Math courses</a:t>
            </a:r>
            <a:endParaRPr>
              <a:solidFill>
                <a:srgbClr val="3C5961"/>
              </a:solidFill>
            </a:endParaRPr>
          </a:p>
          <a:p>
            <a:pPr indent="-304800" lvl="0" marL="457200" rtl="0" algn="l">
              <a:spcBef>
                <a:spcPts val="0"/>
              </a:spcBef>
              <a:spcAft>
                <a:spcPts val="0"/>
              </a:spcAft>
              <a:buClr>
                <a:srgbClr val="3C5961"/>
              </a:buClr>
              <a:buSzPts val="1200"/>
              <a:buFont typeface="Calibri"/>
              <a:buAutoNum type="arabicPeriod"/>
            </a:pPr>
            <a:r>
              <a:rPr lang="en-US">
                <a:solidFill>
                  <a:srgbClr val="3C5961"/>
                </a:solidFill>
              </a:rPr>
              <a:t>-</a:t>
            </a:r>
            <a:endParaRPr>
              <a:solidFill>
                <a:srgbClr val="3C5961"/>
              </a:solidFill>
            </a:endParaRPr>
          </a:p>
          <a:p>
            <a:pPr indent="-304800" lvl="0" marL="457200" rtl="0" algn="l">
              <a:spcBef>
                <a:spcPts val="0"/>
              </a:spcBef>
              <a:spcAft>
                <a:spcPts val="0"/>
              </a:spcAft>
              <a:buClr>
                <a:srgbClr val="3C5961"/>
              </a:buClr>
              <a:buSzPts val="1200"/>
              <a:buFont typeface="Calibri"/>
              <a:buAutoNum type="arabicPeriod"/>
            </a:pPr>
            <a:r>
              <a:rPr lang="en-US">
                <a:solidFill>
                  <a:srgbClr val="3C5961"/>
                </a:solidFill>
              </a:rPr>
              <a:t>Find the page and the process by doing one of the following:</a:t>
            </a:r>
            <a:endParaRPr>
              <a:solidFill>
                <a:srgbClr val="3C5961"/>
              </a:solidFill>
            </a:endParaRPr>
          </a:p>
          <a:p>
            <a:pPr indent="-304800" lvl="1" marL="914400" rtl="0" algn="l">
              <a:spcBef>
                <a:spcPts val="0"/>
              </a:spcBef>
              <a:spcAft>
                <a:spcPts val="0"/>
              </a:spcAft>
              <a:buClr>
                <a:srgbClr val="3C5961"/>
              </a:buClr>
              <a:buSzPts val="1200"/>
              <a:buFont typeface="Calibri"/>
              <a:buAutoNum type="alphaLcPeriod"/>
            </a:pPr>
            <a:r>
              <a:rPr lang="en-US">
                <a:solidFill>
                  <a:srgbClr val="3C5961"/>
                </a:solidFill>
              </a:rPr>
              <a:t>Google the college you will be sending a transcript from and the words” Request Transcript” to locate the page to do so (Ex. ”BSU Request Transcript”)</a:t>
            </a:r>
            <a:endParaRPr>
              <a:solidFill>
                <a:srgbClr val="3C5961"/>
              </a:solidFill>
            </a:endParaRPr>
          </a:p>
          <a:p>
            <a:pPr indent="-304800" lvl="1" marL="914400" rtl="0" algn="l">
              <a:spcBef>
                <a:spcPts val="0"/>
              </a:spcBef>
              <a:spcAft>
                <a:spcPts val="0"/>
              </a:spcAft>
              <a:buClr>
                <a:srgbClr val="3C5961"/>
              </a:buClr>
              <a:buSzPts val="1200"/>
              <a:buFont typeface="Calibri"/>
              <a:buAutoNum type="alphaLcPeriod"/>
            </a:pPr>
            <a:r>
              <a:rPr lang="en-US">
                <a:solidFill>
                  <a:srgbClr val="3C5961"/>
                </a:solidFill>
              </a:rPr>
              <a:t>Go to the college’s webpage that you took the dual credit class from</a:t>
            </a:r>
            <a:endParaRPr>
              <a:solidFill>
                <a:srgbClr val="3C5961"/>
              </a:solidFill>
            </a:endParaRPr>
          </a:p>
          <a:p>
            <a:pPr indent="-304800" lvl="2" marL="1371600" rtl="0" algn="l">
              <a:spcBef>
                <a:spcPts val="0"/>
              </a:spcBef>
              <a:spcAft>
                <a:spcPts val="0"/>
              </a:spcAft>
              <a:buClr>
                <a:srgbClr val="3C5961"/>
              </a:buClr>
              <a:buSzPts val="1200"/>
              <a:buFont typeface="Calibri"/>
              <a:buAutoNum type="romanLcPeriod"/>
            </a:pPr>
            <a:r>
              <a:rPr lang="en-US">
                <a:solidFill>
                  <a:srgbClr val="3C5961"/>
                </a:solidFill>
              </a:rPr>
              <a:t>In the search box type in “Request Transcript”</a:t>
            </a:r>
            <a:endParaRPr>
              <a:solidFill>
                <a:srgbClr val="3C5961"/>
              </a:solidFill>
            </a:endParaRPr>
          </a:p>
          <a:p>
            <a:pPr indent="-304800" lvl="1" marL="914400" rtl="0" algn="l">
              <a:spcBef>
                <a:spcPts val="0"/>
              </a:spcBef>
              <a:spcAft>
                <a:spcPts val="0"/>
              </a:spcAft>
              <a:buClr>
                <a:srgbClr val="3C5961"/>
              </a:buClr>
              <a:buSzPts val="1200"/>
              <a:buFont typeface="Calibri"/>
              <a:buAutoNum type="alphaLcPeriod"/>
            </a:pPr>
            <a:r>
              <a:rPr lang="en-US">
                <a:solidFill>
                  <a:srgbClr val="3C5961"/>
                </a:solidFill>
              </a:rPr>
              <a:t>Call the college admissions office </a:t>
            </a:r>
            <a:endParaRPr>
              <a:solidFill>
                <a:srgbClr val="3C5961"/>
              </a:solidFill>
            </a:endParaRPr>
          </a:p>
          <a:p>
            <a:pPr indent="-304800" lvl="2" marL="1371600" rtl="0" algn="l">
              <a:spcBef>
                <a:spcPts val="0"/>
              </a:spcBef>
              <a:spcAft>
                <a:spcPts val="0"/>
              </a:spcAft>
              <a:buClr>
                <a:srgbClr val="3C5961"/>
              </a:buClr>
              <a:buSzPts val="1200"/>
              <a:buFont typeface="Calibri"/>
              <a:buAutoNum type="romanLcPeriod"/>
            </a:pPr>
            <a:r>
              <a:rPr lang="en-US">
                <a:solidFill>
                  <a:srgbClr val="3C5961"/>
                </a:solidFill>
              </a:rPr>
              <a:t>Phone # is usually at the bottom of the main webpage </a:t>
            </a:r>
            <a:endParaRPr>
              <a:solidFill>
                <a:srgbClr val="3C5961"/>
              </a:solidFill>
            </a:endParaRPr>
          </a:p>
          <a:p>
            <a:pPr indent="-304800" lvl="1" marL="914400" rtl="0" algn="l">
              <a:spcBef>
                <a:spcPts val="0"/>
              </a:spcBef>
              <a:spcAft>
                <a:spcPts val="0"/>
              </a:spcAft>
              <a:buClr>
                <a:srgbClr val="3C5961"/>
              </a:buClr>
              <a:buSzPts val="1200"/>
              <a:buFont typeface="Calibri"/>
              <a:buAutoNum type="alphaLcPeriod"/>
            </a:pPr>
            <a:r>
              <a:rPr lang="en-US">
                <a:solidFill>
                  <a:srgbClr val="3C5961"/>
                </a:solidFill>
              </a:rPr>
              <a:t>Ask for assistance from your School Counselor/College and Career Counselor</a:t>
            </a:r>
            <a:endParaRPr/>
          </a:p>
        </p:txBody>
      </p:sp>
      <p:sp>
        <p:nvSpPr>
          <p:cNvPr id="152" name="Google Shape;152;gde9deedbf5_1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de9deedbf5_1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Requesting transcripts: What, When, and Why? </a:t>
            </a:r>
            <a:r>
              <a:rPr lang="en-US">
                <a:latin typeface="Helvetica Neue"/>
                <a:ea typeface="Helvetica Neue"/>
                <a:cs typeface="Helvetica Neue"/>
                <a:sym typeface="Helvetica Neue"/>
              </a:rPr>
              <a:t>Do you know how to get your high school transcripts to go along with your college applications?</a:t>
            </a:r>
            <a:endParaRPr>
              <a:latin typeface="Helvetica Neue"/>
              <a:ea typeface="Helvetica Neue"/>
              <a:cs typeface="Helvetica Neue"/>
              <a:sym typeface="Helvetica Neue"/>
            </a:endParaRPr>
          </a:p>
          <a:p>
            <a:pPr indent="0" lvl="0" marL="0" rtl="0" algn="l">
              <a:spcBef>
                <a:spcPts val="0"/>
              </a:spcBef>
              <a:spcAft>
                <a:spcPts val="0"/>
              </a:spcAft>
              <a:buNone/>
            </a:pPr>
            <a:r>
              <a:rPr lang="en-US">
                <a:latin typeface="Helvetica Neue"/>
                <a:ea typeface="Helvetica Neue"/>
                <a:cs typeface="Helvetica Neue"/>
                <a:sym typeface="Helvetica Neue"/>
              </a:rPr>
              <a:t>If you’ve taken dual credit classes, do you know how to request your official transcript(s) to go along with your college applications?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Remember to take notes and keep a file just for college and career information.  There is a lot to remember about the process for preparing after high school and it is good to have reminders in writing.  Transcripts are an important part of your journey right now.  It is critical you make sure they are accurate, updated, and sent on time.  Hopefully you are ending this activity today feeling more confident about the process and who to go to if you have questions.</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None/>
            </a:pPr>
            <a:r>
              <a:rPr i="1" lang="en-US">
                <a:latin typeface="Helvetica Neue"/>
                <a:ea typeface="Helvetica Neue"/>
                <a:cs typeface="Helvetica Neue"/>
                <a:sym typeface="Helvetica Neue"/>
              </a:rPr>
              <a:t>Answers to assessment questions: 1.c, 2.b, 3.c, 4.d, 5.c, 6.a, 7.d</a:t>
            </a:r>
            <a:endParaRPr>
              <a:solidFill>
                <a:srgbClr val="3C5961"/>
              </a:solidFill>
            </a:endParaRPr>
          </a:p>
        </p:txBody>
      </p:sp>
      <p:sp>
        <p:nvSpPr>
          <p:cNvPr id="158" name="Google Shape;158;gde9deedbf5_1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ph idx="2" type="pic"/>
          </p:nvPr>
        </p:nvPicPr>
        <p:blipFill rotWithShape="1">
          <a:blip r:embed="rId3">
            <a:alphaModFix/>
          </a:blip>
          <a:srcRect b="-1080" l="19949" r="37785" t="1080"/>
          <a:stretch/>
        </p:blipFill>
        <p:spPr>
          <a:xfrm>
            <a:off x="7844096" y="0"/>
            <a:ext cx="4347900" cy="6858000"/>
          </a:xfrm>
          <a:prstGeom prst="rect">
            <a:avLst/>
          </a:prstGeom>
          <a:solidFill>
            <a:schemeClr val="lt1"/>
          </a:solid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TRANSCRIPTS: WHAT, WHEN, AND WHY</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REQUESTING TRANSCRIPTS</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“IT ALWAYS SEEMS IMPOSSIBLE UNTIL IT IS DONE.”</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NELSON MANDELA</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WHAT IS A TRANSCRIPT?</a:t>
            </a:r>
            <a:endParaRPr>
              <a:latin typeface="Poppins"/>
              <a:ea typeface="Poppins"/>
              <a:cs typeface="Poppins"/>
              <a:sym typeface="Poppins"/>
            </a:endParaRPr>
          </a:p>
        </p:txBody>
      </p:sp>
      <p:sp>
        <p:nvSpPr>
          <p:cNvPr id="128" name="Google Shape;128;p4"/>
          <p:cNvSpPr txBox="1"/>
          <p:nvPr>
            <p:ph idx="1" type="body"/>
          </p:nvPr>
        </p:nvSpPr>
        <p:spPr>
          <a:xfrm>
            <a:off x="1009375" y="3310200"/>
            <a:ext cx="4042200" cy="30663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Clr>
                <a:schemeClr val="dk1"/>
              </a:buClr>
              <a:buSzPts val="1600"/>
              <a:buFont typeface="Arial"/>
              <a:buNone/>
            </a:pPr>
            <a:r>
              <a:rPr b="1" lang="en-US" sz="2200">
                <a:latin typeface="Roboto"/>
                <a:ea typeface="Roboto"/>
                <a:cs typeface="Roboto"/>
                <a:sym typeface="Roboto"/>
              </a:rPr>
              <a:t>A PERMANENT RECORD OF ALL CLASSES AND GRADES YOU HAVE TAKEN WHILE IN HIGH SCHOOL OR IN COLLEGE</a:t>
            </a:r>
            <a:endParaRPr sz="2600">
              <a:latin typeface="Roboto"/>
              <a:ea typeface="Roboto"/>
              <a:cs typeface="Roboto"/>
              <a:sym typeface="Roboto"/>
            </a:endParaRPr>
          </a:p>
          <a:p>
            <a:pPr indent="-323850" lvl="0" marL="285750" rtl="0" algn="l">
              <a:lnSpc>
                <a:spcPct val="90000"/>
              </a:lnSpc>
              <a:spcBef>
                <a:spcPts val="1000"/>
              </a:spcBef>
              <a:spcAft>
                <a:spcPts val="0"/>
              </a:spcAft>
              <a:buClr>
                <a:srgbClr val="EE5934"/>
              </a:buClr>
              <a:buSzPts val="2100"/>
              <a:buFont typeface="Roboto"/>
              <a:buChar char="●"/>
            </a:pPr>
            <a:r>
              <a:rPr lang="en-US" sz="2100">
                <a:solidFill>
                  <a:srgbClr val="464646"/>
                </a:solidFill>
                <a:latin typeface="Roboto"/>
                <a:ea typeface="Roboto"/>
                <a:cs typeface="Roboto"/>
                <a:sym typeface="Roboto"/>
              </a:rPr>
              <a:t>High School vs. College Transcript</a:t>
            </a:r>
            <a:endParaRPr sz="21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t/>
            </a:r>
            <a:endParaRPr sz="2100">
              <a:solidFill>
                <a:srgbClr val="464646"/>
              </a:solidFill>
              <a:latin typeface="Roboto"/>
              <a:ea typeface="Roboto"/>
              <a:cs typeface="Roboto"/>
              <a:sym typeface="Roboto"/>
            </a:endParaRPr>
          </a:p>
          <a:p>
            <a:pPr indent="-323850" lvl="0" marL="285750" rtl="0" algn="l">
              <a:lnSpc>
                <a:spcPct val="90000"/>
              </a:lnSpc>
              <a:spcBef>
                <a:spcPts val="1000"/>
              </a:spcBef>
              <a:spcAft>
                <a:spcPts val="0"/>
              </a:spcAft>
              <a:buClr>
                <a:srgbClr val="EE5934"/>
              </a:buClr>
              <a:buSzPts val="2100"/>
              <a:buFont typeface="Roboto"/>
              <a:buChar char="●"/>
            </a:pPr>
            <a:r>
              <a:rPr lang="en-US" sz="2100">
                <a:solidFill>
                  <a:srgbClr val="464646"/>
                </a:solidFill>
                <a:latin typeface="Roboto"/>
                <a:ea typeface="Roboto"/>
                <a:cs typeface="Roboto"/>
                <a:sym typeface="Roboto"/>
              </a:rPr>
              <a:t>Unofficial vs. Official Transcript</a:t>
            </a:r>
            <a:endParaRPr sz="2100">
              <a:solidFill>
                <a:srgbClr val="464646"/>
              </a:solidFill>
              <a:latin typeface="Roboto"/>
              <a:ea typeface="Roboto"/>
              <a:cs typeface="Roboto"/>
              <a:sym typeface="Roboto"/>
            </a:endParaRPr>
          </a:p>
          <a:p>
            <a:pPr indent="0" lvl="0" marL="457200" rtl="0" algn="l">
              <a:lnSpc>
                <a:spcPct val="90000"/>
              </a:lnSpc>
              <a:spcBef>
                <a:spcPts val="1000"/>
              </a:spcBef>
              <a:spcAft>
                <a:spcPts val="0"/>
              </a:spcAft>
              <a:buNone/>
            </a:pPr>
            <a:r>
              <a:rPr b="0" lang="en-US" sz="1500">
                <a:solidFill>
                  <a:srgbClr val="464646"/>
                </a:solidFill>
              </a:rPr>
              <a:t> </a:t>
            </a:r>
            <a:endParaRPr/>
          </a:p>
        </p:txBody>
      </p:sp>
      <p:pic>
        <p:nvPicPr>
          <p:cNvPr id="129" name="Google Shape;129;p4"/>
          <p:cNvPicPr preferRelativeResize="0"/>
          <p:nvPr/>
        </p:nvPicPr>
        <p:blipFill rotWithShape="1">
          <a:blip r:embed="rId3">
            <a:alphaModFix/>
          </a:blip>
          <a:srcRect b="14214" l="0" r="0" t="0"/>
          <a:stretch/>
        </p:blipFill>
        <p:spPr>
          <a:xfrm>
            <a:off x="4860225" y="1067450"/>
            <a:ext cx="7331776" cy="53090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WHY ARE TRANSCRIPTS SO IMPORTANT?</a:t>
            </a:r>
            <a:endParaRPr>
              <a:latin typeface="Poppins"/>
              <a:ea typeface="Poppins"/>
              <a:cs typeface="Poppins"/>
              <a:sym typeface="Poppins"/>
            </a:endParaRPr>
          </a:p>
        </p:txBody>
      </p:sp>
      <p:sp>
        <p:nvSpPr>
          <p:cNvPr id="135" name="Google Shape;135;p5"/>
          <p:cNvSpPr txBox="1"/>
          <p:nvPr>
            <p:ph idx="1" type="body"/>
          </p:nvPr>
        </p:nvSpPr>
        <p:spPr>
          <a:xfrm>
            <a:off x="3904200" y="2476925"/>
            <a:ext cx="4143900" cy="2724900"/>
          </a:xfrm>
          <a:prstGeom prst="rect">
            <a:avLst/>
          </a:prstGeom>
          <a:noFill/>
          <a:ln>
            <a:noFill/>
          </a:ln>
        </p:spPr>
        <p:txBody>
          <a:bodyPr anchorCtr="0" anchor="t" bIns="45700" lIns="91425" spcFirstLastPara="1" rIns="91425" wrap="square" tIns="45700">
            <a:noAutofit/>
          </a:bodyPr>
          <a:lstStyle/>
          <a:p>
            <a:pPr indent="-374650" lvl="0" marL="457200" rtl="0" algn="l">
              <a:lnSpc>
                <a:spcPct val="100000"/>
              </a:lnSpc>
              <a:spcBef>
                <a:spcPts val="0"/>
              </a:spcBef>
              <a:spcAft>
                <a:spcPts val="0"/>
              </a:spcAft>
              <a:buSzPts val="2300"/>
              <a:buFont typeface="Roboto Medium"/>
              <a:buChar char="●"/>
            </a:pPr>
            <a:r>
              <a:rPr lang="en-US" sz="2300">
                <a:latin typeface="Roboto Medium"/>
                <a:ea typeface="Roboto Medium"/>
                <a:cs typeface="Roboto Medium"/>
                <a:sym typeface="Roboto Medium"/>
              </a:rPr>
              <a:t>High school transcripts are necessary for almost every college application. </a:t>
            </a:r>
            <a:endParaRPr sz="2300">
              <a:latin typeface="Roboto Medium"/>
              <a:ea typeface="Roboto Medium"/>
              <a:cs typeface="Roboto Medium"/>
              <a:sym typeface="Roboto Medium"/>
            </a:endParaRPr>
          </a:p>
          <a:p>
            <a:pPr indent="0" lvl="0" marL="457200" rtl="0" algn="l">
              <a:lnSpc>
                <a:spcPct val="100000"/>
              </a:lnSpc>
              <a:spcBef>
                <a:spcPts val="0"/>
              </a:spcBef>
              <a:spcAft>
                <a:spcPts val="0"/>
              </a:spcAft>
              <a:buNone/>
            </a:pPr>
            <a:r>
              <a:t/>
            </a:r>
            <a:endParaRPr sz="2300">
              <a:latin typeface="Roboto Medium"/>
              <a:ea typeface="Roboto Medium"/>
              <a:cs typeface="Roboto Medium"/>
              <a:sym typeface="Roboto Medium"/>
            </a:endParaRPr>
          </a:p>
          <a:p>
            <a:pPr indent="-374650" lvl="0" marL="457200" rtl="0" algn="l">
              <a:lnSpc>
                <a:spcPct val="100000"/>
              </a:lnSpc>
              <a:spcBef>
                <a:spcPts val="0"/>
              </a:spcBef>
              <a:spcAft>
                <a:spcPts val="0"/>
              </a:spcAft>
              <a:buSzPts val="2300"/>
              <a:buFont typeface="Roboto Medium"/>
              <a:buChar char="●"/>
            </a:pPr>
            <a:r>
              <a:rPr lang="en-US" sz="2300">
                <a:latin typeface="Roboto Medium"/>
                <a:ea typeface="Roboto Medium"/>
                <a:cs typeface="Roboto Medium"/>
                <a:sym typeface="Roboto Medium"/>
              </a:rPr>
              <a:t>They give college admissions officers a quick overview of a student's academic performance and help them decide who to admit.</a:t>
            </a:r>
            <a:endParaRPr sz="2300">
              <a:latin typeface="Roboto Medium"/>
              <a:ea typeface="Roboto Medium"/>
              <a:cs typeface="Roboto Medium"/>
              <a:sym typeface="Roboto Medium"/>
            </a:endParaRPr>
          </a:p>
          <a:p>
            <a:pPr indent="0" lvl="0" marL="0" rtl="0" algn="l">
              <a:lnSpc>
                <a:spcPct val="100000"/>
              </a:lnSpc>
              <a:spcBef>
                <a:spcPts val="0"/>
              </a:spcBef>
              <a:spcAft>
                <a:spcPts val="0"/>
              </a:spcAft>
              <a:buNone/>
            </a:pPr>
            <a:r>
              <a:t/>
            </a:r>
            <a:endParaRPr sz="1700">
              <a:latin typeface="Roboto Medium"/>
              <a:ea typeface="Roboto Medium"/>
              <a:cs typeface="Roboto Medium"/>
              <a:sym typeface="Roboto Medium"/>
            </a:endParaRPr>
          </a:p>
          <a:p>
            <a:pPr indent="0" lvl="0" marL="0" rtl="0" algn="l">
              <a:lnSpc>
                <a:spcPct val="100000"/>
              </a:lnSpc>
              <a:spcBef>
                <a:spcPts val="600"/>
              </a:spcBef>
              <a:spcAft>
                <a:spcPts val="0"/>
              </a:spcAft>
              <a:buNone/>
            </a:pPr>
            <a:r>
              <a:t/>
            </a:r>
            <a:endParaRPr>
              <a:latin typeface="Roboto"/>
              <a:ea typeface="Roboto"/>
              <a:cs typeface="Roboto"/>
              <a:sym typeface="Roboto"/>
            </a:endParaRPr>
          </a:p>
        </p:txBody>
      </p:sp>
      <p:pic>
        <p:nvPicPr>
          <p:cNvPr id="136" name="Google Shape;136;p5"/>
          <p:cNvPicPr preferRelativeResize="0"/>
          <p:nvPr/>
        </p:nvPicPr>
        <p:blipFill>
          <a:blip r:embed="rId3">
            <a:alphaModFix/>
          </a:blip>
          <a:stretch>
            <a:fillRect/>
          </a:stretch>
        </p:blipFill>
        <p:spPr>
          <a:xfrm>
            <a:off x="8048100" y="1354775"/>
            <a:ext cx="4143900" cy="331437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WHERE CAN I FIND  RECORDS OF ALL OF MY DUAL CREDIT COURSES?</a:t>
            </a:r>
            <a:endParaRPr>
              <a:latin typeface="Poppins"/>
              <a:ea typeface="Poppins"/>
              <a:cs typeface="Poppins"/>
              <a:sym typeface="Poppins"/>
            </a:endParaRPr>
          </a:p>
        </p:txBody>
      </p:sp>
      <p:sp>
        <p:nvSpPr>
          <p:cNvPr id="142" name="Google Shape;142;p6"/>
          <p:cNvSpPr txBox="1"/>
          <p:nvPr>
            <p:ph idx="1" type="body"/>
          </p:nvPr>
        </p:nvSpPr>
        <p:spPr>
          <a:xfrm>
            <a:off x="4815875" y="970800"/>
            <a:ext cx="6672600" cy="5235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t/>
            </a:r>
            <a:endParaRPr sz="1800">
              <a:solidFill>
                <a:srgbClr val="3C5A62"/>
              </a:solidFill>
              <a:latin typeface="Roboto"/>
              <a:ea typeface="Roboto"/>
              <a:cs typeface="Roboto"/>
              <a:sym typeface="Roboto"/>
            </a:endParaRPr>
          </a:p>
          <a:p>
            <a:pPr indent="0" lvl="1" marL="457200" rtl="0" algn="l">
              <a:spcBef>
                <a:spcPts val="500"/>
              </a:spcBef>
              <a:spcAft>
                <a:spcPts val="0"/>
              </a:spcAft>
              <a:buClr>
                <a:srgbClr val="3C5961"/>
              </a:buClr>
              <a:buSzPts val="2000"/>
              <a:buFont typeface="Roboto"/>
              <a:buNone/>
            </a:pPr>
            <a:r>
              <a:t/>
            </a:r>
            <a:endParaRPr sz="2000">
              <a:solidFill>
                <a:srgbClr val="3C5961"/>
              </a:solidFill>
              <a:latin typeface="Roboto"/>
              <a:ea typeface="Roboto"/>
              <a:cs typeface="Roboto"/>
              <a:sym typeface="Roboto"/>
            </a:endParaRPr>
          </a:p>
          <a:p>
            <a:pPr indent="-317500" lvl="0" marL="285750" rtl="0" algn="l">
              <a:lnSpc>
                <a:spcPct val="90000"/>
              </a:lnSpc>
              <a:spcBef>
                <a:spcPts val="1000"/>
              </a:spcBef>
              <a:spcAft>
                <a:spcPts val="0"/>
              </a:spcAft>
              <a:buClr>
                <a:srgbClr val="3C5961"/>
              </a:buClr>
              <a:buSzPts val="2000"/>
              <a:buFont typeface="Roboto"/>
              <a:buChar char="•"/>
            </a:pPr>
            <a:r>
              <a:rPr lang="en-US">
                <a:solidFill>
                  <a:srgbClr val="3C5961"/>
                </a:solidFill>
                <a:latin typeface="Roboto"/>
                <a:ea typeface="Roboto"/>
                <a:cs typeface="Roboto"/>
                <a:sym typeface="Roboto"/>
              </a:rPr>
              <a:t>Log in to your account on </a:t>
            </a:r>
            <a:r>
              <a:rPr lang="en-US">
                <a:solidFill>
                  <a:srgbClr val="3C5961"/>
                </a:solidFill>
                <a:latin typeface="Roboto"/>
                <a:ea typeface="Roboto"/>
                <a:cs typeface="Roboto"/>
                <a:sym typeface="Roboto"/>
              </a:rPr>
              <a:t>the</a:t>
            </a:r>
            <a:r>
              <a:rPr lang="en-US">
                <a:solidFill>
                  <a:srgbClr val="3C5961"/>
                </a:solidFill>
                <a:latin typeface="Roboto"/>
                <a:ea typeface="Roboto"/>
                <a:cs typeface="Roboto"/>
                <a:sym typeface="Roboto"/>
              </a:rPr>
              <a:t>  </a:t>
            </a:r>
            <a:r>
              <a:rPr lang="en-US">
                <a:solidFill>
                  <a:srgbClr val="3C5961"/>
                </a:solidFill>
                <a:latin typeface="Roboto"/>
                <a:ea typeface="Roboto"/>
                <a:cs typeface="Roboto"/>
                <a:sym typeface="Roboto"/>
              </a:rPr>
              <a:t>Advanced</a:t>
            </a:r>
            <a:r>
              <a:rPr lang="en-US">
                <a:solidFill>
                  <a:srgbClr val="3C5961"/>
                </a:solidFill>
                <a:latin typeface="Roboto"/>
                <a:ea typeface="Roboto"/>
                <a:cs typeface="Roboto"/>
                <a:sym typeface="Roboto"/>
              </a:rPr>
              <a:t> Opportunities (Fast Forward) Portal and go under “Student Landing”</a:t>
            </a:r>
            <a:endParaRPr>
              <a:solidFill>
                <a:srgbClr val="3C5961"/>
              </a:solidFill>
              <a:latin typeface="Roboto"/>
              <a:ea typeface="Roboto"/>
              <a:cs typeface="Roboto"/>
              <a:sym typeface="Roboto"/>
            </a:endParaRPr>
          </a:p>
          <a:p>
            <a:pPr indent="-311150" lvl="2" marL="1200150" rtl="0" algn="l">
              <a:lnSpc>
                <a:spcPct val="90000"/>
              </a:lnSpc>
              <a:spcBef>
                <a:spcPts val="0"/>
              </a:spcBef>
              <a:spcAft>
                <a:spcPts val="0"/>
              </a:spcAft>
              <a:buClr>
                <a:srgbClr val="3C5961"/>
              </a:buClr>
              <a:buSzPts val="2000"/>
              <a:buFont typeface="Roboto"/>
              <a:buChar char="•"/>
            </a:pPr>
            <a:r>
              <a:rPr lang="en-US" sz="2000">
                <a:solidFill>
                  <a:srgbClr val="3C5961"/>
                </a:solidFill>
                <a:latin typeface="Roboto"/>
                <a:ea typeface="Roboto"/>
                <a:cs typeface="Roboto"/>
                <a:sym typeface="Roboto"/>
              </a:rPr>
              <a:t>Click on the “Previous Course Application” Page</a:t>
            </a:r>
            <a:endParaRPr sz="2000">
              <a:solidFill>
                <a:srgbClr val="3C5961"/>
              </a:solidFill>
              <a:latin typeface="Roboto"/>
              <a:ea typeface="Roboto"/>
              <a:cs typeface="Roboto"/>
              <a:sym typeface="Roboto"/>
            </a:endParaRPr>
          </a:p>
          <a:p>
            <a:pPr indent="-311150" lvl="2" marL="1200150" rtl="0" algn="l">
              <a:lnSpc>
                <a:spcPct val="90000"/>
              </a:lnSpc>
              <a:spcBef>
                <a:spcPts val="0"/>
              </a:spcBef>
              <a:spcAft>
                <a:spcPts val="0"/>
              </a:spcAft>
              <a:buClr>
                <a:srgbClr val="3C5961"/>
              </a:buClr>
              <a:buSzPts val="2000"/>
              <a:buFont typeface="Roboto"/>
              <a:buChar char="•"/>
            </a:pPr>
            <a:r>
              <a:rPr lang="en-US" sz="2000">
                <a:solidFill>
                  <a:srgbClr val="3C5961"/>
                </a:solidFill>
                <a:latin typeface="Roboto"/>
                <a:ea typeface="Roboto"/>
                <a:cs typeface="Roboto"/>
                <a:sym typeface="Roboto"/>
              </a:rPr>
              <a:t>Page lists all Dual Credit courses you have taken that you used funding for and what college you took each class from</a:t>
            </a:r>
            <a:endParaRPr sz="2000">
              <a:solidFill>
                <a:srgbClr val="3C5961"/>
              </a:solidFill>
              <a:latin typeface="Roboto"/>
              <a:ea typeface="Roboto"/>
              <a:cs typeface="Roboto"/>
              <a:sym typeface="Roboto"/>
            </a:endParaRPr>
          </a:p>
          <a:p>
            <a:pPr indent="-311150" lvl="2" marL="1200150" rtl="0" algn="l">
              <a:lnSpc>
                <a:spcPct val="90000"/>
              </a:lnSpc>
              <a:spcBef>
                <a:spcPts val="0"/>
              </a:spcBef>
              <a:spcAft>
                <a:spcPts val="0"/>
              </a:spcAft>
              <a:buClr>
                <a:srgbClr val="3C5961"/>
              </a:buClr>
              <a:buSzPts val="2000"/>
              <a:buFont typeface="Roboto"/>
              <a:buChar char="•"/>
            </a:pPr>
            <a:r>
              <a:rPr lang="en-US" sz="2000">
                <a:solidFill>
                  <a:srgbClr val="3C5961"/>
                </a:solidFill>
                <a:latin typeface="Roboto"/>
                <a:ea typeface="Roboto"/>
                <a:cs typeface="Roboto"/>
                <a:sym typeface="Roboto"/>
              </a:rPr>
              <a:t>This page does NOT list the amount of credits (you may need this information for application and scholarships)</a:t>
            </a:r>
            <a:endParaRPr sz="2000">
              <a:solidFill>
                <a:srgbClr val="3C5961"/>
              </a:solidFill>
              <a:latin typeface="Roboto"/>
              <a:ea typeface="Roboto"/>
              <a:cs typeface="Roboto"/>
              <a:sym typeface="Roboto"/>
            </a:endParaRPr>
          </a:p>
          <a:p>
            <a:pPr indent="-317500" lvl="0" marL="285750" rtl="0" algn="l">
              <a:lnSpc>
                <a:spcPct val="90000"/>
              </a:lnSpc>
              <a:spcBef>
                <a:spcPts val="1000"/>
              </a:spcBef>
              <a:spcAft>
                <a:spcPts val="0"/>
              </a:spcAft>
              <a:buClr>
                <a:srgbClr val="3C5961"/>
              </a:buClr>
              <a:buSzPts val="2000"/>
              <a:buFont typeface="Roboto"/>
              <a:buChar char="•"/>
            </a:pPr>
            <a:r>
              <a:rPr lang="en-US">
                <a:solidFill>
                  <a:srgbClr val="3C5961"/>
                </a:solidFill>
                <a:latin typeface="Roboto"/>
                <a:ea typeface="Roboto"/>
                <a:cs typeface="Roboto"/>
                <a:sym typeface="Roboto"/>
              </a:rPr>
              <a:t>Need Help? </a:t>
            </a:r>
            <a:endParaRPr>
              <a:solidFill>
                <a:srgbClr val="3C5961"/>
              </a:solidFill>
              <a:latin typeface="Roboto"/>
              <a:ea typeface="Roboto"/>
              <a:cs typeface="Roboto"/>
              <a:sym typeface="Roboto"/>
            </a:endParaRPr>
          </a:p>
          <a:p>
            <a:pPr indent="0" lvl="1" marL="457200" rtl="0" algn="l">
              <a:lnSpc>
                <a:spcPct val="90000"/>
              </a:lnSpc>
              <a:spcBef>
                <a:spcPts val="1000"/>
              </a:spcBef>
              <a:spcAft>
                <a:spcPts val="0"/>
              </a:spcAft>
              <a:buClr>
                <a:srgbClr val="3C5961"/>
              </a:buClr>
              <a:buSzPts val="2000"/>
              <a:buFont typeface="Roboto"/>
              <a:buNone/>
            </a:pPr>
            <a:r>
              <a:rPr lang="en-US" sz="2000">
                <a:solidFill>
                  <a:srgbClr val="3C5961"/>
                </a:solidFill>
                <a:latin typeface="Roboto"/>
                <a:ea typeface="Roboto"/>
                <a:cs typeface="Roboto"/>
                <a:sym typeface="Roboto"/>
              </a:rPr>
              <a:t>Talk to your Dual Credit Teacher and Counselor</a:t>
            </a:r>
            <a:endParaRPr sz="2000">
              <a:solidFill>
                <a:srgbClr val="3C5961"/>
              </a:solidFill>
              <a:latin typeface="Roboto"/>
              <a:ea typeface="Roboto"/>
              <a:cs typeface="Roboto"/>
              <a:sym typeface="Roboto"/>
            </a:endParaRPr>
          </a:p>
          <a:p>
            <a:pPr indent="0" lvl="1" marL="457200" rtl="0" algn="l">
              <a:lnSpc>
                <a:spcPct val="90000"/>
              </a:lnSpc>
              <a:spcBef>
                <a:spcPts val="1000"/>
              </a:spcBef>
              <a:spcAft>
                <a:spcPts val="0"/>
              </a:spcAft>
              <a:buClr>
                <a:srgbClr val="EE5934"/>
              </a:buClr>
              <a:buSzPts val="1500"/>
              <a:buFont typeface="Arial"/>
              <a:buNone/>
            </a:pPr>
            <a:r>
              <a:rPr lang="en-US" sz="2000">
                <a:solidFill>
                  <a:srgbClr val="3C5961"/>
                </a:solidFill>
                <a:latin typeface="Roboto"/>
                <a:ea typeface="Roboto"/>
                <a:cs typeface="Roboto"/>
                <a:sym typeface="Roboto"/>
              </a:rPr>
              <a:t>Or contact the college admissions office from the school where you took the course for more information</a:t>
            </a:r>
            <a:r>
              <a:rPr lang="en-US" sz="2000">
                <a:solidFill>
                  <a:srgbClr val="3C5961"/>
                </a:solidFill>
                <a:latin typeface="Roboto"/>
                <a:ea typeface="Roboto"/>
                <a:cs typeface="Roboto"/>
                <a:sym typeface="Roboto"/>
              </a:rPr>
              <a:t> </a:t>
            </a:r>
            <a:br>
              <a:rPr lang="en-US" sz="1500">
                <a:solidFill>
                  <a:srgbClr val="3C5A62"/>
                </a:solidFill>
              </a:rPr>
            </a:b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7"/>
          <p:cNvSpPr txBox="1"/>
          <p:nvPr>
            <p:ph type="title"/>
          </p:nvPr>
        </p:nvSpPr>
        <p:spPr>
          <a:xfrm>
            <a:off x="417201" y="1984253"/>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HIGH SCHOOL TRANSCRIPT: WHEN TO SEND IT AND HOW?</a:t>
            </a:r>
            <a:endParaRPr>
              <a:latin typeface="Poppins"/>
              <a:ea typeface="Poppins"/>
              <a:cs typeface="Poppins"/>
              <a:sym typeface="Poppins"/>
            </a:endParaRPr>
          </a:p>
        </p:txBody>
      </p:sp>
      <p:sp>
        <p:nvSpPr>
          <p:cNvPr id="148" name="Google Shape;148;p7"/>
          <p:cNvSpPr txBox="1"/>
          <p:nvPr/>
        </p:nvSpPr>
        <p:spPr>
          <a:xfrm>
            <a:off x="3800600" y="960950"/>
            <a:ext cx="5394600" cy="6003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3C5961"/>
              </a:buClr>
              <a:buSzPts val="1800"/>
              <a:buFont typeface="Roboto"/>
              <a:buAutoNum type="arabicPeriod"/>
            </a:pPr>
            <a:r>
              <a:rPr b="1" lang="en-US" sz="1800">
                <a:solidFill>
                  <a:srgbClr val="3C5961"/>
                </a:solidFill>
                <a:latin typeface="Roboto"/>
                <a:ea typeface="Roboto"/>
                <a:cs typeface="Roboto"/>
                <a:sym typeface="Roboto"/>
              </a:rPr>
              <a:t>CHECK YOUR TRANSCRIPT FOR ACCURACY</a:t>
            </a:r>
            <a:endParaRPr b="1" sz="1800">
              <a:solidFill>
                <a:srgbClr val="3C5961"/>
              </a:solidFill>
              <a:latin typeface="Roboto"/>
              <a:ea typeface="Roboto"/>
              <a:cs typeface="Roboto"/>
              <a:sym typeface="Roboto"/>
            </a:endParaRPr>
          </a:p>
          <a:p>
            <a:pPr indent="-342900" lvl="1" marL="914400" rtl="0" algn="l">
              <a:spcBef>
                <a:spcPts val="0"/>
              </a:spcBef>
              <a:spcAft>
                <a:spcPts val="0"/>
              </a:spcAft>
              <a:buClr>
                <a:srgbClr val="3C5961"/>
              </a:buClr>
              <a:buSzPts val="1800"/>
              <a:buFont typeface="Roboto"/>
              <a:buAutoNum type="alphaLcPeriod"/>
            </a:pPr>
            <a:r>
              <a:rPr lang="en-US" sz="1800">
                <a:solidFill>
                  <a:srgbClr val="3C5961"/>
                </a:solidFill>
                <a:latin typeface="Roboto"/>
                <a:ea typeface="Roboto"/>
                <a:cs typeface="Roboto"/>
                <a:sym typeface="Roboto"/>
              </a:rPr>
              <a:t>Ask your registrar or personal counselor for an unofficial copy</a:t>
            </a:r>
            <a:endParaRPr sz="1800">
              <a:solidFill>
                <a:srgbClr val="3C5961"/>
              </a:solidFill>
              <a:latin typeface="Roboto"/>
              <a:ea typeface="Roboto"/>
              <a:cs typeface="Roboto"/>
              <a:sym typeface="Roboto"/>
            </a:endParaRPr>
          </a:p>
          <a:p>
            <a:pPr indent="-342900" lvl="1" marL="914400" rtl="0" algn="l">
              <a:spcBef>
                <a:spcPts val="0"/>
              </a:spcBef>
              <a:spcAft>
                <a:spcPts val="0"/>
              </a:spcAft>
              <a:buClr>
                <a:srgbClr val="3C5961"/>
              </a:buClr>
              <a:buSzPts val="1800"/>
              <a:buFont typeface="Roboto"/>
              <a:buAutoNum type="alphaLcPeriod"/>
            </a:pPr>
            <a:r>
              <a:rPr lang="en-US" sz="1800">
                <a:solidFill>
                  <a:srgbClr val="3C5961"/>
                </a:solidFill>
                <a:latin typeface="Roboto"/>
                <a:ea typeface="Roboto"/>
                <a:cs typeface="Roboto"/>
                <a:sym typeface="Roboto"/>
              </a:rPr>
              <a:t>Make sure weight/</a:t>
            </a:r>
            <a:r>
              <a:rPr lang="en-US" sz="1800">
                <a:solidFill>
                  <a:srgbClr val="3C5961"/>
                </a:solidFill>
                <a:latin typeface="Roboto"/>
                <a:ea typeface="Roboto"/>
                <a:cs typeface="Roboto"/>
                <a:sym typeface="Roboto"/>
              </a:rPr>
              <a:t>unweighted</a:t>
            </a:r>
            <a:r>
              <a:rPr lang="en-US" sz="1800">
                <a:solidFill>
                  <a:srgbClr val="3C5961"/>
                </a:solidFill>
                <a:latin typeface="Roboto"/>
                <a:ea typeface="Roboto"/>
                <a:cs typeface="Roboto"/>
                <a:sym typeface="Roboto"/>
              </a:rPr>
              <a:t> GPA looks right</a:t>
            </a:r>
            <a:endParaRPr sz="1800">
              <a:solidFill>
                <a:srgbClr val="3C5961"/>
              </a:solidFill>
              <a:latin typeface="Roboto"/>
              <a:ea typeface="Roboto"/>
              <a:cs typeface="Roboto"/>
              <a:sym typeface="Roboto"/>
            </a:endParaRPr>
          </a:p>
          <a:p>
            <a:pPr indent="-342900" lvl="1" marL="914400" rtl="0" algn="l">
              <a:spcBef>
                <a:spcPts val="0"/>
              </a:spcBef>
              <a:spcAft>
                <a:spcPts val="0"/>
              </a:spcAft>
              <a:buClr>
                <a:srgbClr val="3C5961"/>
              </a:buClr>
              <a:buSzPts val="1800"/>
              <a:buFont typeface="Roboto"/>
              <a:buAutoNum type="alphaLcPeriod"/>
            </a:pPr>
            <a:r>
              <a:rPr lang="en-US" sz="1800">
                <a:solidFill>
                  <a:srgbClr val="3C5961"/>
                </a:solidFill>
                <a:latin typeface="Roboto"/>
                <a:ea typeface="Roboto"/>
                <a:cs typeface="Roboto"/>
                <a:sym typeface="Roboto"/>
              </a:rPr>
              <a:t>Make sure ACT/SAt scores are recorded, updated, and accurate</a:t>
            </a:r>
            <a:endParaRPr sz="1800">
              <a:solidFill>
                <a:srgbClr val="3C5961"/>
              </a:solidFill>
              <a:latin typeface="Roboto"/>
              <a:ea typeface="Roboto"/>
              <a:cs typeface="Roboto"/>
              <a:sym typeface="Roboto"/>
            </a:endParaRPr>
          </a:p>
          <a:p>
            <a:pPr indent="-342900" lvl="0" marL="457200" rtl="0" algn="l">
              <a:spcBef>
                <a:spcPts val="0"/>
              </a:spcBef>
              <a:spcAft>
                <a:spcPts val="0"/>
              </a:spcAft>
              <a:buClr>
                <a:srgbClr val="3C5961"/>
              </a:buClr>
              <a:buSzPts val="1800"/>
              <a:buFont typeface="Roboto"/>
              <a:buAutoNum type="arabicPeriod"/>
            </a:pPr>
            <a:r>
              <a:rPr b="1" lang="en-US" sz="1800">
                <a:solidFill>
                  <a:srgbClr val="3C5961"/>
                </a:solidFill>
                <a:latin typeface="Roboto"/>
                <a:ea typeface="Roboto"/>
                <a:cs typeface="Roboto"/>
                <a:sym typeface="Roboto"/>
              </a:rPr>
              <a:t>SEND AN OFFICIAL TRANSCRIPT TO A COLLEGE (2 TOTAL)</a:t>
            </a:r>
            <a:endParaRPr b="1" sz="1800">
              <a:solidFill>
                <a:srgbClr val="3C5961"/>
              </a:solidFill>
              <a:latin typeface="Roboto"/>
              <a:ea typeface="Roboto"/>
              <a:cs typeface="Roboto"/>
              <a:sym typeface="Roboto"/>
            </a:endParaRPr>
          </a:p>
          <a:p>
            <a:pPr indent="-342900" lvl="1" marL="914400" rtl="0" algn="l">
              <a:spcBef>
                <a:spcPts val="0"/>
              </a:spcBef>
              <a:spcAft>
                <a:spcPts val="0"/>
              </a:spcAft>
              <a:buClr>
                <a:srgbClr val="3C5961"/>
              </a:buClr>
              <a:buSzPts val="1800"/>
              <a:buFont typeface="Roboto"/>
              <a:buAutoNum type="alphaLcPeriod"/>
            </a:pPr>
            <a:r>
              <a:rPr lang="en-US" sz="1800">
                <a:solidFill>
                  <a:srgbClr val="3C5961"/>
                </a:solidFill>
                <a:latin typeface="Roboto"/>
                <a:ea typeface="Roboto"/>
                <a:cs typeface="Roboto"/>
                <a:sym typeface="Roboto"/>
              </a:rPr>
              <a:t>When you commit to a college, send current transcript (Usually after 7th semester)</a:t>
            </a:r>
            <a:endParaRPr sz="1800">
              <a:solidFill>
                <a:srgbClr val="3C5961"/>
              </a:solidFill>
              <a:latin typeface="Roboto"/>
              <a:ea typeface="Roboto"/>
              <a:cs typeface="Roboto"/>
              <a:sym typeface="Roboto"/>
              <a:extLst>
                <a:ext uri="http://customooxmlschemas.google.com/">
                  <go:slidesCustomData xmlns:go="http://customooxmlschemas.google.com/" textRoundtripDataId="0"/>
                </a:ext>
              </a:extLst>
            </a:endParaRPr>
          </a:p>
          <a:p>
            <a:pPr indent="-342900" lvl="1" marL="914400" rtl="0" algn="l">
              <a:spcBef>
                <a:spcPts val="0"/>
              </a:spcBef>
              <a:spcAft>
                <a:spcPts val="0"/>
              </a:spcAft>
              <a:buClr>
                <a:srgbClr val="3C5961"/>
              </a:buClr>
              <a:buSzPts val="1800"/>
              <a:buFont typeface="Roboto"/>
              <a:buAutoNum type="alphaLcPeriod"/>
            </a:pPr>
            <a:r>
              <a:rPr lang="en-US" sz="1800">
                <a:solidFill>
                  <a:srgbClr val="3C5961"/>
                </a:solidFill>
                <a:latin typeface="Roboto"/>
                <a:ea typeface="Roboto"/>
                <a:cs typeface="Roboto"/>
                <a:sym typeface="Roboto"/>
              </a:rPr>
              <a:t>After Graduation, send your final transcript</a:t>
            </a:r>
            <a:endParaRPr sz="1800">
              <a:solidFill>
                <a:srgbClr val="3C5961"/>
              </a:solidFill>
              <a:latin typeface="Roboto"/>
              <a:ea typeface="Roboto"/>
              <a:cs typeface="Roboto"/>
              <a:sym typeface="Roboto"/>
            </a:endParaRPr>
          </a:p>
          <a:p>
            <a:pPr indent="-342900" lvl="0" marL="457200" rtl="0" algn="l">
              <a:spcBef>
                <a:spcPts val="0"/>
              </a:spcBef>
              <a:spcAft>
                <a:spcPts val="0"/>
              </a:spcAft>
              <a:buClr>
                <a:srgbClr val="3C5961"/>
              </a:buClr>
              <a:buSzPts val="1800"/>
              <a:buFont typeface="Roboto Medium"/>
              <a:buAutoNum type="arabicPeriod"/>
            </a:pPr>
            <a:r>
              <a:rPr b="1" lang="en-US" sz="1800">
                <a:solidFill>
                  <a:srgbClr val="3C5961"/>
                </a:solidFill>
                <a:latin typeface="Roboto"/>
                <a:ea typeface="Roboto"/>
                <a:cs typeface="Roboto"/>
                <a:sym typeface="Roboto"/>
              </a:rPr>
              <a:t>REQUEST TRANSCRIPTS TO BE SENT BY YOUR SCHOOL </a:t>
            </a:r>
            <a:r>
              <a:rPr b="1" lang="en-US" sz="1800">
                <a:solidFill>
                  <a:srgbClr val="3C5961"/>
                </a:solidFill>
                <a:latin typeface="Roboto"/>
                <a:ea typeface="Roboto"/>
                <a:cs typeface="Roboto"/>
                <a:sym typeface="Roboto"/>
              </a:rPr>
              <a:t>REGISTRAR</a:t>
            </a:r>
            <a:r>
              <a:rPr b="1" lang="en-US" sz="1800">
                <a:solidFill>
                  <a:srgbClr val="3C5961"/>
                </a:solidFill>
                <a:latin typeface="Roboto"/>
                <a:ea typeface="Roboto"/>
                <a:cs typeface="Roboto"/>
                <a:sym typeface="Roboto"/>
              </a:rPr>
              <a:t> (</a:t>
            </a:r>
            <a:r>
              <a:rPr lang="en-US" sz="1800">
                <a:solidFill>
                  <a:srgbClr val="3C5961"/>
                </a:solidFill>
                <a:latin typeface="Roboto Medium"/>
                <a:ea typeface="Roboto Medium"/>
                <a:cs typeface="Roboto Medium"/>
                <a:sym typeface="Roboto Medium"/>
              </a:rPr>
              <a:t>MAIN OFFICE)</a:t>
            </a:r>
            <a:endParaRPr sz="1800">
              <a:solidFill>
                <a:srgbClr val="3C5961"/>
              </a:solidFill>
              <a:latin typeface="Roboto Medium"/>
              <a:ea typeface="Roboto Medium"/>
              <a:cs typeface="Roboto Medium"/>
              <a:sym typeface="Roboto Medium"/>
            </a:endParaRPr>
          </a:p>
          <a:p>
            <a:pPr indent="-342900" lvl="1" marL="914400" rtl="0" algn="l">
              <a:spcBef>
                <a:spcPts val="0"/>
              </a:spcBef>
              <a:spcAft>
                <a:spcPts val="0"/>
              </a:spcAft>
              <a:buClr>
                <a:srgbClr val="3C5961"/>
              </a:buClr>
              <a:buSzPts val="1800"/>
              <a:buFont typeface="Roboto"/>
              <a:buAutoNum type="alphaLcPeriod"/>
            </a:pPr>
            <a:r>
              <a:rPr lang="en-US" sz="1800">
                <a:solidFill>
                  <a:srgbClr val="3C5961"/>
                </a:solidFill>
                <a:latin typeface="Roboto"/>
                <a:ea typeface="Roboto"/>
                <a:cs typeface="Roboto"/>
                <a:sym typeface="Roboto"/>
              </a:rPr>
              <a:t>Complete the request form either in writing or digitally (May have a small fee)</a:t>
            </a:r>
            <a:endParaRPr sz="1800">
              <a:solidFill>
                <a:srgbClr val="3C5961"/>
              </a:solidFill>
              <a:latin typeface="Roboto"/>
              <a:ea typeface="Roboto"/>
              <a:cs typeface="Roboto"/>
              <a:sym typeface="Roboto"/>
            </a:endParaRPr>
          </a:p>
          <a:p>
            <a:pPr indent="-342900" lvl="1" marL="914400" rtl="0" algn="l">
              <a:spcBef>
                <a:spcPts val="0"/>
              </a:spcBef>
              <a:spcAft>
                <a:spcPts val="0"/>
              </a:spcAft>
              <a:buClr>
                <a:srgbClr val="3C5961"/>
              </a:buClr>
              <a:buSzPts val="1800"/>
              <a:buFont typeface="Roboto"/>
              <a:buAutoNum type="alphaLcPeriod"/>
            </a:pPr>
            <a:r>
              <a:rPr lang="en-US" sz="1800">
                <a:solidFill>
                  <a:srgbClr val="3C5961"/>
                </a:solidFill>
                <a:latin typeface="Roboto"/>
                <a:ea typeface="Roboto"/>
                <a:cs typeface="Roboto"/>
                <a:sym typeface="Roboto"/>
              </a:rPr>
              <a:t>Some scholarships or the common application may </a:t>
            </a:r>
            <a:r>
              <a:rPr lang="en-US" sz="1800">
                <a:solidFill>
                  <a:srgbClr val="3C5961"/>
                </a:solidFill>
                <a:latin typeface="Roboto"/>
                <a:ea typeface="Roboto"/>
                <a:cs typeface="Roboto"/>
                <a:sym typeface="Roboto"/>
              </a:rPr>
              <a:t>have</a:t>
            </a:r>
            <a:r>
              <a:rPr lang="en-US" sz="1800">
                <a:solidFill>
                  <a:srgbClr val="3C5961"/>
                </a:solidFill>
                <a:latin typeface="Roboto"/>
                <a:ea typeface="Roboto"/>
                <a:cs typeface="Roboto"/>
                <a:sym typeface="Roboto"/>
              </a:rPr>
              <a:t> your school counselor attach a transcript to their </a:t>
            </a:r>
            <a:r>
              <a:rPr lang="en-US" sz="1800">
                <a:solidFill>
                  <a:srgbClr val="3C5961"/>
                </a:solidFill>
                <a:latin typeface="Roboto"/>
                <a:ea typeface="Roboto"/>
                <a:cs typeface="Roboto"/>
                <a:sym typeface="Roboto"/>
              </a:rPr>
              <a:t>recommendation</a:t>
            </a:r>
            <a:r>
              <a:rPr lang="en-US" sz="1800">
                <a:solidFill>
                  <a:srgbClr val="3C5961"/>
                </a:solidFill>
                <a:latin typeface="Roboto"/>
                <a:ea typeface="Roboto"/>
                <a:cs typeface="Roboto"/>
                <a:sym typeface="Roboto"/>
              </a:rPr>
              <a:t> piece</a:t>
            </a:r>
            <a:endParaRPr sz="1800">
              <a:solidFill>
                <a:srgbClr val="3C5961"/>
              </a:solidFill>
              <a:latin typeface="Roboto"/>
              <a:ea typeface="Roboto"/>
              <a:cs typeface="Roboto"/>
              <a:sym typeface="Roboto"/>
            </a:endParaRPr>
          </a:p>
        </p:txBody>
      </p:sp>
      <p:pic>
        <p:nvPicPr>
          <p:cNvPr id="149" name="Google Shape;149;p7"/>
          <p:cNvPicPr preferRelativeResize="0"/>
          <p:nvPr/>
        </p:nvPicPr>
        <p:blipFill rotWithShape="1">
          <a:blip r:embed="rId3">
            <a:alphaModFix/>
          </a:blip>
          <a:srcRect b="0" l="17904" r="0" t="0"/>
          <a:stretch/>
        </p:blipFill>
        <p:spPr>
          <a:xfrm>
            <a:off x="9228050" y="1156325"/>
            <a:ext cx="2963949" cy="54180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de9deedbf5_1_2"/>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COLLEGE</a:t>
            </a:r>
            <a:r>
              <a:rPr lang="en-US">
                <a:latin typeface="Poppins"/>
                <a:ea typeface="Poppins"/>
                <a:cs typeface="Poppins"/>
                <a:sym typeface="Poppins"/>
              </a:rPr>
              <a:t> TRANSCRIPTS: WHEN TO SEND IT AND HOW?</a:t>
            </a:r>
            <a:endParaRPr>
              <a:latin typeface="Poppins"/>
              <a:ea typeface="Poppins"/>
              <a:cs typeface="Poppins"/>
              <a:sym typeface="Poppins"/>
            </a:endParaRPr>
          </a:p>
        </p:txBody>
      </p:sp>
      <p:sp>
        <p:nvSpPr>
          <p:cNvPr id="155" name="Google Shape;155;gde9deedbf5_1_2"/>
          <p:cNvSpPr txBox="1"/>
          <p:nvPr/>
        </p:nvSpPr>
        <p:spPr>
          <a:xfrm>
            <a:off x="4672275" y="961000"/>
            <a:ext cx="6763500" cy="56799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3C5961"/>
              </a:buClr>
              <a:buSzPts val="2100"/>
              <a:buFont typeface="Roboto"/>
              <a:buAutoNum type="arabicPeriod"/>
            </a:pPr>
            <a:r>
              <a:rPr b="1" lang="en-US" sz="2100">
                <a:solidFill>
                  <a:srgbClr val="3C5961"/>
                </a:solidFill>
                <a:latin typeface="Roboto"/>
                <a:ea typeface="Roboto"/>
                <a:cs typeface="Roboto"/>
                <a:sym typeface="Roboto"/>
              </a:rPr>
              <a:t>TALK TO THE COLLEGE ADMISSION RECRUITER TO FIND OUT THE BEST TIME TO SEND A TRANSCRIPT</a:t>
            </a:r>
            <a:endParaRPr b="1" sz="2100">
              <a:solidFill>
                <a:srgbClr val="3C5961"/>
              </a:solidFill>
              <a:latin typeface="Roboto"/>
              <a:ea typeface="Roboto"/>
              <a:cs typeface="Roboto"/>
              <a:sym typeface="Roboto"/>
            </a:endParaRPr>
          </a:p>
          <a:p>
            <a:pPr indent="-361950" lvl="1" marL="914400" rtl="0" algn="l">
              <a:spcBef>
                <a:spcPts val="0"/>
              </a:spcBef>
              <a:spcAft>
                <a:spcPts val="0"/>
              </a:spcAft>
              <a:buClr>
                <a:srgbClr val="3C5961"/>
              </a:buClr>
              <a:buSzPts val="2100"/>
              <a:buFont typeface="Roboto"/>
              <a:buAutoNum type="alphaLcPeriod"/>
            </a:pPr>
            <a:r>
              <a:rPr lang="en-US" sz="2100">
                <a:solidFill>
                  <a:srgbClr val="3C5961"/>
                </a:solidFill>
                <a:latin typeface="Roboto"/>
                <a:ea typeface="Roboto"/>
                <a:cs typeface="Roboto"/>
                <a:sym typeface="Roboto"/>
              </a:rPr>
              <a:t>If the course is not finished yet, wait until grades post to send a transcript</a:t>
            </a:r>
            <a:endParaRPr sz="2100">
              <a:solidFill>
                <a:srgbClr val="3C5961"/>
              </a:solidFill>
              <a:latin typeface="Roboto"/>
              <a:ea typeface="Roboto"/>
              <a:cs typeface="Roboto"/>
              <a:sym typeface="Roboto"/>
            </a:endParaRPr>
          </a:p>
          <a:p>
            <a:pPr indent="-361950" lvl="0" marL="457200" rtl="0" algn="l">
              <a:spcBef>
                <a:spcPts val="0"/>
              </a:spcBef>
              <a:spcAft>
                <a:spcPts val="0"/>
              </a:spcAft>
              <a:buClr>
                <a:srgbClr val="3C5961"/>
              </a:buClr>
              <a:buSzPts val="2100"/>
              <a:buFont typeface="Roboto"/>
              <a:buAutoNum type="arabicPeriod"/>
            </a:pPr>
            <a:r>
              <a:rPr b="1" lang="en-US" sz="2100">
                <a:solidFill>
                  <a:srgbClr val="3C5961"/>
                </a:solidFill>
                <a:latin typeface="Roboto"/>
                <a:ea typeface="Roboto"/>
                <a:cs typeface="Roboto"/>
                <a:sym typeface="Roboto"/>
              </a:rPr>
              <a:t>GET YOUR TRANSCRIPTS IN BEFORE REGISTERING FOR COLLEGE CLASSES, AS YOU MAY BE BLOCKED FROM A HIGH LEVEL COURSE IF THERE IS A PRE-</a:t>
            </a:r>
            <a:endParaRPr sz="2100">
              <a:solidFill>
                <a:srgbClr val="3C5961"/>
              </a:solidFill>
              <a:latin typeface="Roboto"/>
              <a:ea typeface="Roboto"/>
              <a:cs typeface="Roboto"/>
              <a:sym typeface="Roboto"/>
            </a:endParaRPr>
          </a:p>
          <a:p>
            <a:pPr indent="-361950" lvl="0" marL="457200" rtl="0" algn="l">
              <a:spcBef>
                <a:spcPts val="0"/>
              </a:spcBef>
              <a:spcAft>
                <a:spcPts val="0"/>
              </a:spcAft>
              <a:buClr>
                <a:srgbClr val="3C5961"/>
              </a:buClr>
              <a:buSzPts val="2100"/>
              <a:buFont typeface="Roboto Medium"/>
              <a:buAutoNum type="arabicPeriod"/>
            </a:pPr>
            <a:r>
              <a:rPr b="1" lang="en-US" sz="2100">
                <a:solidFill>
                  <a:srgbClr val="3C5961"/>
                </a:solidFill>
                <a:latin typeface="Roboto"/>
                <a:ea typeface="Roboto"/>
                <a:cs typeface="Roboto"/>
                <a:sym typeface="Roboto"/>
              </a:rPr>
              <a:t>YOU WILL NEED TO SEND A COLLEGE TRANSCRIPT FROM EACH COLLEGE YOU TOOK A DUAL CREDIT CLASS FROM TO THE COLLEGE YOU WILL BE ATTENDING.</a:t>
            </a:r>
            <a:endParaRPr sz="2100">
              <a:solidFill>
                <a:srgbClr val="3C5961"/>
              </a:solidFill>
              <a:latin typeface="Roboto Medium"/>
              <a:ea typeface="Roboto Medium"/>
              <a:cs typeface="Roboto Medium"/>
              <a:sym typeface="Roboto Medium"/>
            </a:endParaRPr>
          </a:p>
          <a:p>
            <a:pPr indent="-361950" lvl="1" marL="914400" rtl="0" algn="l">
              <a:spcBef>
                <a:spcPts val="0"/>
              </a:spcBef>
              <a:spcAft>
                <a:spcPts val="0"/>
              </a:spcAft>
              <a:buClr>
                <a:srgbClr val="3C5961"/>
              </a:buClr>
              <a:buSzPts val="2100"/>
              <a:buFont typeface="Roboto"/>
              <a:buAutoNum type="alphaLcPeriod"/>
            </a:pPr>
            <a:r>
              <a:rPr lang="en-US" sz="2100">
                <a:solidFill>
                  <a:srgbClr val="3C5961"/>
                </a:solidFill>
                <a:latin typeface="Roboto"/>
                <a:ea typeface="Roboto"/>
                <a:cs typeface="Roboto"/>
                <a:sym typeface="Roboto"/>
              </a:rPr>
              <a:t>Most colleges have an online process to request a transcript that will cost you a small fee</a:t>
            </a:r>
            <a:endParaRPr sz="2100">
              <a:solidFill>
                <a:srgbClr val="3C5961"/>
              </a:solidFill>
              <a:latin typeface="Roboto"/>
              <a:ea typeface="Roboto"/>
              <a:cs typeface="Roboto"/>
              <a:sym typeface="Roboto"/>
            </a:endParaRPr>
          </a:p>
          <a:p>
            <a:pPr indent="-361950" lvl="2" marL="1371600" rtl="0" algn="l">
              <a:spcBef>
                <a:spcPts val="0"/>
              </a:spcBef>
              <a:spcAft>
                <a:spcPts val="0"/>
              </a:spcAft>
              <a:buClr>
                <a:srgbClr val="3C5961"/>
              </a:buClr>
              <a:buSzPts val="2100"/>
              <a:buFont typeface="Roboto"/>
              <a:buAutoNum type="romanLcPeriod"/>
            </a:pPr>
            <a:r>
              <a:rPr lang="en-US" sz="2100">
                <a:solidFill>
                  <a:srgbClr val="3C5961"/>
                </a:solidFill>
                <a:latin typeface="Roboto"/>
                <a:ea typeface="Roboto"/>
                <a:cs typeface="Roboto"/>
                <a:sym typeface="Roboto"/>
              </a:rPr>
              <a:t>You will need a bank card</a:t>
            </a:r>
            <a:endParaRPr sz="2100">
              <a:solidFill>
                <a:srgbClr val="3C5961"/>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de9deedbf5_1_15"/>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REQUESTING TRANSCRIPTS:</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WHAT, WHEN, AND WHY?</a:t>
            </a:r>
            <a:endParaRPr>
              <a:latin typeface="Poppins"/>
              <a:ea typeface="Poppins"/>
              <a:cs typeface="Poppins"/>
              <a:sym typeface="Poppins"/>
            </a:endParaRPr>
          </a:p>
        </p:txBody>
      </p:sp>
      <p:sp>
        <p:nvSpPr>
          <p:cNvPr id="161" name="Google Shape;161;gde9deedbf5_1_15"/>
          <p:cNvSpPr txBox="1"/>
          <p:nvPr/>
        </p:nvSpPr>
        <p:spPr>
          <a:xfrm>
            <a:off x="3596450" y="997050"/>
            <a:ext cx="4017300" cy="5925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100">
                <a:solidFill>
                  <a:srgbClr val="3C5961"/>
                </a:solidFill>
                <a:latin typeface="Roboto"/>
                <a:ea typeface="Roboto"/>
                <a:cs typeface="Roboto"/>
                <a:sym typeface="Roboto"/>
              </a:rPr>
              <a:t>QUESTIONS?</a:t>
            </a:r>
            <a:endParaRPr b="1" sz="2100">
              <a:solidFill>
                <a:srgbClr val="3C5961"/>
              </a:solidFill>
              <a:latin typeface="Roboto"/>
              <a:ea typeface="Roboto"/>
              <a:cs typeface="Roboto"/>
              <a:sym typeface="Roboto"/>
            </a:endParaRPr>
          </a:p>
          <a:p>
            <a:pPr indent="-361950" lvl="0" marL="457200" rtl="0" algn="l">
              <a:spcBef>
                <a:spcPts val="0"/>
              </a:spcBef>
              <a:spcAft>
                <a:spcPts val="0"/>
              </a:spcAft>
              <a:buClr>
                <a:srgbClr val="3C5961"/>
              </a:buClr>
              <a:buSzPts val="2100"/>
              <a:buFont typeface="Roboto"/>
              <a:buChar char="●"/>
            </a:pPr>
            <a:r>
              <a:rPr lang="en-US" sz="2100">
                <a:solidFill>
                  <a:srgbClr val="3C5961"/>
                </a:solidFill>
                <a:latin typeface="Roboto"/>
                <a:ea typeface="Roboto"/>
                <a:cs typeface="Roboto"/>
                <a:sym typeface="Roboto"/>
              </a:rPr>
              <a:t>See your School Counselor (Guidance and/or College and Career)</a:t>
            </a:r>
            <a:endParaRPr sz="2100">
              <a:solidFill>
                <a:srgbClr val="3C5961"/>
              </a:solidFill>
              <a:latin typeface="Roboto"/>
              <a:ea typeface="Roboto"/>
              <a:cs typeface="Roboto"/>
              <a:sym typeface="Roboto"/>
            </a:endParaRPr>
          </a:p>
          <a:p>
            <a:pPr indent="-361950" lvl="0" marL="457200" rtl="0" algn="l">
              <a:spcBef>
                <a:spcPts val="0"/>
              </a:spcBef>
              <a:spcAft>
                <a:spcPts val="0"/>
              </a:spcAft>
              <a:buClr>
                <a:srgbClr val="3C5961"/>
              </a:buClr>
              <a:buSzPts val="2100"/>
              <a:buFont typeface="Roboto"/>
              <a:buChar char="●"/>
            </a:pPr>
            <a:r>
              <a:rPr lang="en-US" sz="2100">
                <a:solidFill>
                  <a:srgbClr val="3C5961"/>
                </a:solidFill>
                <a:latin typeface="Roboto"/>
                <a:ea typeface="Roboto"/>
                <a:cs typeface="Roboto"/>
                <a:sym typeface="Roboto"/>
              </a:rPr>
              <a:t>Talk to your high school registrar (by email that can be found on your school website or ask to speak with that person on the main office)</a:t>
            </a:r>
            <a:endParaRPr sz="2100">
              <a:solidFill>
                <a:srgbClr val="3C5961"/>
              </a:solidFill>
              <a:latin typeface="Roboto"/>
              <a:ea typeface="Roboto"/>
              <a:cs typeface="Roboto"/>
              <a:sym typeface="Roboto"/>
            </a:endParaRPr>
          </a:p>
          <a:p>
            <a:pPr indent="-361950" lvl="0" marL="457200" rtl="0" algn="l">
              <a:spcBef>
                <a:spcPts val="0"/>
              </a:spcBef>
              <a:spcAft>
                <a:spcPts val="0"/>
              </a:spcAft>
              <a:buClr>
                <a:srgbClr val="3C5961"/>
              </a:buClr>
              <a:buSzPts val="2100"/>
              <a:buFont typeface="Roboto"/>
              <a:buChar char="●"/>
            </a:pPr>
            <a:r>
              <a:rPr lang="en-US" sz="2100">
                <a:solidFill>
                  <a:srgbClr val="3C5961"/>
                </a:solidFill>
                <a:latin typeface="Roboto"/>
                <a:ea typeface="Roboto"/>
                <a:cs typeface="Roboto"/>
                <a:sym typeface="Roboto"/>
              </a:rPr>
              <a:t>Call the college(s)!</a:t>
            </a:r>
            <a:endParaRPr sz="2100">
              <a:solidFill>
                <a:srgbClr val="3C5961"/>
              </a:solidFill>
              <a:latin typeface="Roboto"/>
              <a:ea typeface="Roboto"/>
              <a:cs typeface="Roboto"/>
              <a:sym typeface="Roboto"/>
            </a:endParaRPr>
          </a:p>
          <a:p>
            <a:pPr indent="-361950" lvl="1" marL="914400" rtl="0" algn="l">
              <a:spcBef>
                <a:spcPts val="0"/>
              </a:spcBef>
              <a:spcAft>
                <a:spcPts val="0"/>
              </a:spcAft>
              <a:buClr>
                <a:srgbClr val="3C5961"/>
              </a:buClr>
              <a:buSzPts val="2100"/>
              <a:buFont typeface="Roboto"/>
              <a:buChar char="○"/>
            </a:pPr>
            <a:r>
              <a:rPr lang="en-US" sz="2100">
                <a:solidFill>
                  <a:srgbClr val="3C5961"/>
                </a:solidFill>
                <a:latin typeface="Roboto"/>
                <a:ea typeface="Roboto"/>
                <a:cs typeface="Roboto"/>
                <a:sym typeface="Roboto"/>
              </a:rPr>
              <a:t>College Dual Credit Reps and Admission Recruiters work for you.</a:t>
            </a:r>
            <a:endParaRPr sz="2100">
              <a:solidFill>
                <a:srgbClr val="3C5961"/>
              </a:solidFill>
              <a:latin typeface="Roboto"/>
              <a:ea typeface="Roboto"/>
              <a:cs typeface="Roboto"/>
              <a:sym typeface="Roboto"/>
            </a:endParaRPr>
          </a:p>
          <a:p>
            <a:pPr indent="-361950" lvl="2" marL="1371600" rtl="0" algn="l">
              <a:spcBef>
                <a:spcPts val="0"/>
              </a:spcBef>
              <a:spcAft>
                <a:spcPts val="0"/>
              </a:spcAft>
              <a:buClr>
                <a:srgbClr val="3C5961"/>
              </a:buClr>
              <a:buSzPts val="2100"/>
              <a:buFont typeface="Roboto"/>
              <a:buChar char="■"/>
            </a:pPr>
            <a:r>
              <a:rPr lang="en-US" sz="2100">
                <a:solidFill>
                  <a:srgbClr val="3C5961"/>
                </a:solidFill>
                <a:latin typeface="Roboto"/>
                <a:ea typeface="Roboto"/>
                <a:cs typeface="Roboto"/>
                <a:sym typeface="Roboto"/>
              </a:rPr>
              <a:t>Call the main line if you aren’t sure who to talk to.</a:t>
            </a:r>
            <a:endParaRPr sz="2100">
              <a:solidFill>
                <a:srgbClr val="3C5961"/>
              </a:solidFill>
              <a:latin typeface="Roboto"/>
              <a:ea typeface="Roboto"/>
              <a:cs typeface="Roboto"/>
              <a:sym typeface="Roboto"/>
            </a:endParaRPr>
          </a:p>
          <a:p>
            <a:pPr indent="0" lvl="0" marL="457200" rtl="0" algn="l">
              <a:spcBef>
                <a:spcPts val="0"/>
              </a:spcBef>
              <a:spcAft>
                <a:spcPts val="0"/>
              </a:spcAft>
              <a:buNone/>
            </a:pPr>
            <a:r>
              <a:t/>
            </a:r>
            <a:endParaRPr sz="1600">
              <a:solidFill>
                <a:srgbClr val="3C5961"/>
              </a:solidFill>
              <a:latin typeface="Roboto"/>
              <a:ea typeface="Roboto"/>
              <a:cs typeface="Roboto"/>
              <a:sym typeface="Roboto"/>
            </a:endParaRPr>
          </a:p>
        </p:txBody>
      </p:sp>
      <p:pic>
        <p:nvPicPr>
          <p:cNvPr id="162" name="Google Shape;162;gde9deedbf5_1_15"/>
          <p:cNvPicPr preferRelativeResize="0"/>
          <p:nvPr/>
        </p:nvPicPr>
        <p:blipFill>
          <a:blip r:embed="rId3">
            <a:alphaModFix/>
          </a:blip>
          <a:stretch>
            <a:fillRect/>
          </a:stretch>
        </p:blipFill>
        <p:spPr>
          <a:xfrm>
            <a:off x="7613743" y="1826150"/>
            <a:ext cx="4614551" cy="3077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