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Lst>
  <p:sldSz cy="6858000" cx="12192000"/>
  <p:notesSz cx="6858000" cy="9144000"/>
  <p:embeddedFontLst>
    <p:embeddedFont>
      <p:font typeface="Roboto"/>
      <p:regular r:id="rId11"/>
      <p:bold r:id="rId12"/>
      <p:italic r:id="rId13"/>
      <p:boldItalic r:id="rId14"/>
    </p:embeddedFont>
    <p:embeddedFont>
      <p:font typeface="Poppins"/>
      <p:regular r:id="rId15"/>
      <p:bold r:id="rId16"/>
      <p:italic r:id="rId17"/>
      <p:boldItalic r:id="rId18"/>
    </p:embeddedFont>
    <p:embeddedFont>
      <p:font typeface="Helvetica Neue"/>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3" roundtripDataSignature="AMtx7mhB6F7Mlsp7HDItKb9fu2s/ZsDW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HelveticaNeue-bold.fntdata"/><Relationship Id="rId11" Type="http://schemas.openxmlformats.org/officeDocument/2006/relationships/font" Target="fonts/Roboto-regular.fntdata"/><Relationship Id="rId22" Type="http://schemas.openxmlformats.org/officeDocument/2006/relationships/font" Target="fonts/HelveticaNeue-boldItalic.fntdata"/><Relationship Id="rId10" Type="http://schemas.openxmlformats.org/officeDocument/2006/relationships/slide" Target="slides/slide5.xml"/><Relationship Id="rId21" Type="http://schemas.openxmlformats.org/officeDocument/2006/relationships/font" Target="fonts/HelveticaNeue-italic.fntdata"/><Relationship Id="rId13" Type="http://schemas.openxmlformats.org/officeDocument/2006/relationships/font" Target="fonts/Roboto-italic.fntdata"/><Relationship Id="rId12" Type="http://schemas.openxmlformats.org/officeDocument/2006/relationships/font" Target="fonts/Roboto-bold.fntdata"/><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font" Target="fonts/Poppins-regular.fntdata"/><Relationship Id="rId14" Type="http://schemas.openxmlformats.org/officeDocument/2006/relationships/font" Target="fonts/Roboto-boldItalic.fntdata"/><Relationship Id="rId17" Type="http://schemas.openxmlformats.org/officeDocument/2006/relationships/font" Target="fonts/Poppins-italic.fntdata"/><Relationship Id="rId16" Type="http://schemas.openxmlformats.org/officeDocument/2006/relationships/font" Target="fonts/Poppins-bold.fntdata"/><Relationship Id="rId5" Type="http://schemas.openxmlformats.org/officeDocument/2006/relationships/notesMaster" Target="notesMasters/notesMaster1.xml"/><Relationship Id="rId19" Type="http://schemas.openxmlformats.org/officeDocument/2006/relationships/font" Target="fonts/HelveticaNeue-regular.fntdata"/><Relationship Id="rId6" Type="http://schemas.openxmlformats.org/officeDocument/2006/relationships/slide" Target="slides/slide1.xml"/><Relationship Id="rId18" Type="http://schemas.openxmlformats.org/officeDocument/2006/relationships/font" Target="fonts/Poppins-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Gww2vrIhjeU"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a:t>
            </a:r>
            <a:r>
              <a:rPr lang="en-US">
                <a:latin typeface="Helvetica Neue"/>
                <a:ea typeface="Helvetica Neue"/>
                <a:cs typeface="Helvetica Neue"/>
                <a:sym typeface="Helvetica Neue"/>
              </a:rPr>
              <a:t>Practicing Interview Questions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give students the opportunity to gain understanding of common questions they may be asked in a job interview.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30-60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a:t>
            </a:r>
            <a:r>
              <a:rPr lang="en-US">
                <a:latin typeface="Helvetica Neue"/>
                <a:ea typeface="Helvetica Neue"/>
                <a:cs typeface="Helvetica Neue"/>
                <a:sym typeface="Helvetica Neue"/>
              </a:rPr>
              <a:t>	 </a:t>
            </a:r>
            <a:r>
              <a:rPr b="1" lang="en-US">
                <a:latin typeface="Helvetica Neue"/>
                <a:ea typeface="Helvetica Neue"/>
                <a:cs typeface="Helvetica Neue"/>
                <a:sym typeface="Helvetica Neue"/>
              </a:rPr>
              <a:t>Additional Activities: </a:t>
            </a:r>
            <a:r>
              <a:rPr lang="en-US">
                <a:latin typeface="Helvetica Neue"/>
                <a:ea typeface="Helvetica Neue"/>
                <a:cs typeface="Helvetica Neue"/>
                <a:sym typeface="Helvetica Neue"/>
              </a:rPr>
              <a:t>10th, 11th, 12th</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gain understanding of common interview questions and have the opportunity to discover what their best answers to common interview questions might be.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Handouts, Pen, Paper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N/A</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i="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Are you a high school student getting ready to interview for a job? It can be challenging when you haven’t done it before, but putting your best foot forward during the interview is a critical step towards landing a great job during high school, and a valuable skill to develop for the future. Here are some tips to help you to take advantage of every interviewing opportunity. </a:t>
            </a:r>
            <a:endParaRPr>
              <a:latin typeface="Helvetica Neue"/>
              <a:ea typeface="Helvetica Neue"/>
              <a:cs typeface="Helvetica Neue"/>
              <a:sym typeface="Helvetica Neue"/>
            </a:endParaRPr>
          </a:p>
          <a:p>
            <a:pPr indent="0" lvl="0" marL="0" rtl="0" algn="l">
              <a:spcBef>
                <a:spcPts val="0"/>
              </a:spcBef>
              <a:spcAft>
                <a:spcPts val="0"/>
              </a:spcAft>
              <a:buNone/>
            </a:pPr>
            <a:r>
              <a:rPr b="1" i="1" lang="en-US">
                <a:solidFill>
                  <a:srgbClr val="231F20"/>
                </a:solidFill>
                <a:highlight>
                  <a:srgbClr val="FFFFFF"/>
                </a:highlight>
                <a:latin typeface="Helvetica Neue"/>
                <a:ea typeface="Helvetica Neue"/>
                <a:cs typeface="Helvetica Neue"/>
                <a:sym typeface="Helvetica Neue"/>
              </a:rPr>
              <a:t>Job interviews: Good &amp; Bad:</a:t>
            </a:r>
            <a:r>
              <a:rPr b="1" lang="en-US">
                <a:solidFill>
                  <a:srgbClr val="231F20"/>
                </a:solidFill>
                <a:highlight>
                  <a:srgbClr val="FFFFFF"/>
                </a:highlight>
                <a:latin typeface="Helvetica Neue"/>
                <a:ea typeface="Helvetica Neue"/>
                <a:cs typeface="Helvetica Neue"/>
                <a:sym typeface="Helvetica Neue"/>
              </a:rPr>
              <a:t> </a:t>
            </a:r>
            <a:r>
              <a:rPr i="1" lang="en-US">
                <a:solidFill>
                  <a:srgbClr val="231F20"/>
                </a:solidFill>
                <a:highlight>
                  <a:srgbClr val="FFFFFF"/>
                </a:highlight>
                <a:latin typeface="Helvetica Neue"/>
                <a:ea typeface="Helvetica Neue"/>
                <a:cs typeface="Helvetica Neue"/>
                <a:sym typeface="Helvetica Neue"/>
              </a:rPr>
              <a:t>Play Video: </a:t>
            </a:r>
            <a:r>
              <a:rPr i="1"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Job Interviews: Good &amp; Bad</a:t>
            </a:r>
            <a:r>
              <a:rPr i="1" lang="en-US">
                <a:solidFill>
                  <a:srgbClr val="231F20"/>
                </a:solidFill>
                <a:highlight>
                  <a:srgbClr val="FFFFFF"/>
                </a:highlight>
                <a:latin typeface="Helvetica Neue"/>
                <a:ea typeface="Helvetica Neue"/>
                <a:cs typeface="Helvetica Neue"/>
                <a:sym typeface="Helvetica Neue"/>
              </a:rPr>
              <a:t> (~7 minutes) Have students write down evidence of things they see that they should do or don’t do in an interview.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Watch these two interviews and identify as many of the do’s and don'ts that you see.</a:t>
            </a:r>
            <a:endParaRPr>
              <a:latin typeface="Helvetica Neue"/>
              <a:ea typeface="Helvetica Neue"/>
              <a:cs typeface="Helvetica Neue"/>
              <a:sym typeface="Helvetica Neue"/>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Job Interview Tips</a:t>
            </a:r>
            <a:r>
              <a:rPr b="1" lang="en-US">
                <a:solidFill>
                  <a:srgbClr val="231F20"/>
                </a:solidFill>
                <a:highlight>
                  <a:srgbClr val="FFFFFF"/>
                </a:highlight>
                <a:latin typeface="Helvetica Neue"/>
                <a:ea typeface="Helvetica Neue"/>
                <a:cs typeface="Helvetica Neue"/>
                <a:sym typeface="Helvetica Neue"/>
              </a:rPr>
              <a:t>:</a:t>
            </a:r>
            <a:r>
              <a:rPr lang="en-US">
                <a:solidFill>
                  <a:srgbClr val="231F20"/>
                </a:solidFill>
                <a:highlight>
                  <a:srgbClr val="FFFFFF"/>
                </a:highlight>
                <a:latin typeface="Helvetica Neue"/>
                <a:ea typeface="Helvetica Neue"/>
                <a:cs typeface="Helvetica Neue"/>
                <a:sym typeface="Helvetica Neue"/>
              </a:rPr>
              <a:t> </a:t>
            </a:r>
            <a:endParaRPr>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AutoNum type="arabicPeriod"/>
            </a:pPr>
            <a:r>
              <a:rPr lang="en-US">
                <a:latin typeface="Helvetica Neue"/>
                <a:ea typeface="Helvetica Neue"/>
                <a:cs typeface="Helvetica Neue"/>
                <a:sym typeface="Helvetica Neue"/>
              </a:rPr>
              <a:t>Make sure you trial commute to the interview spot if you are unsure of the location or how long it might take. Punctuality is a major concern for employers of teens, and late arrival will often kill your chances of landing the job.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AutoNum type="arabicPeriod"/>
            </a:pPr>
            <a:r>
              <a:rPr lang="en-US">
                <a:latin typeface="Helvetica Neue"/>
                <a:ea typeface="Helvetica Neue"/>
                <a:cs typeface="Helvetica Neue"/>
                <a:sym typeface="Helvetica Neue"/>
              </a:rPr>
              <a:t>Take care with the way you dress and groom yourself to show the employer that you are taking the job seriously. Examples: Wrinkle free, avoid stylish holes. Business Casual unless stated otherwise.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AutoNum type="arabicPeriod"/>
            </a:pPr>
            <a:r>
              <a:rPr lang="en-US">
                <a:latin typeface="Helvetica Neue"/>
                <a:ea typeface="Helvetica Neue"/>
                <a:cs typeface="Helvetica Neue"/>
                <a:sym typeface="Helvetica Neue"/>
              </a:rPr>
              <a:t>However, you can bet the interview will ask about their impressions of you!</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AutoNum type="arabicPeriod"/>
            </a:pPr>
            <a:r>
              <a:rPr lang="en-US">
                <a:latin typeface="Helvetica Neue"/>
                <a:ea typeface="Helvetica Neue"/>
                <a:cs typeface="Helvetica Neue"/>
                <a:sym typeface="Helvetica Neue"/>
              </a:rPr>
              <a:t>Make a mental or physical note of their name and use it during the interview.</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AutoNum type="arabicPeriod"/>
            </a:pPr>
            <a:r>
              <a:rPr lang="en-US">
                <a:latin typeface="Helvetica Neue"/>
                <a:ea typeface="Helvetica Neue"/>
                <a:cs typeface="Helvetica Neue"/>
                <a:sym typeface="Helvetica Neue"/>
              </a:rPr>
              <a:t>Don’t take it out of your pocket until you are well out of your interview! Employers are very concerned about losing productivity among teen employees who are constantly checking their phones.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AutoNum type="arabicPeriod"/>
            </a:pPr>
            <a:r>
              <a:rPr lang="en-US">
                <a:latin typeface="Helvetica Neue"/>
                <a:ea typeface="Helvetica Neue"/>
                <a:cs typeface="Helvetica Neue"/>
                <a:sym typeface="Helvetica Neue"/>
              </a:rPr>
              <a:t>Employers want upbeat teen workers who don’t bring any extra attitude. When sitting, avoid slouching and lean slightly forward, like you are eager to hear the next thing the interviewer has to say.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AutoNum type="arabicPeriod"/>
            </a:pPr>
            <a:r>
              <a:rPr lang="en-US">
                <a:latin typeface="Helvetica Neue"/>
                <a:ea typeface="Helvetica Neue"/>
                <a:cs typeface="Helvetica Neue"/>
                <a:sym typeface="Helvetica Neue"/>
              </a:rPr>
              <a:t>Make sure to practice the common interview questions, while focusing on your strengths. Do you research the company and the position to show why you would be the best fit. Ask questions after, like the nature of the work, training, and when you might expect to hear them. DON’T bring up pay. When they call to offer the position, this is when you will discuss pay.</a:t>
            </a:r>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i="1" lang="en-US">
                <a:solidFill>
                  <a:srgbClr val="231F20"/>
                </a:solidFill>
                <a:highlight>
                  <a:srgbClr val="FFFFFF"/>
                </a:highlight>
                <a:latin typeface="Helvetica Neue"/>
                <a:ea typeface="Helvetica Neue"/>
                <a:cs typeface="Helvetica Neue"/>
                <a:sym typeface="Helvetica Neue"/>
              </a:rPr>
              <a:t>Activity: Practice Interview Questions: </a:t>
            </a:r>
            <a:r>
              <a:rPr i="1" lang="en-US">
                <a:solidFill>
                  <a:srgbClr val="231F20"/>
                </a:solidFill>
                <a:highlight>
                  <a:srgbClr val="FFFFFF"/>
                </a:highlight>
                <a:latin typeface="Helvetica Neue"/>
                <a:ea typeface="Helvetica Neue"/>
                <a:cs typeface="Helvetica Neue"/>
                <a:sym typeface="Helvetica Neue"/>
              </a:rPr>
              <a:t>Give each student a copy of the Handout_Common Interview Questions and give them time to fill in as many of the questions as they can.  </a:t>
            </a:r>
            <a:endParaRPr i="1">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i="1" lang="en-US">
                <a:solidFill>
                  <a:srgbClr val="231F20"/>
                </a:solidFill>
                <a:highlight>
                  <a:srgbClr val="FFFFFF"/>
                </a:highlight>
                <a:latin typeface="Helvetica Neue"/>
                <a:ea typeface="Helvetica Neue"/>
                <a:cs typeface="Helvetica Neue"/>
                <a:sym typeface="Helvetica Neue"/>
              </a:rPr>
              <a:t>After students have completed the common interview questions. Break students into small groups and pass out the handout_Interview Cards (Cut up prior to passing out) so each group has about the same amount. </a:t>
            </a:r>
            <a:endParaRPr i="1">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i="1" lang="en-US">
                <a:solidFill>
                  <a:srgbClr val="231F20"/>
                </a:solidFill>
                <a:highlight>
                  <a:srgbClr val="FFFFFF"/>
                </a:highlight>
                <a:latin typeface="Helvetica Neue"/>
                <a:ea typeface="Helvetica Neue"/>
                <a:cs typeface="Helvetica Neue"/>
                <a:sym typeface="Helvetica Neue"/>
              </a:rPr>
              <a:t>Have students ask each other the interview questions in a practice interview situation.</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i="1">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The importance of practicing interview questions before an interview is to feel more comfortable with your answers to the common questions and feel more at ease in your interview. </a:t>
            </a:r>
            <a:endParaRPr i="1">
              <a:solidFill>
                <a:srgbClr val="231F20"/>
              </a:solidFill>
              <a:highlight>
                <a:srgbClr val="FFFFFF"/>
              </a:highlight>
              <a:latin typeface="Helvetica Neue"/>
              <a:ea typeface="Helvetica Neue"/>
              <a:cs typeface="Helvetica Neue"/>
              <a:sym typeface="Helvetica Neue"/>
            </a:endParaRPr>
          </a:p>
        </p:txBody>
      </p:sp>
      <p:sp>
        <p:nvSpPr>
          <p:cNvPr id="139" name="Google Shape;13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www.youtube.com/watch?v=Gww2vrIhjeU" TargetMode="External"/><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9099" l="28133" r="27997" t="0"/>
          <a:stretch/>
        </p:blipFill>
        <p:spPr>
          <a:xfrm>
            <a:off x="7222801" y="0"/>
            <a:ext cx="4969200" cy="6858000"/>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Arial"/>
              <a:buNone/>
            </a:pPr>
            <a:r>
              <a:rPr b="1" lang="en-US">
                <a:latin typeface="Poppins"/>
                <a:ea typeface="Poppins"/>
                <a:cs typeface="Poppins"/>
                <a:sym typeface="Poppins"/>
              </a:rPr>
              <a:t>PRACTICING INTERVIEW QUESTIONS</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BE PREPARED FOR YOUR INTERVIEW</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“BE SO GOOD THEY CAN’T IGNORE YOU.”</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STEVE MARTIN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JOB INTERVIEWS: GOOD &amp; BAD</a:t>
            </a:r>
            <a:endParaRPr>
              <a:latin typeface="Poppins"/>
              <a:ea typeface="Poppins"/>
              <a:cs typeface="Poppins"/>
              <a:sym typeface="Poppins"/>
            </a:endParaRPr>
          </a:p>
        </p:txBody>
      </p:sp>
      <p:sp>
        <p:nvSpPr>
          <p:cNvPr id="128" name="Google Shape;128;p4"/>
          <p:cNvSpPr txBox="1"/>
          <p:nvPr>
            <p:ph idx="1" type="body"/>
          </p:nvPr>
        </p:nvSpPr>
        <p:spPr>
          <a:xfrm>
            <a:off x="938215" y="3233842"/>
            <a:ext cx="29640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a:latin typeface="Roboto"/>
                <a:ea typeface="Roboto"/>
                <a:cs typeface="Roboto"/>
                <a:sym typeface="Roboto"/>
              </a:rPr>
              <a:t>AS YOU WATCH, IDENTIFY:</a:t>
            </a:r>
            <a:endParaRPr sz="2400">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The do’s</a:t>
            </a:r>
            <a:r>
              <a:rPr lang="en-US" sz="1900">
                <a:solidFill>
                  <a:srgbClr val="464646"/>
                </a:solidFill>
                <a:latin typeface="Roboto"/>
                <a:ea typeface="Roboto"/>
                <a:cs typeface="Roboto"/>
                <a:sym typeface="Roboto"/>
              </a:rPr>
              <a:t> </a:t>
            </a:r>
            <a:endParaRPr sz="2400">
              <a:latin typeface="Roboto"/>
              <a:ea typeface="Roboto"/>
              <a:cs typeface="Roboto"/>
              <a:sym typeface="Roboto"/>
            </a:endParaRPr>
          </a:p>
          <a:p>
            <a:pPr indent="-3111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The </a:t>
            </a:r>
            <a:r>
              <a:rPr lang="en-US" sz="1900">
                <a:solidFill>
                  <a:srgbClr val="464646"/>
                </a:solidFill>
                <a:latin typeface="Roboto"/>
                <a:ea typeface="Roboto"/>
                <a:cs typeface="Roboto"/>
                <a:sym typeface="Roboto"/>
              </a:rPr>
              <a:t>don'ts</a:t>
            </a:r>
            <a:r>
              <a:rPr lang="en-US" sz="1900">
                <a:solidFill>
                  <a:srgbClr val="464646"/>
                </a:solidFill>
                <a:latin typeface="Roboto"/>
                <a:ea typeface="Roboto"/>
                <a:cs typeface="Roboto"/>
                <a:sym typeface="Roboto"/>
              </a:rPr>
              <a:t> </a:t>
            </a:r>
            <a:endParaRPr sz="24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descr="Examples of good and bad interview techniques.  NOthing too technical here, just basics on attentiveness, posture, eye contact, etc." id="129" name="Google Shape;129;p4" title="Job Interviews: Good &amp; Bad">
            <a:hlinkClick r:id="rId3"/>
          </p:cNvPr>
          <p:cNvPicPr preferRelativeResize="0"/>
          <p:nvPr/>
        </p:nvPicPr>
        <p:blipFill>
          <a:blip r:embed="rId4">
            <a:alphaModFix/>
          </a:blip>
          <a:stretch>
            <a:fillRect/>
          </a:stretch>
        </p:blipFill>
        <p:spPr>
          <a:xfrm>
            <a:off x="4373425" y="1098725"/>
            <a:ext cx="7636576" cy="5727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JOB INTERVIEW TIPS </a:t>
            </a:r>
            <a:endParaRPr>
              <a:latin typeface="Poppins"/>
              <a:ea typeface="Poppins"/>
              <a:cs typeface="Poppins"/>
              <a:sym typeface="Poppins"/>
            </a:endParaRPr>
          </a:p>
        </p:txBody>
      </p:sp>
      <p:sp>
        <p:nvSpPr>
          <p:cNvPr id="135" name="Google Shape;135;p5"/>
          <p:cNvSpPr txBox="1"/>
          <p:nvPr>
            <p:ph idx="1" type="body"/>
          </p:nvPr>
        </p:nvSpPr>
        <p:spPr>
          <a:xfrm>
            <a:off x="4332300" y="1035700"/>
            <a:ext cx="3383100" cy="4904700"/>
          </a:xfrm>
          <a:prstGeom prst="rect">
            <a:avLst/>
          </a:prstGeom>
          <a:noFill/>
          <a:ln>
            <a:noFill/>
          </a:ln>
        </p:spPr>
        <p:txBody>
          <a:bodyPr anchorCtr="0" anchor="t" bIns="45700" lIns="91425" spcFirstLastPara="1" rIns="91425" wrap="square" tIns="45700">
            <a:noAutofit/>
          </a:bodyPr>
          <a:lstStyle/>
          <a:p>
            <a:pPr indent="-179070" lvl="0" marL="160020" rtl="0" algn="l">
              <a:lnSpc>
                <a:spcPct val="100000"/>
              </a:lnSpc>
              <a:spcBef>
                <a:spcPts val="0"/>
              </a:spcBef>
              <a:spcAft>
                <a:spcPts val="0"/>
              </a:spcAft>
              <a:buClr>
                <a:srgbClr val="EE5934"/>
              </a:buClr>
              <a:buSzPts val="1800"/>
              <a:buFont typeface="Roboto"/>
              <a:buAutoNum type="arabicPeriod"/>
            </a:pPr>
            <a:r>
              <a:rPr lang="en-US" sz="1800">
                <a:latin typeface="Roboto"/>
                <a:ea typeface="Roboto"/>
                <a:cs typeface="Roboto"/>
                <a:sym typeface="Roboto"/>
              </a:rPr>
              <a:t>Arrive for your interview about 15 minutes in advance.</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AutoNum type="arabicPeriod"/>
            </a:pPr>
            <a:r>
              <a:rPr lang="en-US" sz="1800">
                <a:latin typeface="Roboto"/>
                <a:ea typeface="Roboto"/>
                <a:cs typeface="Roboto"/>
                <a:sym typeface="Roboto"/>
              </a:rPr>
              <a:t>First impressions have a high impact.</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AutoNum type="arabicPeriod"/>
            </a:pPr>
            <a:r>
              <a:rPr lang="en-US" sz="1800">
                <a:latin typeface="Roboto"/>
                <a:ea typeface="Roboto"/>
                <a:cs typeface="Roboto"/>
                <a:sym typeface="Roboto"/>
              </a:rPr>
              <a:t>The receptionist, secretary or another staff member who </a:t>
            </a:r>
            <a:r>
              <a:rPr lang="en-US" sz="1800">
                <a:latin typeface="Roboto"/>
                <a:ea typeface="Roboto"/>
                <a:cs typeface="Roboto"/>
                <a:sym typeface="Roboto"/>
              </a:rPr>
              <a:t>greets</a:t>
            </a:r>
            <a:r>
              <a:rPr lang="en-US" sz="1800">
                <a:latin typeface="Roboto"/>
                <a:ea typeface="Roboto"/>
                <a:cs typeface="Roboto"/>
                <a:sym typeface="Roboto"/>
              </a:rPr>
              <a:t> you may not be your </a:t>
            </a:r>
            <a:r>
              <a:rPr lang="en-US" sz="1800">
                <a:latin typeface="Roboto"/>
                <a:ea typeface="Roboto"/>
                <a:cs typeface="Roboto"/>
                <a:sym typeface="Roboto"/>
              </a:rPr>
              <a:t>interviewer.</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AutoNum type="arabicPeriod"/>
            </a:pPr>
            <a:r>
              <a:rPr lang="en-US" sz="1800">
                <a:latin typeface="Roboto"/>
                <a:ea typeface="Roboto"/>
                <a:cs typeface="Roboto"/>
                <a:sym typeface="Roboto"/>
              </a:rPr>
              <a:t>Greet the </a:t>
            </a:r>
            <a:r>
              <a:rPr lang="en-US" sz="1800">
                <a:latin typeface="Roboto"/>
                <a:ea typeface="Roboto"/>
                <a:cs typeface="Roboto"/>
                <a:sym typeface="Roboto"/>
              </a:rPr>
              <a:t>interviewer</a:t>
            </a:r>
            <a:r>
              <a:rPr lang="en-US" sz="1800">
                <a:latin typeface="Roboto"/>
                <a:ea typeface="Roboto"/>
                <a:cs typeface="Roboto"/>
                <a:sym typeface="Roboto"/>
              </a:rPr>
              <a:t> with a firm but not crushing handshake, a warm smile, and look them in the eye. </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AutoNum type="arabicPeriod"/>
            </a:pPr>
            <a:r>
              <a:rPr lang="en-US" sz="1800">
                <a:latin typeface="Roboto"/>
                <a:ea typeface="Roboto"/>
                <a:cs typeface="Roboto"/>
                <a:sym typeface="Roboto"/>
              </a:rPr>
              <a:t>Turn your cell phone off or to vibrate.</a:t>
            </a:r>
            <a:endParaRPr sz="2300">
              <a:latin typeface="Roboto"/>
              <a:ea typeface="Roboto"/>
              <a:cs typeface="Roboto"/>
              <a:sym typeface="Roboto"/>
            </a:endParaRPr>
          </a:p>
          <a:p>
            <a:pPr indent="-179070" lvl="0" marL="160020" rtl="0" algn="l">
              <a:lnSpc>
                <a:spcPct val="100000"/>
              </a:lnSpc>
              <a:spcBef>
                <a:spcPts val="600"/>
              </a:spcBef>
              <a:spcAft>
                <a:spcPts val="0"/>
              </a:spcAft>
              <a:buClr>
                <a:srgbClr val="EE5934"/>
              </a:buClr>
              <a:buSzPts val="1800"/>
              <a:buFont typeface="Roboto"/>
              <a:buAutoNum type="arabicPeriod"/>
            </a:pPr>
            <a:r>
              <a:rPr lang="en-US" sz="1800">
                <a:latin typeface="Roboto"/>
                <a:ea typeface="Roboto"/>
                <a:cs typeface="Roboto"/>
                <a:sym typeface="Roboto"/>
              </a:rPr>
              <a:t>Exude energy, enthusiasm, and a positive attitude at all times. </a:t>
            </a:r>
            <a:r>
              <a:rPr lang="en-US" sz="1800">
                <a:latin typeface="Roboto"/>
                <a:ea typeface="Roboto"/>
                <a:cs typeface="Roboto"/>
                <a:sym typeface="Roboto"/>
              </a:rPr>
              <a:t> </a:t>
            </a:r>
            <a:endParaRPr sz="2300">
              <a:latin typeface="Roboto"/>
              <a:ea typeface="Roboto"/>
              <a:cs typeface="Roboto"/>
              <a:sym typeface="Roboto"/>
            </a:endParaRPr>
          </a:p>
          <a:p>
            <a:pPr indent="-179070" lvl="0" marL="160020" rtl="0" algn="l">
              <a:lnSpc>
                <a:spcPct val="100000"/>
              </a:lnSpc>
              <a:spcBef>
                <a:spcPts val="600"/>
              </a:spcBef>
              <a:spcAft>
                <a:spcPts val="0"/>
              </a:spcAft>
              <a:buSzPts val="1800"/>
              <a:buFont typeface="Roboto"/>
              <a:buAutoNum type="arabicPeriod"/>
            </a:pPr>
            <a:r>
              <a:rPr lang="en-US" sz="1800">
                <a:latin typeface="Roboto"/>
                <a:ea typeface="Roboto"/>
                <a:cs typeface="Roboto"/>
                <a:sym typeface="Roboto"/>
              </a:rPr>
              <a:t>Be prepared for your interview questions!</a:t>
            </a:r>
            <a:endParaRPr sz="1800">
              <a:latin typeface="Roboto"/>
              <a:ea typeface="Roboto"/>
              <a:cs typeface="Roboto"/>
              <a:sym typeface="Roboto"/>
            </a:endParaRPr>
          </a:p>
          <a:p>
            <a:pPr indent="0" lvl="0" marL="0" rtl="0" algn="l">
              <a:lnSpc>
                <a:spcPct val="100000"/>
              </a:lnSpc>
              <a:spcBef>
                <a:spcPts val="600"/>
              </a:spcBef>
              <a:spcAft>
                <a:spcPts val="0"/>
              </a:spcAft>
              <a:buNone/>
            </a:pPr>
            <a:r>
              <a:t/>
            </a:r>
            <a:endParaRPr sz="1500"/>
          </a:p>
        </p:txBody>
      </p:sp>
      <p:pic>
        <p:nvPicPr>
          <p:cNvPr id="136" name="Google Shape;136;p5"/>
          <p:cNvPicPr preferRelativeResize="0"/>
          <p:nvPr/>
        </p:nvPicPr>
        <p:blipFill rotWithShape="1">
          <a:blip r:embed="rId3">
            <a:alphaModFix/>
          </a:blip>
          <a:srcRect b="10370" l="0" r="0" t="0"/>
          <a:stretch/>
        </p:blipFill>
        <p:spPr>
          <a:xfrm>
            <a:off x="7950425" y="2146775"/>
            <a:ext cx="4171800" cy="22985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ACTIVITY: PRACTICE INTERVIEW QUESTIONS</a:t>
            </a:r>
            <a:endParaRPr>
              <a:latin typeface="Poppins"/>
              <a:ea typeface="Poppins"/>
              <a:cs typeface="Poppins"/>
              <a:sym typeface="Poppins"/>
            </a:endParaRPr>
          </a:p>
        </p:txBody>
      </p:sp>
      <p:sp>
        <p:nvSpPr>
          <p:cNvPr id="142" name="Google Shape;142;p6"/>
          <p:cNvSpPr txBox="1"/>
          <p:nvPr>
            <p:ph idx="1" type="body"/>
          </p:nvPr>
        </p:nvSpPr>
        <p:spPr>
          <a:xfrm>
            <a:off x="3255475" y="1154475"/>
            <a:ext cx="4760100" cy="4517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800">
                <a:solidFill>
                  <a:srgbClr val="3C5A62"/>
                </a:solidFill>
                <a:latin typeface="Roboto"/>
                <a:ea typeface="Roboto"/>
                <a:cs typeface="Roboto"/>
                <a:sym typeface="Roboto"/>
              </a:rPr>
              <a:t>COMMON INTERVIEW QUESTIONS</a:t>
            </a:r>
            <a:endParaRPr sz="1800">
              <a:solidFill>
                <a:srgbClr val="3C5A62"/>
              </a:solidFill>
              <a:latin typeface="Roboto"/>
              <a:ea typeface="Roboto"/>
              <a:cs typeface="Roboto"/>
              <a:sym typeface="Roboto"/>
            </a:endParaRPr>
          </a:p>
          <a:p>
            <a:pPr indent="-304800" lvl="0" marL="285750" rtl="0" algn="l">
              <a:lnSpc>
                <a:spcPct val="90000"/>
              </a:lnSpc>
              <a:spcBef>
                <a:spcPts val="1000"/>
              </a:spcBef>
              <a:spcAft>
                <a:spcPts val="0"/>
              </a:spcAft>
              <a:buClr>
                <a:srgbClr val="EE5934"/>
              </a:buClr>
              <a:buSzPts val="1800"/>
              <a:buFont typeface="Roboto"/>
              <a:buChar char="•"/>
            </a:pPr>
            <a:r>
              <a:rPr lang="en-US" sz="1800">
                <a:solidFill>
                  <a:srgbClr val="3C5A62"/>
                </a:solidFill>
                <a:latin typeface="Roboto"/>
                <a:ea typeface="Roboto"/>
                <a:cs typeface="Roboto"/>
                <a:sym typeface="Roboto"/>
              </a:rPr>
              <a:t>Complete the Common Interview Questions handout the best you can!</a:t>
            </a:r>
            <a:endParaRPr sz="1800">
              <a:solidFill>
                <a:srgbClr val="3C5A62"/>
              </a:solidFill>
              <a:latin typeface="Roboto"/>
              <a:ea typeface="Roboto"/>
              <a:cs typeface="Roboto"/>
              <a:sym typeface="Roboto"/>
            </a:endParaRPr>
          </a:p>
          <a:p>
            <a:pPr indent="-304800" lvl="0" marL="285750" rtl="0" algn="l">
              <a:lnSpc>
                <a:spcPct val="90000"/>
              </a:lnSpc>
              <a:spcBef>
                <a:spcPts val="1000"/>
              </a:spcBef>
              <a:spcAft>
                <a:spcPts val="0"/>
              </a:spcAft>
              <a:buClr>
                <a:srgbClr val="EE5934"/>
              </a:buClr>
              <a:buSzPts val="1800"/>
              <a:buFont typeface="Roboto"/>
              <a:buChar char="•"/>
            </a:pPr>
            <a:r>
              <a:rPr lang="en-US" sz="1800">
                <a:solidFill>
                  <a:srgbClr val="3C5A62"/>
                </a:solidFill>
                <a:latin typeface="Roboto"/>
                <a:ea typeface="Roboto"/>
                <a:cs typeface="Roboto"/>
                <a:sym typeface="Roboto"/>
              </a:rPr>
              <a:t>Remember that if you do not have experience in a job, use examples from school or other activities.  </a:t>
            </a:r>
            <a:endParaRPr sz="18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800">
                <a:solidFill>
                  <a:srgbClr val="3C5A62"/>
                </a:solidFill>
                <a:latin typeface="Roboto"/>
                <a:ea typeface="Roboto"/>
                <a:cs typeface="Roboto"/>
                <a:sym typeface="Roboto"/>
              </a:rPr>
              <a:t>PRACTICE INTERVIEWS</a:t>
            </a:r>
            <a:endParaRPr sz="1800">
              <a:solidFill>
                <a:srgbClr val="3C5A62"/>
              </a:solidFill>
              <a:latin typeface="Roboto"/>
              <a:ea typeface="Roboto"/>
              <a:cs typeface="Roboto"/>
              <a:sym typeface="Roboto"/>
            </a:endParaRPr>
          </a:p>
          <a:p>
            <a:pPr indent="-304800" lvl="0" marL="285750" rtl="0" algn="l">
              <a:lnSpc>
                <a:spcPct val="90000"/>
              </a:lnSpc>
              <a:spcBef>
                <a:spcPts val="1000"/>
              </a:spcBef>
              <a:spcAft>
                <a:spcPts val="0"/>
              </a:spcAft>
              <a:buClr>
                <a:srgbClr val="EE5934"/>
              </a:buClr>
              <a:buSzPts val="1800"/>
              <a:buFont typeface="Roboto"/>
              <a:buChar char="•"/>
            </a:pPr>
            <a:r>
              <a:rPr lang="en-US" sz="1800">
                <a:solidFill>
                  <a:srgbClr val="3C5A62"/>
                </a:solidFill>
                <a:latin typeface="Roboto"/>
                <a:ea typeface="Roboto"/>
                <a:cs typeface="Roboto"/>
                <a:sym typeface="Roboto"/>
              </a:rPr>
              <a:t>In small groups, you will use interview questions from cards and practice answering.</a:t>
            </a:r>
            <a:endParaRPr sz="1800">
              <a:solidFill>
                <a:srgbClr val="3C5A62"/>
              </a:solidFill>
              <a:latin typeface="Roboto"/>
              <a:ea typeface="Roboto"/>
              <a:cs typeface="Roboto"/>
              <a:sym typeface="Roboto"/>
            </a:endParaRPr>
          </a:p>
          <a:p>
            <a:pPr indent="-304800" lvl="0" marL="285750" rtl="0" algn="l">
              <a:lnSpc>
                <a:spcPct val="90000"/>
              </a:lnSpc>
              <a:spcBef>
                <a:spcPts val="1000"/>
              </a:spcBef>
              <a:spcAft>
                <a:spcPts val="0"/>
              </a:spcAft>
              <a:buClr>
                <a:srgbClr val="3C5A62"/>
              </a:buClr>
              <a:buSzPts val="1800"/>
              <a:buFont typeface="Roboto"/>
              <a:buChar char="•"/>
            </a:pPr>
            <a:r>
              <a:rPr lang="en-US" sz="1800">
                <a:solidFill>
                  <a:srgbClr val="3C5A62"/>
                </a:solidFill>
                <a:latin typeface="Roboto"/>
                <a:ea typeface="Roboto"/>
                <a:cs typeface="Roboto"/>
                <a:sym typeface="Roboto"/>
              </a:rPr>
              <a:t>Some of the questions will not be from your first handout, so do your best when thinking on your feet!</a:t>
            </a:r>
            <a:endParaRPr sz="1800">
              <a:solidFill>
                <a:srgbClr val="3C5A62"/>
              </a:solidFill>
              <a:latin typeface="Roboto"/>
              <a:ea typeface="Roboto"/>
              <a:cs typeface="Roboto"/>
              <a:sym typeface="Roboto"/>
            </a:endParaRPr>
          </a:p>
          <a:p>
            <a:pPr indent="0" lvl="0" marL="0" rtl="0" algn="l">
              <a:lnSpc>
                <a:spcPct val="90000"/>
              </a:lnSpc>
              <a:spcBef>
                <a:spcPts val="1000"/>
              </a:spcBef>
              <a:spcAft>
                <a:spcPts val="0"/>
              </a:spcAft>
              <a:buNone/>
            </a:pPr>
            <a:r>
              <a:t/>
            </a:r>
            <a:endParaRPr sz="1800">
              <a:solidFill>
                <a:srgbClr val="3C5A62"/>
              </a:solidFill>
              <a:latin typeface="Roboto"/>
              <a:ea typeface="Roboto"/>
              <a:cs typeface="Roboto"/>
              <a:sym typeface="Roboto"/>
            </a:endParaRPr>
          </a:p>
          <a:p>
            <a:pPr indent="0" lvl="0" marL="0" rtl="0" algn="l">
              <a:lnSpc>
                <a:spcPct val="90000"/>
              </a:lnSpc>
              <a:spcBef>
                <a:spcPts val="1000"/>
              </a:spcBef>
              <a:spcAft>
                <a:spcPts val="0"/>
              </a:spcAft>
              <a:buNone/>
            </a:pPr>
            <a:r>
              <a:rPr b="1" lang="en-US" sz="1900">
                <a:solidFill>
                  <a:srgbClr val="3C5A62"/>
                </a:solidFill>
                <a:latin typeface="Roboto"/>
                <a:ea typeface="Roboto"/>
                <a:cs typeface="Roboto"/>
                <a:sym typeface="Roboto"/>
              </a:rPr>
              <a:t>Remember to use your tips in this “ job interview”!</a:t>
            </a:r>
            <a:endParaRPr b="1" sz="1900">
              <a:solidFill>
                <a:srgbClr val="3C5A62"/>
              </a:solidFill>
              <a:latin typeface="Roboto"/>
              <a:ea typeface="Roboto"/>
              <a:cs typeface="Roboto"/>
              <a:sym typeface="Roboto"/>
            </a:endParaRPr>
          </a:p>
        </p:txBody>
      </p:sp>
      <p:pic>
        <p:nvPicPr>
          <p:cNvPr id="143" name="Google Shape;143;p6"/>
          <p:cNvPicPr preferRelativeResize="0"/>
          <p:nvPr/>
        </p:nvPicPr>
        <p:blipFill rotWithShape="1">
          <a:blip r:embed="rId3">
            <a:alphaModFix/>
          </a:blip>
          <a:srcRect b="8684" l="0" r="0" t="0"/>
          <a:stretch/>
        </p:blipFill>
        <p:spPr>
          <a:xfrm>
            <a:off x="7935825" y="2482475"/>
            <a:ext cx="4368200" cy="2656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