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2" r:id="rId4"/>
  </p:sldMasterIdLst>
  <p:notesMasterIdLst>
    <p:notesMasterId r:id="rId5"/>
  </p:notesMasterIdLst>
  <p:sldIdLst>
    <p:sldId id="256" r:id="rId6"/>
    <p:sldId id="257" r:id="rId7"/>
    <p:sldId id="258" r:id="rId8"/>
    <p:sldId id="259" r:id="rId9"/>
    <p:sldId id="260" r:id="rId10"/>
    <p:sldId id="261" r:id="rId11"/>
    <p:sldId id="262" r:id="rId12"/>
  </p:sldIdLst>
  <p:sldSz cy="6858000" cx="12192000"/>
  <p:notesSz cx="6858000" cy="9144000"/>
  <p:embeddedFontLst>
    <p:embeddedFont>
      <p:font typeface="Roboto"/>
      <p:regular r:id="rId13"/>
      <p:bold r:id="rId14"/>
      <p:italic r:id="rId15"/>
      <p:boldItalic r:id="rId16"/>
    </p:embeddedFont>
    <p:embeddedFont>
      <p:font typeface="Poppins"/>
      <p:regular r:id="rId17"/>
      <p:bold r:id="rId18"/>
      <p:italic r:id="rId19"/>
      <p:boldItalic r:id="rId20"/>
    </p:embeddedFont>
    <p:embeddedFont>
      <p:font typeface="Helvetica Neue"/>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5" roundtripDataSignature="AMtx7mhT8lO8OQF7wcy/zfpPL1UaAs/WH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Poppins-boldItalic.fntdata"/><Relationship Id="rId22" Type="http://schemas.openxmlformats.org/officeDocument/2006/relationships/font" Target="fonts/HelveticaNeue-bold.fntdata"/><Relationship Id="rId21" Type="http://schemas.openxmlformats.org/officeDocument/2006/relationships/font" Target="fonts/HelveticaNeue-regular.fntdata"/><Relationship Id="rId24" Type="http://schemas.openxmlformats.org/officeDocument/2006/relationships/font" Target="fonts/HelveticaNeue-boldItalic.fntdata"/><Relationship Id="rId23" Type="http://schemas.openxmlformats.org/officeDocument/2006/relationships/font" Target="fonts/HelveticaNeue-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5"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Roboto-regular.fntdata"/><Relationship Id="rId12" Type="http://schemas.openxmlformats.org/officeDocument/2006/relationships/slide" Target="slides/slide7.xml"/><Relationship Id="rId15" Type="http://schemas.openxmlformats.org/officeDocument/2006/relationships/font" Target="fonts/Roboto-italic.fntdata"/><Relationship Id="rId14" Type="http://schemas.openxmlformats.org/officeDocument/2006/relationships/font" Target="fonts/Roboto-bold.fntdata"/><Relationship Id="rId17" Type="http://schemas.openxmlformats.org/officeDocument/2006/relationships/font" Target="fonts/Poppins-regular.fntdata"/><Relationship Id="rId16" Type="http://schemas.openxmlformats.org/officeDocument/2006/relationships/font" Target="fonts/Roboto-boldItalic.fntdata"/><Relationship Id="rId19" Type="http://schemas.openxmlformats.org/officeDocument/2006/relationships/font" Target="fonts/Poppins-italic.fntdata"/><Relationship Id="rId18" Type="http://schemas.openxmlformats.org/officeDocument/2006/relationships/font" Target="fonts/Poppins-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ig.ft.com/uber-game/" TargetMode="External"/><Relationship Id="rId3" Type="http://schemas.openxmlformats.org/officeDocument/2006/relationships/hyperlink" Target="https://ig.ft.com/uber-game/"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Career Activity: Plan Smart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Activity Summary:</a:t>
            </a:r>
            <a:r>
              <a:rPr lang="en-US">
                <a:latin typeface="Helvetica Neue"/>
                <a:ea typeface="Helvetica Neue"/>
                <a:cs typeface="Helvetica Neue"/>
                <a:sym typeface="Helvetica Neue"/>
              </a:rPr>
              <a:t> This lesson will help sophomore students explore and plan for their futures through the Plan Smart tool.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Estimated Time: </a:t>
            </a:r>
            <a:r>
              <a:rPr lang="en-US">
                <a:latin typeface="Helvetica Neue"/>
                <a:ea typeface="Helvetica Neue"/>
                <a:cs typeface="Helvetica Neue"/>
                <a:sym typeface="Helvetica Neue"/>
              </a:rPr>
              <a:t>45-60 minutes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Plan Activity: </a:t>
            </a:r>
            <a:r>
              <a:rPr lang="en-US">
                <a:latin typeface="Helvetica Neue"/>
                <a:ea typeface="Helvetica Neue"/>
                <a:cs typeface="Helvetica Neue"/>
                <a:sym typeface="Helvetica Neue"/>
              </a:rPr>
              <a:t>10th Grade</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Outcomes</a:t>
            </a:r>
            <a:r>
              <a:rPr lang="en-US">
                <a:latin typeface="Helvetica Neue"/>
                <a:ea typeface="Helvetica Neue"/>
                <a:cs typeface="Helvetica Neue"/>
                <a:sym typeface="Helvetica Neue"/>
              </a:rPr>
              <a:t>: </a:t>
            </a:r>
            <a:r>
              <a:rPr lang="en-US">
                <a:solidFill>
                  <a:srgbClr val="231F20"/>
                </a:solidFill>
                <a:highlight>
                  <a:srgbClr val="FFFFFF"/>
                </a:highlight>
                <a:latin typeface="Helvetica Neue"/>
                <a:ea typeface="Helvetica Neue"/>
                <a:cs typeface="Helvetica Neue"/>
                <a:sym typeface="Helvetica Neue"/>
              </a:rPr>
              <a:t>Sophomores will be better informed of possible financial needs and learn how to plan for their futures. Students will explore careers that match the income they would need to afford the lifestyle.</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Materials Needed</a:t>
            </a:r>
            <a:r>
              <a:rPr lang="en-US">
                <a:latin typeface="Helvetica Neue"/>
                <a:ea typeface="Helvetica Neue"/>
                <a:cs typeface="Helvetica Neue"/>
                <a:sym typeface="Helvetica Neue"/>
              </a:rPr>
              <a:t>:  Powerpoint, Handout, Pen, Computer</a:t>
            </a:r>
            <a:endParaRPr/>
          </a:p>
        </p:txBody>
      </p:sp>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Academic Vocabulary</a:t>
            </a:r>
            <a:r>
              <a:rPr i="1" lang="en-US">
                <a:latin typeface="Helvetica Neue"/>
                <a:ea typeface="Helvetica Neue"/>
                <a:cs typeface="Helvetica Neue"/>
                <a:sym typeface="Helvetica Neue"/>
              </a:rPr>
              <a:t> </a:t>
            </a:r>
            <a:endParaRPr i="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Gig Economy: </a:t>
            </a:r>
            <a:r>
              <a:rPr lang="en-US">
                <a:latin typeface="Helvetica Neue"/>
                <a:ea typeface="Helvetica Neue"/>
                <a:cs typeface="Helvetica Neue"/>
                <a:sym typeface="Helvetica Neue"/>
              </a:rPr>
              <a:t>Economic activity that involves the use of temporary freelance workers to perform jobs typically in the service sector.</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Renter’s Insurance: </a:t>
            </a:r>
            <a:r>
              <a:rPr lang="en-US">
                <a:latin typeface="Helvetica Neue"/>
                <a:ea typeface="Helvetica Neue"/>
                <a:cs typeface="Helvetica Neue"/>
                <a:sym typeface="Helvetica Neue"/>
              </a:rPr>
              <a:t>Renters insurance is a policy designed for people who don't own their own home. It covers your personal belongings in case of disaster and pays out if you're found at fault for injuries or property damage to others</a:t>
            </a:r>
            <a:r>
              <a:rPr b="1" lang="en-US">
                <a:latin typeface="Helvetica Neue"/>
                <a:ea typeface="Helvetica Neue"/>
                <a:cs typeface="Helvetica Neue"/>
                <a:sym typeface="Helvetica Neue"/>
              </a:rPr>
              <a:t>.</a:t>
            </a:r>
            <a:endParaRPr b="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Utilities: </a:t>
            </a:r>
            <a:r>
              <a:rPr lang="en-US">
                <a:latin typeface="Helvetica Neue"/>
                <a:ea typeface="Helvetica Neue"/>
                <a:cs typeface="Helvetica Neue"/>
                <a:sym typeface="Helvetica Neue"/>
              </a:rPr>
              <a:t>Utility expenses include electricity, gas, water/sewage, and garbage disposal. Other services such as internet, cable TV and phone services are additional utilities since they are now considered standard in most American households.</a:t>
            </a:r>
            <a:endParaRPr/>
          </a:p>
        </p:txBody>
      </p:sp>
      <p:sp>
        <p:nvSpPr>
          <p:cNvPr id="119" name="Google Shape;1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Introduction</a:t>
            </a:r>
            <a:r>
              <a:rPr lang="en-US">
                <a:latin typeface="Helvetica Neue"/>
                <a:ea typeface="Helvetica Neue"/>
                <a:cs typeface="Helvetica Neue"/>
                <a:sym typeface="Helvetica Neue"/>
              </a:rPr>
              <a:t>: [Use powerpoint] Today we will explore how to prepare for life after high school. Life costs money so we will spend time using tools to help you better understand how much your desired lifestyle may cost. Time permitting, we will also explore the careers that support that lifestyle. </a:t>
            </a:r>
            <a:r>
              <a:rPr i="1" lang="en-US">
                <a:latin typeface="Helvetica Neue"/>
                <a:ea typeface="Helvetica Neue"/>
                <a:cs typeface="Helvetica Neue"/>
                <a:sym typeface="Helvetica Neue"/>
              </a:rPr>
              <a:t>Brainstorm with the class of all the things they can come up with that they will need to pay for when they live on their own. Have them think about how much each of these would cost. </a:t>
            </a:r>
            <a:endParaRPr/>
          </a:p>
        </p:txBody>
      </p:sp>
      <p:sp>
        <p:nvSpPr>
          <p:cNvPr id="125" name="Google Shape;12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solidFill>
                  <a:srgbClr val="231F20"/>
                </a:solidFill>
                <a:highlight>
                  <a:srgbClr val="FFFFFF"/>
                </a:highlight>
                <a:latin typeface="Helvetica Neue"/>
                <a:ea typeface="Helvetica Neue"/>
                <a:cs typeface="Helvetica Neue"/>
                <a:sym typeface="Helvetica Neue"/>
              </a:rPr>
              <a:t>ACTIVITY 1: Making Choices</a:t>
            </a:r>
            <a:r>
              <a:rPr b="1" lang="en-US">
                <a:solidFill>
                  <a:srgbClr val="231F20"/>
                </a:solidFill>
                <a:highlight>
                  <a:srgbClr val="FFFFFF"/>
                </a:highlight>
                <a:latin typeface="Helvetica Neue"/>
                <a:ea typeface="Helvetica Neue"/>
                <a:cs typeface="Helvetica Neue"/>
                <a:sym typeface="Helvetica Neue"/>
              </a:rPr>
              <a:t>: </a:t>
            </a:r>
            <a:r>
              <a:rPr lang="en-US">
                <a:solidFill>
                  <a:srgbClr val="231F20"/>
                </a:solidFill>
                <a:highlight>
                  <a:srgbClr val="FFFFFF"/>
                </a:highlight>
                <a:latin typeface="Helvetica Neue"/>
                <a:ea typeface="Helvetica Neue"/>
                <a:cs typeface="Helvetica Neue"/>
                <a:sym typeface="Helvetica Neue"/>
              </a:rPr>
              <a:t> </a:t>
            </a:r>
            <a:r>
              <a:rPr i="1" lang="en-US">
                <a:solidFill>
                  <a:srgbClr val="231F20"/>
                </a:solidFill>
                <a:highlight>
                  <a:srgbClr val="FFFFFF"/>
                </a:highlight>
                <a:latin typeface="Helvetica Neue"/>
                <a:ea typeface="Helvetica Neue"/>
                <a:cs typeface="Helvetica Neue"/>
                <a:sym typeface="Helvetica Neue"/>
              </a:rPr>
              <a:t>Pull up </a:t>
            </a:r>
            <a:r>
              <a:rPr i="1" lang="en-US" u="sng">
                <a:solidFill>
                  <a:srgbClr val="1155CC"/>
                </a:solidFill>
                <a:highlight>
                  <a:srgbClr val="FFFFFF"/>
                </a:highlight>
                <a:latin typeface="Helvetica Neue"/>
                <a:ea typeface="Helvetica Neue"/>
                <a:cs typeface="Helvetica Neue"/>
                <a:sym typeface="Helvetica Neue"/>
                <a:hlinkClick r:id="rId2">
                  <a:extLst>
                    <a:ext uri="{A12FA001-AC4F-418D-AE19-62706E023703}">
                      <ahyp:hlinkClr val="tx"/>
                    </a:ext>
                  </a:extLst>
                </a:hlinkClick>
              </a:rPr>
              <a:t>The UBER Game</a:t>
            </a:r>
            <a:r>
              <a:rPr i="1" lang="en-US">
                <a:solidFill>
                  <a:srgbClr val="231F20"/>
                </a:solidFill>
                <a:highlight>
                  <a:srgbClr val="FFFFFF"/>
                </a:highlight>
                <a:latin typeface="Helvetica Neue"/>
                <a:ea typeface="Helvetica Neue"/>
                <a:cs typeface="Helvetica Neue"/>
                <a:sym typeface="Helvetica Neue"/>
              </a:rPr>
              <a:t>: </a:t>
            </a:r>
            <a:r>
              <a:rPr i="1" lang="en-US" u="sng">
                <a:solidFill>
                  <a:srgbClr val="1155CC"/>
                </a:solidFill>
                <a:highlight>
                  <a:srgbClr val="FFFFFF"/>
                </a:highlight>
                <a:latin typeface="Helvetica Neue"/>
                <a:ea typeface="Helvetica Neue"/>
                <a:cs typeface="Helvetica Neue"/>
                <a:sym typeface="Helvetica Neue"/>
                <a:hlinkClick r:id="rId3">
                  <a:extLst>
                    <a:ext uri="{A12FA001-AC4F-418D-AE19-62706E023703}">
                      <ahyp:hlinkClr val="tx"/>
                    </a:ext>
                  </a:extLst>
                </a:hlinkClick>
              </a:rPr>
              <a:t>https://ig.ft.com/uber-game/</a:t>
            </a:r>
            <a:r>
              <a:rPr i="1" lang="en-US">
                <a:solidFill>
                  <a:srgbClr val="231F20"/>
                </a:solidFill>
                <a:highlight>
                  <a:srgbClr val="FFFFFF"/>
                </a:highlight>
                <a:latin typeface="Helvetica Neue"/>
                <a:ea typeface="Helvetica Neue"/>
                <a:cs typeface="Helvetica Neue"/>
                <a:sym typeface="Helvetica Neue"/>
              </a:rPr>
              <a:t>  . Have students take turns making choices in the game until the end of the week. </a:t>
            </a:r>
            <a:endParaRPr i="1">
              <a:solidFill>
                <a:srgbClr val="231F20"/>
              </a:solidFill>
              <a:highlight>
                <a:srgbClr val="FFFFFF"/>
              </a:highlight>
              <a:latin typeface="Helvetica Neue"/>
              <a:ea typeface="Helvetica Neue"/>
              <a:cs typeface="Helvetica Neue"/>
              <a:sym typeface="Helvetica Neue"/>
            </a:endParaRPr>
          </a:p>
          <a:p>
            <a:pPr indent="457200" lvl="0" marL="0" rtl="0" algn="l">
              <a:spcBef>
                <a:spcPts val="0"/>
              </a:spcBef>
              <a:spcAft>
                <a:spcPts val="0"/>
              </a:spcAft>
              <a:buClr>
                <a:schemeClr val="dk1"/>
              </a:buClr>
              <a:buSzPts val="1100"/>
              <a:buFont typeface="Arial"/>
              <a:buNone/>
            </a:pPr>
            <a:r>
              <a:rPr i="1" lang="en-US">
                <a:solidFill>
                  <a:srgbClr val="231F20"/>
                </a:solidFill>
                <a:highlight>
                  <a:srgbClr val="FFFFFF"/>
                </a:highlight>
                <a:latin typeface="Helvetica Neue"/>
                <a:ea typeface="Helvetica Neue"/>
                <a:cs typeface="Helvetica Neue"/>
                <a:sym typeface="Helvetica Neue"/>
              </a:rPr>
              <a:t> Alternatively you could have each student open and play the game on their own. </a:t>
            </a:r>
            <a:endParaRPr i="1">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i="1">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solidFill>
                  <a:srgbClr val="231F20"/>
                </a:solidFill>
                <a:highlight>
                  <a:srgbClr val="FFFFFF"/>
                </a:highlight>
                <a:latin typeface="Helvetica Neue"/>
                <a:ea typeface="Helvetica Neue"/>
                <a:cs typeface="Helvetica Neue"/>
                <a:sym typeface="Helvetica Neue"/>
              </a:rPr>
              <a:t>Planning your future is a lifelong journey that requires many decisions along the way. Many of you are thinking about future careers and some may be interested in working in the gig economy because the thought of being your own boss and setting your own hours is appealing. An example of this type of job is an Uber driver. Let’s play a game to see if we can make it as an Uber driver and in the gig economy.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None/>
            </a:pPr>
            <a:r>
              <a:t/>
            </a:r>
            <a:endParaRPr/>
          </a:p>
        </p:txBody>
      </p:sp>
      <p:sp>
        <p:nvSpPr>
          <p:cNvPr id="132" name="Google Shape;13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e0b6bb47e0_0_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i="1" lang="en-US">
                <a:solidFill>
                  <a:srgbClr val="231F20"/>
                </a:solidFill>
                <a:highlight>
                  <a:srgbClr val="FFFFFF"/>
                </a:highlight>
                <a:latin typeface="Helvetica Neue"/>
                <a:ea typeface="Helvetica Neue"/>
                <a:cs typeface="Helvetica Neue"/>
                <a:sym typeface="Helvetica Neue"/>
              </a:rPr>
              <a:t>After the week, discuss how you did with each decision as an uber driver during that week. </a:t>
            </a:r>
            <a:endParaRPr i="1">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None/>
            </a:pPr>
            <a:r>
              <a:rPr i="1" lang="en-US">
                <a:solidFill>
                  <a:srgbClr val="231F20"/>
                </a:solidFill>
                <a:highlight>
                  <a:srgbClr val="FFFFFF"/>
                </a:highlight>
                <a:latin typeface="Helvetica Neue"/>
                <a:ea typeface="Helvetica Neue"/>
                <a:cs typeface="Helvetica Neue"/>
                <a:sym typeface="Helvetica Neue"/>
              </a:rPr>
              <a:t>Questions at the end of the game:</a:t>
            </a:r>
            <a:endParaRPr i="1">
              <a:solidFill>
                <a:srgbClr val="231F20"/>
              </a:solidFill>
              <a:highlight>
                <a:srgbClr val="FFFFFF"/>
              </a:highlight>
              <a:latin typeface="Helvetica Neue"/>
              <a:ea typeface="Helvetica Neue"/>
              <a:cs typeface="Helvetica Neue"/>
              <a:sym typeface="Helvetica Neue"/>
            </a:endParaRPr>
          </a:p>
          <a:p>
            <a:pPr indent="-304800" lvl="0" marL="457200" rtl="0" algn="l">
              <a:spcBef>
                <a:spcPts val="0"/>
              </a:spcBef>
              <a:spcAft>
                <a:spcPts val="0"/>
              </a:spcAft>
              <a:buClr>
                <a:srgbClr val="231F20"/>
              </a:buClr>
              <a:buSzPts val="1200"/>
              <a:buFont typeface="Helvetica Neue"/>
              <a:buChar char="●"/>
            </a:pPr>
            <a:r>
              <a:rPr i="1" lang="en-US">
                <a:solidFill>
                  <a:srgbClr val="231F20"/>
                </a:solidFill>
                <a:highlight>
                  <a:srgbClr val="FFFFFF"/>
                </a:highlight>
                <a:latin typeface="Helvetica Neue"/>
                <a:ea typeface="Helvetica Neue"/>
                <a:cs typeface="Helvetica Neue"/>
                <a:sym typeface="Helvetica Neue"/>
              </a:rPr>
              <a:t>How many of you were able to pay your mortgage?</a:t>
            </a:r>
            <a:endParaRPr i="1">
              <a:solidFill>
                <a:srgbClr val="231F20"/>
              </a:solidFill>
              <a:highlight>
                <a:srgbClr val="FFFFFF"/>
              </a:highlight>
              <a:latin typeface="Helvetica Neue"/>
              <a:ea typeface="Helvetica Neue"/>
              <a:cs typeface="Helvetica Neue"/>
              <a:sym typeface="Helvetica Neue"/>
            </a:endParaRPr>
          </a:p>
          <a:p>
            <a:pPr indent="-304800" lvl="0" marL="457200" rtl="0" algn="l">
              <a:spcBef>
                <a:spcPts val="0"/>
              </a:spcBef>
              <a:spcAft>
                <a:spcPts val="0"/>
              </a:spcAft>
              <a:buClr>
                <a:srgbClr val="231F20"/>
              </a:buClr>
              <a:buSzPts val="1200"/>
              <a:buFont typeface="Helvetica Neue"/>
              <a:buChar char="●"/>
            </a:pPr>
            <a:r>
              <a:rPr i="1" lang="en-US">
                <a:solidFill>
                  <a:srgbClr val="231F20"/>
                </a:solidFill>
                <a:highlight>
                  <a:srgbClr val="FFFFFF"/>
                </a:highlight>
                <a:latin typeface="Helvetica Neue"/>
                <a:ea typeface="Helvetica Neue"/>
                <a:cs typeface="Helvetica Neue"/>
                <a:sym typeface="Helvetica Neue"/>
              </a:rPr>
              <a:t>Throughout the game, you had to make choices between work and friends and family. What did you choose? Was this an easy choice?</a:t>
            </a:r>
            <a:endParaRPr i="1">
              <a:solidFill>
                <a:srgbClr val="231F20"/>
              </a:solidFill>
              <a:highlight>
                <a:srgbClr val="FFFFFF"/>
              </a:highlight>
              <a:latin typeface="Helvetica Neue"/>
              <a:ea typeface="Helvetica Neue"/>
              <a:cs typeface="Helvetica Neue"/>
              <a:sym typeface="Helvetica Neue"/>
            </a:endParaRPr>
          </a:p>
          <a:p>
            <a:pPr indent="-304800" lvl="0" marL="457200" rtl="0" algn="l">
              <a:spcBef>
                <a:spcPts val="0"/>
              </a:spcBef>
              <a:spcAft>
                <a:spcPts val="0"/>
              </a:spcAft>
              <a:buClr>
                <a:srgbClr val="231F20"/>
              </a:buClr>
              <a:buSzPts val="1200"/>
              <a:buFont typeface="Helvetica Neue"/>
              <a:buChar char="●"/>
            </a:pPr>
            <a:r>
              <a:rPr i="1" lang="en-US">
                <a:solidFill>
                  <a:srgbClr val="231F20"/>
                </a:solidFill>
                <a:highlight>
                  <a:srgbClr val="FFFFFF"/>
                </a:highlight>
                <a:latin typeface="Helvetica Neue"/>
                <a:ea typeface="Helvetica Neue"/>
                <a:cs typeface="Helvetica Neue"/>
                <a:sym typeface="Helvetica Neue"/>
              </a:rPr>
              <a:t>Do you think we were fairly compensated for the number of days and hours worked?</a:t>
            </a:r>
            <a:endParaRPr i="1">
              <a:solidFill>
                <a:srgbClr val="231F20"/>
              </a:solidFill>
              <a:highlight>
                <a:srgbClr val="FFFFFF"/>
              </a:highlight>
              <a:latin typeface="Helvetica Neue"/>
              <a:ea typeface="Helvetica Neue"/>
              <a:cs typeface="Helvetica Neue"/>
              <a:sym typeface="Helvetica Neue"/>
            </a:endParaRPr>
          </a:p>
          <a:p>
            <a:pPr indent="-304800" lvl="0" marL="457200" rtl="0" algn="l">
              <a:spcBef>
                <a:spcPts val="0"/>
              </a:spcBef>
              <a:spcAft>
                <a:spcPts val="0"/>
              </a:spcAft>
              <a:buClr>
                <a:srgbClr val="231F20"/>
              </a:buClr>
              <a:buSzPts val="1200"/>
              <a:buFont typeface="Helvetica Neue"/>
              <a:buChar char="●"/>
            </a:pPr>
            <a:r>
              <a:rPr i="1" lang="en-US">
                <a:solidFill>
                  <a:srgbClr val="231F20"/>
                </a:solidFill>
                <a:highlight>
                  <a:srgbClr val="FFFFFF"/>
                </a:highlight>
                <a:latin typeface="Helvetica Neue"/>
                <a:ea typeface="Helvetica Neue"/>
                <a:cs typeface="Helvetica Neue"/>
                <a:sym typeface="Helvetica Neue"/>
              </a:rPr>
              <a:t>Do you think you would want to be a driver for a ride-sharing app such as Uber? </a:t>
            </a:r>
            <a:endParaRPr i="1">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None/>
            </a:pPr>
            <a:r>
              <a:t/>
            </a:r>
            <a:endParaRPr>
              <a:solidFill>
                <a:srgbClr val="3C5961"/>
              </a:solidFill>
            </a:endParaRPr>
          </a:p>
          <a:p>
            <a:pPr indent="0" lvl="0" marL="0" rtl="0" algn="l">
              <a:spcBef>
                <a:spcPts val="0"/>
              </a:spcBef>
              <a:spcAft>
                <a:spcPts val="0"/>
              </a:spcAft>
              <a:buNone/>
            </a:pPr>
            <a:r>
              <a:t/>
            </a:r>
            <a:endParaRPr b="1">
              <a:latin typeface="Helvetica Neue"/>
              <a:ea typeface="Helvetica Neue"/>
              <a:cs typeface="Helvetica Neue"/>
              <a:sym typeface="Helvetica Neue"/>
            </a:endParaRPr>
          </a:p>
        </p:txBody>
      </p:sp>
      <p:sp>
        <p:nvSpPr>
          <p:cNvPr id="139" name="Google Shape;139;ge0b6bb47e0_0_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solidFill>
                  <a:srgbClr val="231F20"/>
                </a:solidFill>
                <a:highlight>
                  <a:srgbClr val="FFFFFF"/>
                </a:highlight>
                <a:latin typeface="Helvetica Neue"/>
                <a:ea typeface="Helvetica Neue"/>
                <a:cs typeface="Helvetica Neue"/>
                <a:sym typeface="Helvetica Neue"/>
              </a:rPr>
              <a:t>Activity: Plan Smart Tool:  </a:t>
            </a:r>
            <a:r>
              <a:rPr lang="en-US">
                <a:solidFill>
                  <a:srgbClr val="231F20"/>
                </a:solidFill>
                <a:highlight>
                  <a:srgbClr val="FFFFFF"/>
                </a:highlight>
                <a:latin typeface="Helvetica Neue"/>
                <a:ea typeface="Helvetica Neue"/>
                <a:cs typeface="Helvetica Neue"/>
                <a:sym typeface="Helvetica Neue"/>
              </a:rPr>
              <a:t>Someday you will be living on your own.  Now is a good time to think about what that means. How much money do you need to buy the things that you want – like a house, a car, or concert tickets?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None/>
            </a:pPr>
            <a:r>
              <a:rPr i="1" lang="en-US">
                <a:solidFill>
                  <a:srgbClr val="231F20"/>
                </a:solidFill>
                <a:highlight>
                  <a:srgbClr val="FFFFFF"/>
                </a:highlight>
                <a:latin typeface="Helvetica Neue"/>
                <a:ea typeface="Helvetica Neue"/>
                <a:cs typeface="Helvetica Neue"/>
                <a:sym typeface="Helvetica Neue"/>
              </a:rPr>
              <a:t>Give students the Handout_Plan Smart to complete as they are exploring the Plan Smart Tool. If students want to try a second scenario, there is space to see what happens if they adjust their expenses.</a:t>
            </a:r>
            <a:endParaRPr i="1">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None/>
            </a:pPr>
            <a:r>
              <a:t/>
            </a:r>
            <a:endParaRPr i="1">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None/>
            </a:pPr>
            <a:r>
              <a:rPr lang="en-US">
                <a:solidFill>
                  <a:srgbClr val="231F20"/>
                </a:solidFill>
                <a:highlight>
                  <a:srgbClr val="FFFFFF"/>
                </a:highlight>
                <a:latin typeface="Helvetica Neue"/>
                <a:ea typeface="Helvetica Neue"/>
                <a:cs typeface="Helvetica Neue"/>
                <a:sym typeface="Helvetica Neue"/>
              </a:rPr>
              <a:t>Do you know what it’s going to take to live your ideal lifestyle? Take the Plan Smart assessment to find out! You can choose your town and how you would describe your life, in terms of how much you spend or skip and explore the tool. Scroll down and you can adjust the filters to fit your own future. Use the ? to help understand the different sections. Once you have adjusted the filters, go back up to the top and select the “See Matched Careers” below the Minimum Salary Required.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None/>
            </a:pPr>
            <a:r>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None/>
            </a:pPr>
            <a:r>
              <a:rPr lang="en-US">
                <a:solidFill>
                  <a:srgbClr val="231F20"/>
                </a:solidFill>
                <a:highlight>
                  <a:srgbClr val="FFFFFF"/>
                </a:highlight>
                <a:latin typeface="Helvetica Neue"/>
                <a:ea typeface="Helvetica Neue"/>
                <a:cs typeface="Helvetica Neue"/>
                <a:sym typeface="Helvetica Neue"/>
              </a:rPr>
              <a:t>Use the Career Cluster Filter on the left side of the screen to narrow the results based on your interests. Select a career and click the yellow plus sign to see the education and training required. </a:t>
            </a:r>
            <a:endParaRPr i="1">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solidFill>
                <a:srgbClr val="231F20"/>
              </a:solidFill>
              <a:highlight>
                <a:srgbClr val="FFFFFF"/>
              </a:highlight>
              <a:latin typeface="Helvetica Neue"/>
              <a:ea typeface="Helvetica Neue"/>
              <a:cs typeface="Helvetica Neue"/>
              <a:sym typeface="Helvetica Neue"/>
            </a:endParaRPr>
          </a:p>
        </p:txBody>
      </p:sp>
      <p:sp>
        <p:nvSpPr>
          <p:cNvPr id="146" name="Google Shape;14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Closing</a:t>
            </a:r>
            <a:r>
              <a:rPr lang="en-US">
                <a:latin typeface="Helvetica Neue"/>
                <a:ea typeface="Helvetica Neue"/>
                <a:cs typeface="Helvetica Neue"/>
                <a:sym typeface="Helvetica Neue"/>
              </a:rPr>
              <a:t>:   Finding career matches involves thinking and dreaming about what you would like  your life to be like one day. Knowing what to expect can set you on the best path to attaining  your career and lifestyle dreams. Continue to explore how you would like your lifestyle to be and explore education and career options that can make that dream a reality!</a:t>
            </a:r>
            <a:endParaRPr/>
          </a:p>
          <a:p>
            <a:pPr indent="0" lvl="0" marL="0" rtl="0" algn="l">
              <a:spcBef>
                <a:spcPts val="0"/>
              </a:spcBef>
              <a:spcAft>
                <a:spcPts val="0"/>
              </a:spcAft>
              <a:buNone/>
            </a:pPr>
            <a:r>
              <a:t/>
            </a:r>
            <a:endParaRPr/>
          </a:p>
        </p:txBody>
      </p:sp>
      <p:sp>
        <p:nvSpPr>
          <p:cNvPr id="156" name="Google Shape;15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14" name="Shape 14"/>
        <p:cNvGrpSpPr/>
        <p:nvPr/>
      </p:nvGrpSpPr>
      <p:grpSpPr>
        <a:xfrm>
          <a:off x="0" y="0"/>
          <a:ext cx="0" cy="0"/>
          <a:chOff x="0" y="0"/>
          <a:chExt cx="0" cy="0"/>
        </a:xfrm>
      </p:grpSpPr>
      <p:sp>
        <p:nvSpPr>
          <p:cNvPr id="15" name="Google Shape;15;p1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 name="Google Shape;16;p1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1"/>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18" name="Google Shape;18;p1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9" name="Google Shape;19;p11"/>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0" name="Google Shape;20;p11"/>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3" type="secHead">
  <p:cSld name="SECTION_HEADER">
    <p:bg>
      <p:bgPr>
        <a:solidFill>
          <a:schemeClr val="lt1"/>
        </a:solidFill>
      </p:bgPr>
    </p:bg>
    <p:spTree>
      <p:nvGrpSpPr>
        <p:cNvPr id="85" name="Shape 85"/>
        <p:cNvGrpSpPr/>
        <p:nvPr/>
      </p:nvGrpSpPr>
      <p:grpSpPr>
        <a:xfrm>
          <a:off x="0" y="0"/>
          <a:ext cx="0" cy="0"/>
          <a:chOff x="0" y="0"/>
          <a:chExt cx="0" cy="0"/>
        </a:xfrm>
      </p:grpSpPr>
      <p:sp>
        <p:nvSpPr>
          <p:cNvPr id="86" name="Google Shape;86;p19"/>
          <p:cNvSpPr txBox="1"/>
          <p:nvPr>
            <p:ph type="title"/>
          </p:nvPr>
        </p:nvSpPr>
        <p:spPr>
          <a:xfrm>
            <a:off x="831850" y="1709739"/>
            <a:ext cx="9489597" cy="735915"/>
          </a:xfrm>
          <a:prstGeom prst="rect">
            <a:avLst/>
          </a:prstGeom>
          <a:noFill/>
          <a:ln>
            <a:noFill/>
          </a:ln>
        </p:spPr>
        <p:txBody>
          <a:bodyPr anchorCtr="0" anchor="b" bIns="45700" lIns="91425" spcFirstLastPara="1" rIns="91425" wrap="square" tIns="45700">
            <a:noAutofit/>
          </a:bodyPr>
          <a:lstStyle>
            <a:lvl1pPr lvl="0" marR="0" algn="l">
              <a:lnSpc>
                <a:spcPct val="90000"/>
              </a:lnSpc>
              <a:spcBef>
                <a:spcPts val="0"/>
              </a:spcBef>
              <a:spcAft>
                <a:spcPts val="0"/>
              </a:spcAft>
              <a:buClr>
                <a:srgbClr val="EE5934"/>
              </a:buClr>
              <a:buSzPts val="2800"/>
              <a:buFont typeface="Arial"/>
              <a:buNone/>
              <a:defRPr b="1" sz="2800">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9"/>
          <p:cNvSpPr txBox="1"/>
          <p:nvPr>
            <p:ph idx="1" type="body"/>
          </p:nvPr>
        </p:nvSpPr>
        <p:spPr>
          <a:xfrm>
            <a:off x="831850" y="2552769"/>
            <a:ext cx="9489597" cy="3536882"/>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marR="0" algn="l">
              <a:lnSpc>
                <a:spcPct val="90000"/>
              </a:lnSpc>
              <a:spcBef>
                <a:spcPts val="500"/>
              </a:spcBef>
              <a:spcAft>
                <a:spcPts val="0"/>
              </a:spcAft>
              <a:buClr>
                <a:srgbClr val="8F999C"/>
              </a:buClr>
              <a:buSzPts val="1400"/>
              <a:buFont typeface="Arial"/>
              <a:buNone/>
              <a:defRPr sz="1400">
                <a:solidFill>
                  <a:srgbClr val="8F999C"/>
                </a:solidFill>
              </a:defRPr>
            </a:lvl2pPr>
            <a:lvl3pPr indent="-368300" lvl="2" marL="1371600" marR="0" algn="l">
              <a:lnSpc>
                <a:spcPct val="90000"/>
              </a:lnSpc>
              <a:spcBef>
                <a:spcPts val="500"/>
              </a:spcBef>
              <a:spcAft>
                <a:spcPts val="0"/>
              </a:spcAft>
              <a:buClr>
                <a:srgbClr val="EE5934"/>
              </a:buClr>
              <a:buSzPts val="2200"/>
              <a:buFont typeface="Arial"/>
              <a:buChar char="•"/>
              <a:defRPr sz="2200">
                <a:solidFill>
                  <a:srgbClr val="8F999C"/>
                </a:solidFill>
              </a:defRPr>
            </a:lvl3pPr>
            <a:lvl4pPr indent="-304800" lvl="3" marL="1828800" marR="0" algn="l">
              <a:lnSpc>
                <a:spcPct val="90000"/>
              </a:lnSpc>
              <a:spcBef>
                <a:spcPts val="500"/>
              </a:spcBef>
              <a:spcAft>
                <a:spcPts val="0"/>
              </a:spcAft>
              <a:buClr>
                <a:srgbClr val="EE5934"/>
              </a:buClr>
              <a:buSzPts val="1200"/>
              <a:buFont typeface="Courier New"/>
              <a:buChar char="o"/>
              <a:defRPr sz="1200">
                <a:solidFill>
                  <a:srgbClr val="8F999C"/>
                </a:solidFill>
              </a:defRPr>
            </a:lvl4pPr>
            <a:lvl5pPr indent="-317500" lvl="4" marL="2286000" marR="0" algn="l">
              <a:lnSpc>
                <a:spcPct val="90000"/>
              </a:lnSpc>
              <a:spcBef>
                <a:spcPts val="500"/>
              </a:spcBef>
              <a:spcAft>
                <a:spcPts val="0"/>
              </a:spcAft>
              <a:buClr>
                <a:srgbClr val="EE5934"/>
              </a:buClr>
              <a:buSzPts val="1400"/>
              <a:buFont typeface="Noto Sans Symbols"/>
              <a:buChar char="▪"/>
              <a:defRPr sz="1400">
                <a:solidFill>
                  <a:srgbClr val="8F999C"/>
                </a:solidFill>
              </a:defRPr>
            </a:lvl5pPr>
            <a:lvl6pPr indent="-228600" lvl="5" marL="2743200" algn="l">
              <a:lnSpc>
                <a:spcPct val="90000"/>
              </a:lnSpc>
              <a:spcBef>
                <a:spcPts val="500"/>
              </a:spcBef>
              <a:spcAft>
                <a:spcPts val="0"/>
              </a:spcAft>
              <a:buClr>
                <a:srgbClr val="8F999C"/>
              </a:buClr>
              <a:buSzPts val="1400"/>
              <a:buNone/>
              <a:defRPr sz="1400">
                <a:solidFill>
                  <a:srgbClr val="8F999C"/>
                </a:solidFill>
              </a:defRPr>
            </a:lvl6pPr>
            <a:lvl7pPr indent="-228600" lvl="6" marL="3200400" algn="l">
              <a:lnSpc>
                <a:spcPct val="90000"/>
              </a:lnSpc>
              <a:spcBef>
                <a:spcPts val="500"/>
              </a:spcBef>
              <a:spcAft>
                <a:spcPts val="0"/>
              </a:spcAft>
              <a:buClr>
                <a:srgbClr val="8F999C"/>
              </a:buClr>
              <a:buSzPts val="1600"/>
              <a:buNone/>
              <a:defRPr sz="1600">
                <a:solidFill>
                  <a:srgbClr val="8F999C"/>
                </a:solidFill>
              </a:defRPr>
            </a:lvl7pPr>
            <a:lvl8pPr indent="-228600" lvl="7" marL="3657600" algn="l">
              <a:lnSpc>
                <a:spcPct val="90000"/>
              </a:lnSpc>
              <a:spcBef>
                <a:spcPts val="500"/>
              </a:spcBef>
              <a:spcAft>
                <a:spcPts val="0"/>
              </a:spcAft>
              <a:buClr>
                <a:srgbClr val="8F999C"/>
              </a:buClr>
              <a:buSzPts val="1600"/>
              <a:buNone/>
              <a:defRPr sz="1600">
                <a:solidFill>
                  <a:srgbClr val="8F999C"/>
                </a:solidFill>
              </a:defRPr>
            </a:lvl8pPr>
            <a:lvl9pPr indent="-228600" lvl="8" marL="4114800" algn="l">
              <a:lnSpc>
                <a:spcPct val="90000"/>
              </a:lnSpc>
              <a:spcBef>
                <a:spcPts val="500"/>
              </a:spcBef>
              <a:spcAft>
                <a:spcPts val="0"/>
              </a:spcAft>
              <a:buClr>
                <a:srgbClr val="8F999C"/>
              </a:buClr>
              <a:buSzPts val="1600"/>
              <a:buNone/>
              <a:defRPr sz="1600">
                <a:solidFill>
                  <a:srgbClr val="8F999C"/>
                </a:solidFill>
              </a:defRPr>
            </a:lvl9pPr>
          </a:lstStyle>
          <a:p/>
        </p:txBody>
      </p:sp>
      <p:sp>
        <p:nvSpPr>
          <p:cNvPr id="88" name="Google Shape;88;p19"/>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9" name="Google Shape;89;p19"/>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0" name="Google Shape;90;p19"/>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4">
  <p:cSld name="Content_4">
    <p:spTree>
      <p:nvGrpSpPr>
        <p:cNvPr id="91" name="Shape 91"/>
        <p:cNvGrpSpPr/>
        <p:nvPr/>
      </p:nvGrpSpPr>
      <p:grpSpPr>
        <a:xfrm>
          <a:off x="0" y="0"/>
          <a:ext cx="0" cy="0"/>
          <a:chOff x="0" y="0"/>
          <a:chExt cx="0" cy="0"/>
        </a:xfrm>
      </p:grpSpPr>
      <p:sp>
        <p:nvSpPr>
          <p:cNvPr id="92" name="Google Shape;92;p20"/>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93" name="Google Shape;93;p20"/>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0"/>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95" name="Google Shape;95;p20"/>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6" name="Google Shape;96;p2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97" name="Google Shape;97;p20"/>
          <p:cNvSpPr txBox="1"/>
          <p:nvPr>
            <p:ph idx="1" type="body"/>
          </p:nvPr>
        </p:nvSpPr>
        <p:spPr>
          <a:xfrm>
            <a:off x="831850" y="1984292"/>
            <a:ext cx="10759946" cy="3956278"/>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rgbClr val="3C5961"/>
              </a:buClr>
              <a:buSzPts val="2000"/>
              <a:buFont typeface="Arial"/>
              <a:buNone/>
              <a:defRPr sz="2000">
                <a:solidFill>
                  <a:srgbClr val="3C5961"/>
                </a:solidFill>
              </a:defRPr>
            </a:lvl1pPr>
            <a:lvl2pPr indent="-228600" lvl="1" marL="914400" marR="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marR="0" algn="l">
              <a:lnSpc>
                <a:spcPct val="90000"/>
              </a:lnSpc>
              <a:spcBef>
                <a:spcPts val="500"/>
              </a:spcBef>
              <a:spcAft>
                <a:spcPts val="0"/>
              </a:spcAft>
              <a:buClr>
                <a:srgbClr val="EE5934"/>
              </a:buClr>
              <a:buSzPts val="1600"/>
              <a:buFont typeface="Arial"/>
              <a:buChar char="•"/>
              <a:defRPr sz="1600">
                <a:solidFill>
                  <a:srgbClr val="3C5961"/>
                </a:solidFill>
              </a:defRPr>
            </a:lvl3pPr>
            <a:lvl4pPr indent="-330200" lvl="3" marL="1828800" marR="0" algn="l">
              <a:lnSpc>
                <a:spcPct val="90000"/>
              </a:lnSpc>
              <a:spcBef>
                <a:spcPts val="500"/>
              </a:spcBef>
              <a:spcAft>
                <a:spcPts val="0"/>
              </a:spcAft>
              <a:buClr>
                <a:srgbClr val="EE5934"/>
              </a:buClr>
              <a:buSzPts val="1600"/>
              <a:buFont typeface="Courier New"/>
              <a:buChar char="o"/>
              <a:defRPr sz="1600">
                <a:solidFill>
                  <a:srgbClr val="3C5961"/>
                </a:solidFill>
              </a:defRPr>
            </a:lvl4pPr>
            <a:lvl5pPr indent="-330200" lvl="4" marL="2286000" marR="0" algn="l">
              <a:lnSpc>
                <a:spcPct val="90000"/>
              </a:lnSpc>
              <a:spcBef>
                <a:spcPts val="500"/>
              </a:spcBef>
              <a:spcAft>
                <a:spcPts val="0"/>
              </a:spcAft>
              <a:buClr>
                <a:srgbClr val="EE5934"/>
              </a:buClr>
              <a:buSzPts val="1600"/>
              <a:buFont typeface="Noto Sans Symbols"/>
              <a:buChar char="▪"/>
              <a:defRPr sz="1600">
                <a:solidFill>
                  <a:srgbClr val="3C596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5">
  <p:cSld name="Content_5">
    <p:spTree>
      <p:nvGrpSpPr>
        <p:cNvPr id="98" name="Shape 98"/>
        <p:cNvGrpSpPr/>
        <p:nvPr/>
      </p:nvGrpSpPr>
      <p:grpSpPr>
        <a:xfrm>
          <a:off x="0" y="0"/>
          <a:ext cx="0" cy="0"/>
          <a:chOff x="0" y="0"/>
          <a:chExt cx="0" cy="0"/>
        </a:xfrm>
      </p:grpSpPr>
      <p:sp>
        <p:nvSpPr>
          <p:cNvPr id="99" name="Google Shape;99;p2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00" name="Google Shape;100;p2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01" name="Google Shape;101;p21"/>
          <p:cNvSpPr txBox="1"/>
          <p:nvPr>
            <p:ph type="title"/>
          </p:nvPr>
        </p:nvSpPr>
        <p:spPr>
          <a:xfrm>
            <a:off x="631371" y="1436280"/>
            <a:ext cx="10341428" cy="12481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590"/>
              <a:buFont typeface="Arial"/>
              <a:buNone/>
              <a:defRPr sz="359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21"/>
          <p:cNvSpPr txBox="1"/>
          <p:nvPr>
            <p:ph idx="1" type="body"/>
          </p:nvPr>
        </p:nvSpPr>
        <p:spPr>
          <a:xfrm>
            <a:off x="631370" y="2901722"/>
            <a:ext cx="10341429" cy="31498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Font typeface="Arial"/>
              <a:buNone/>
              <a:defRPr sz="2000">
                <a:solidFill>
                  <a:schemeClr val="lt1"/>
                </a:solidFill>
              </a:defRPr>
            </a:lvl1pPr>
            <a:lvl2pPr indent="-228600" lvl="1" marL="91440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algn="l">
              <a:lnSpc>
                <a:spcPct val="90000"/>
              </a:lnSpc>
              <a:spcBef>
                <a:spcPts val="500"/>
              </a:spcBef>
              <a:spcAft>
                <a:spcPts val="0"/>
              </a:spcAft>
              <a:buClr>
                <a:srgbClr val="EE5934"/>
              </a:buClr>
              <a:buSzPts val="1600"/>
              <a:buFont typeface="Arial"/>
              <a:buChar char="•"/>
              <a:defRPr sz="1600">
                <a:solidFill>
                  <a:schemeClr val="lt1"/>
                </a:solidFill>
              </a:defRPr>
            </a:lvl3pPr>
            <a:lvl4pPr indent="-330200" lvl="3" marL="1828800" algn="l">
              <a:lnSpc>
                <a:spcPct val="90000"/>
              </a:lnSpc>
              <a:spcBef>
                <a:spcPts val="500"/>
              </a:spcBef>
              <a:spcAft>
                <a:spcPts val="0"/>
              </a:spcAft>
              <a:buClr>
                <a:srgbClr val="EE5934"/>
              </a:buClr>
              <a:buSzPts val="1600"/>
              <a:buFont typeface="Noto Sans Symbols"/>
              <a:buChar char="▪"/>
              <a:defRPr sz="1600">
                <a:solidFill>
                  <a:schemeClr val="lt1"/>
                </a:solidFill>
              </a:defRPr>
            </a:lvl4pPr>
            <a:lvl5pPr indent="-330200" lvl="4" marL="2286000" algn="l">
              <a:lnSpc>
                <a:spcPct val="90000"/>
              </a:lnSpc>
              <a:spcBef>
                <a:spcPts val="500"/>
              </a:spcBef>
              <a:spcAft>
                <a:spcPts val="0"/>
              </a:spcAft>
              <a:buClr>
                <a:srgbClr val="EE5934"/>
              </a:buClr>
              <a:buSzPts val="1600"/>
              <a:buFont typeface="Courier New"/>
              <a:buChar char="o"/>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1"/>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04" name="Google Shape;104;p21"/>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21" name="Shape 21"/>
        <p:cNvGrpSpPr/>
        <p:nvPr/>
      </p:nvGrpSpPr>
      <p:grpSpPr>
        <a:xfrm>
          <a:off x="0" y="0"/>
          <a:ext cx="0" cy="0"/>
          <a:chOff x="0" y="0"/>
          <a:chExt cx="0" cy="0"/>
        </a:xfrm>
      </p:grpSpPr>
      <p:sp>
        <p:nvSpPr>
          <p:cNvPr id="22" name="Google Shape;22;p13"/>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3"/>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24" name="Google Shape;24;p13"/>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25" name="Google Shape;25;p13"/>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6" name="Google Shape;26;p13"/>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27" name="Shape 27"/>
        <p:cNvGrpSpPr/>
        <p:nvPr/>
      </p:nvGrpSpPr>
      <p:grpSpPr>
        <a:xfrm>
          <a:off x="0" y="0"/>
          <a:ext cx="0" cy="0"/>
          <a:chOff x="0" y="0"/>
          <a:chExt cx="0" cy="0"/>
        </a:xfrm>
      </p:grpSpPr>
      <p:pic>
        <p:nvPicPr>
          <p:cNvPr descr="A picture containing text, floor, indoor, table&#10;&#10;Description automatically generated" id="28" name="Google Shape;28;p15"/>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29" name="Google Shape;29;p15"/>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 name="Google Shape;30;p15"/>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5"/>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32" name="Google Shape;32;p15"/>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33" name="Google Shape;33;p15"/>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34" name="Google Shape;34;p15"/>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2">
  <p:cSld name="Content_2">
    <p:spTree>
      <p:nvGrpSpPr>
        <p:cNvPr id="40" name="Shape 40"/>
        <p:cNvGrpSpPr/>
        <p:nvPr/>
      </p:nvGrpSpPr>
      <p:grpSpPr>
        <a:xfrm>
          <a:off x="0" y="0"/>
          <a:ext cx="0" cy="0"/>
          <a:chOff x="0" y="0"/>
          <a:chExt cx="0" cy="0"/>
        </a:xfrm>
      </p:grpSpPr>
      <p:sp>
        <p:nvSpPr>
          <p:cNvPr id="41" name="Google Shape;41;p1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6"/>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43" name="Google Shape;43;p16"/>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6"/>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45" name="Google Shape;45;p16"/>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46" name="Google Shape;46;p16"/>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47" name="Google Shape;47;p16"/>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48" name="Shape 48"/>
        <p:cNvGrpSpPr/>
        <p:nvPr/>
      </p:nvGrpSpPr>
      <p:grpSpPr>
        <a:xfrm>
          <a:off x="0" y="0"/>
          <a:ext cx="0" cy="0"/>
          <a:chOff x="0" y="0"/>
          <a:chExt cx="0" cy="0"/>
        </a:xfrm>
      </p:grpSpPr>
      <p:sp>
        <p:nvSpPr>
          <p:cNvPr id="49" name="Google Shape;49;p10"/>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 name="Google Shape;50;p10"/>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0"/>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2" name="Google Shape;52;p1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53" name="Google Shape;53;p10"/>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54" name="Google Shape;54;p10"/>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55" name="Shape 55"/>
        <p:cNvGrpSpPr/>
        <p:nvPr/>
      </p:nvGrpSpPr>
      <p:grpSpPr>
        <a:xfrm>
          <a:off x="0" y="0"/>
          <a:ext cx="0" cy="0"/>
          <a:chOff x="0" y="0"/>
          <a:chExt cx="0" cy="0"/>
        </a:xfrm>
      </p:grpSpPr>
      <p:sp>
        <p:nvSpPr>
          <p:cNvPr id="56" name="Google Shape;56;p12"/>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2"/>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8" name="Google Shape;58;p12"/>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59" name="Google Shape;59;p12"/>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60" name="Google Shape;60;p12"/>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61" name="Shape 61"/>
        <p:cNvGrpSpPr/>
        <p:nvPr/>
      </p:nvGrpSpPr>
      <p:grpSpPr>
        <a:xfrm>
          <a:off x="0" y="0"/>
          <a:ext cx="0" cy="0"/>
          <a:chOff x="0" y="0"/>
          <a:chExt cx="0" cy="0"/>
        </a:xfrm>
      </p:grpSpPr>
      <p:pic>
        <p:nvPicPr>
          <p:cNvPr descr="A picture containing text, floor, indoor, table&#10;&#10;Description automatically generated" id="62" name="Google Shape;62;p14"/>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63" name="Google Shape;63;p14"/>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4" name="Google Shape;64;p14"/>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4"/>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66" name="Google Shape;66;p14"/>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14"/>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68" name="Google Shape;68;p14"/>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2">
  <p:cSld name="Section_Header_2">
    <p:bg>
      <p:bgPr>
        <a:solidFill>
          <a:schemeClr val="dk1"/>
        </a:solidFill>
      </p:bgPr>
    </p:bg>
    <p:spTree>
      <p:nvGrpSpPr>
        <p:cNvPr id="69"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b="0" l="10467" r="5790" t="24999"/>
          <a:stretch/>
        </p:blipFill>
        <p:spPr>
          <a:xfrm>
            <a:off x="-203200" y="-514350"/>
            <a:ext cx="12719050" cy="8191500"/>
          </a:xfrm>
          <a:prstGeom prst="rect">
            <a:avLst/>
          </a:prstGeom>
          <a:noFill/>
          <a:ln>
            <a:noFill/>
          </a:ln>
        </p:spPr>
      </p:pic>
      <p:sp>
        <p:nvSpPr>
          <p:cNvPr id="71" name="Google Shape;71;p17"/>
          <p:cNvSpPr/>
          <p:nvPr/>
        </p:nvSpPr>
        <p:spPr>
          <a:xfrm>
            <a:off x="-203200" y="-514350"/>
            <a:ext cx="12719049" cy="8191500"/>
          </a:xfrm>
          <a:prstGeom prst="rect">
            <a:avLst/>
          </a:prstGeom>
          <a:solidFill>
            <a:srgbClr val="00B3BC">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2" name="Google Shape;72;p17"/>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lt1"/>
              </a:buClr>
              <a:buSzPts val="6000"/>
              <a:buFont typeface="Arial"/>
              <a:buNone/>
              <a:defRPr b="1" sz="60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17"/>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74" name="Google Shape;74;p17"/>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75" name="Google Shape;75;p17"/>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76" name="Google Shape;76;p17"/>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1">
  <p:cSld name="Content_1">
    <p:spTree>
      <p:nvGrpSpPr>
        <p:cNvPr id="77" name="Shape 77"/>
        <p:cNvGrpSpPr/>
        <p:nvPr/>
      </p:nvGrpSpPr>
      <p:grpSpPr>
        <a:xfrm>
          <a:off x="0" y="0"/>
          <a:ext cx="0" cy="0"/>
          <a:chOff x="0" y="0"/>
          <a:chExt cx="0" cy="0"/>
        </a:xfrm>
      </p:grpSpPr>
      <p:sp>
        <p:nvSpPr>
          <p:cNvPr id="78" name="Google Shape;78;p18"/>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1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80" name="Google Shape;80;p18"/>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8"/>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2" name="Google Shape;82;p18"/>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83" name="Google Shape;83;p18"/>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84" name="Google Shape;84;p18"/>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slideLayout" Target="../slideLayouts/slideLayout5.xml"/><Relationship Id="rId3" Type="http://schemas.openxmlformats.org/officeDocument/2006/relationships/slideLayout" Target="../slideLayouts/slideLayout6.xml"/><Relationship Id="rId4" Type="http://schemas.openxmlformats.org/officeDocument/2006/relationships/slideLayout" Target="../slideLayouts/slideLayout7.xml"/><Relationship Id="rId10" Type="http://schemas.openxmlformats.org/officeDocument/2006/relationships/theme" Target="../theme/theme3.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Arial"/>
              <a:buNone/>
              <a:defRPr b="0" i="0" sz="4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9"/>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17500" lvl="3" marL="1828800"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indent="-317500" lvl="4" marL="2286000"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9"/>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3" name="Google Shape;13;p9"/>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 name="Google Shape;37;p8"/>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90000"/>
              </a:lnSpc>
              <a:spcBef>
                <a:spcPts val="500"/>
              </a:spcBef>
              <a:spcAft>
                <a:spcPts val="0"/>
              </a:spcAft>
              <a:buClr>
                <a:schemeClr val="dk1"/>
              </a:buClr>
              <a:buSzPts val="1400"/>
              <a:buFont typeface="Courier New"/>
              <a:buChar char="o"/>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500"/>
              </a:spcBef>
              <a:spcAft>
                <a:spcPts val="0"/>
              </a:spcAft>
              <a:buClr>
                <a:schemeClr val="dk1"/>
              </a:buClr>
              <a:buSzPts val="1400"/>
              <a:buFont typeface="Noto Sans Symbols"/>
              <a:buChar char="▪"/>
              <a:defRPr b="0" i="0" sz="14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39" name="Google Shape;39;p8"/>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1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hyperlink" Target="https://ig.ft.com/uber-game/" TargetMode="External"/><Relationship Id="rId4" Type="http://schemas.openxmlformats.org/officeDocument/2006/relationships/image" Target="../media/image14.png"/><Relationship Id="rId5" Type="http://schemas.openxmlformats.org/officeDocument/2006/relationships/hyperlink" Target="https://ig.ft.com/uber-game/" TargetMode="External"/><Relationship Id="rId6" Type="http://schemas.openxmlformats.org/officeDocument/2006/relationships/hyperlink" Target="https://ig.ft.com/uber-gam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hyperlink" Target="https://nextsteps.idaho.gov/plan-smart/intro" TargetMode="External"/><Relationship Id="rId4" Type="http://schemas.openxmlformats.org/officeDocument/2006/relationships/image" Target="../media/image9.png"/><Relationship Id="rId5" Type="http://schemas.openxmlformats.org/officeDocument/2006/relationships/image" Target="../media/image16.png"/><Relationship Id="rId6"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1"/>
          <p:cNvPicPr preferRelativeResize="0"/>
          <p:nvPr>
            <p:ph idx="2" type="pic"/>
          </p:nvPr>
        </p:nvPicPr>
        <p:blipFill rotWithShape="1">
          <a:blip r:embed="rId3">
            <a:alphaModFix/>
          </a:blip>
          <a:srcRect b="6173" l="8409" r="8409" t="0"/>
          <a:stretch/>
        </p:blipFill>
        <p:spPr>
          <a:xfrm>
            <a:off x="7844250" y="0"/>
            <a:ext cx="4347900" cy="6435000"/>
          </a:xfrm>
          <a:prstGeom prst="rect">
            <a:avLst/>
          </a:prstGeom>
          <a:solidFill>
            <a:schemeClr val="lt1"/>
          </a:solidFill>
          <a:ln>
            <a:noFill/>
          </a:ln>
        </p:spPr>
      </p:pic>
      <p:sp>
        <p:nvSpPr>
          <p:cNvPr id="110" name="Google Shape;110;p1"/>
          <p:cNvSpPr/>
          <p:nvPr/>
        </p:nvSpPr>
        <p:spPr>
          <a:xfrm>
            <a:off x="6434328" y="3729006"/>
            <a:ext cx="2578608" cy="2578608"/>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11" name="Google Shape;111;p1"/>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112" name="Google Shape;112;p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500"/>
              <a:buFont typeface="Arial"/>
              <a:buNone/>
            </a:pPr>
            <a:r>
              <a:rPr b="1" lang="en-US">
                <a:latin typeface="Poppins"/>
                <a:ea typeface="Poppins"/>
                <a:cs typeface="Poppins"/>
                <a:sym typeface="Poppins"/>
              </a:rPr>
              <a:t>PLAN SMART</a:t>
            </a:r>
            <a:endParaRPr>
              <a:latin typeface="Poppins"/>
              <a:ea typeface="Poppins"/>
              <a:cs typeface="Poppins"/>
              <a:sym typeface="Poppins"/>
            </a:endParaRPr>
          </a:p>
        </p:txBody>
      </p:sp>
      <p:sp>
        <p:nvSpPr>
          <p:cNvPr id="113" name="Google Shape;113;p1"/>
          <p:cNvSpPr txBox="1"/>
          <p:nvPr>
            <p:ph idx="4294967295" type="body"/>
          </p:nvPr>
        </p:nvSpPr>
        <p:spPr>
          <a:xfrm>
            <a:off x="6644223" y="4983481"/>
            <a:ext cx="2148840" cy="100584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b="1" lang="en-US">
                <a:latin typeface="Poppins"/>
                <a:ea typeface="Poppins"/>
                <a:cs typeface="Poppins"/>
                <a:sym typeface="Poppins"/>
              </a:rPr>
              <a:t>EXPLORE YOUR FUTURE</a:t>
            </a:r>
            <a:endParaRPr>
              <a:latin typeface="Poppins"/>
              <a:ea typeface="Poppins"/>
              <a:cs typeface="Poppins"/>
              <a:sym typeface="Poppins"/>
            </a:endParaRPr>
          </a:p>
        </p:txBody>
      </p:sp>
      <p:sp>
        <p:nvSpPr>
          <p:cNvPr id="114" name="Google Shape;114;p1"/>
          <p:cNvSpPr txBox="1"/>
          <p:nvPr>
            <p:ph idx="4294967295" type="body"/>
          </p:nvPr>
        </p:nvSpPr>
        <p:spPr>
          <a:xfrm>
            <a:off x="6644223" y="3941740"/>
            <a:ext cx="2148840" cy="414503"/>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115" name="Google Shape;115;p1"/>
          <p:cNvSpPr txBox="1"/>
          <p:nvPr>
            <p:ph idx="4294967295"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What Road Are You On?</a:t>
            </a:r>
            <a:endParaRPr/>
          </a:p>
        </p:txBody>
      </p:sp>
      <p:sp>
        <p:nvSpPr>
          <p:cNvPr id="116" name="Google Shape;116;p1"/>
          <p:cNvSpPr/>
          <p:nvPr/>
        </p:nvSpPr>
        <p:spPr>
          <a:xfrm>
            <a:off x="522514" y="6233886"/>
            <a:ext cx="1654629" cy="3556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3"/>
          <p:cNvSpPr txBox="1"/>
          <p:nvPr>
            <p:ph type="title"/>
          </p:nvPr>
        </p:nvSpPr>
        <p:spPr>
          <a:xfrm>
            <a:off x="831850" y="758955"/>
            <a:ext cx="7269734" cy="3128890"/>
          </a:xfrm>
          <a:prstGeom prst="rect">
            <a:avLst/>
          </a:prstGeom>
          <a:noFill/>
          <a:ln>
            <a:noFill/>
          </a:ln>
        </p:spPr>
        <p:txBody>
          <a:bodyPr anchorCtr="0" anchor="t" bIns="45700" lIns="91425" spcFirstLastPara="1" rIns="91425" wrap="square" tIns="0">
            <a:normAutofit/>
          </a:bodyPr>
          <a:lstStyle/>
          <a:p>
            <a:pPr indent="0" lvl="0" marL="0" rtl="0" algn="l">
              <a:lnSpc>
                <a:spcPct val="90000"/>
              </a:lnSpc>
              <a:spcBef>
                <a:spcPts val="0"/>
              </a:spcBef>
              <a:spcAft>
                <a:spcPts val="0"/>
              </a:spcAft>
              <a:buClr>
                <a:schemeClr val="accent5"/>
              </a:buClr>
              <a:buSzPts val="4800"/>
              <a:buFont typeface="Arial"/>
              <a:buNone/>
            </a:pPr>
            <a:r>
              <a:rPr lang="en-US">
                <a:latin typeface="Poppins"/>
                <a:ea typeface="Poppins"/>
                <a:cs typeface="Poppins"/>
                <a:sym typeface="Poppins"/>
              </a:rPr>
              <a:t>“MAKE EACH DAY YOUR MASTERPIECE.”</a:t>
            </a:r>
            <a:endParaRPr>
              <a:latin typeface="Poppins"/>
              <a:ea typeface="Poppins"/>
              <a:cs typeface="Poppins"/>
              <a:sym typeface="Poppins"/>
            </a:endParaRPr>
          </a:p>
        </p:txBody>
      </p:sp>
      <p:sp>
        <p:nvSpPr>
          <p:cNvPr id="122" name="Google Shape;122;p3"/>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Font typeface="Arial"/>
              <a:buNone/>
            </a:pPr>
            <a:r>
              <a:rPr lang="en-US">
                <a:latin typeface="Poppins"/>
                <a:ea typeface="Poppins"/>
                <a:cs typeface="Poppins"/>
                <a:sym typeface="Poppins"/>
              </a:rPr>
              <a:t>JOHN WOODEN</a:t>
            </a:r>
            <a:endParaRPr>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4"/>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FUTURE EXPENSES</a:t>
            </a:r>
            <a:endParaRPr>
              <a:latin typeface="Poppins"/>
              <a:ea typeface="Poppins"/>
              <a:cs typeface="Poppins"/>
              <a:sym typeface="Poppins"/>
            </a:endParaRPr>
          </a:p>
        </p:txBody>
      </p:sp>
      <p:sp>
        <p:nvSpPr>
          <p:cNvPr id="128" name="Google Shape;128;p4"/>
          <p:cNvSpPr txBox="1"/>
          <p:nvPr>
            <p:ph idx="1" type="body"/>
          </p:nvPr>
        </p:nvSpPr>
        <p:spPr>
          <a:xfrm>
            <a:off x="3982340" y="1450854"/>
            <a:ext cx="2964000" cy="39564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b="1" lang="en-US" sz="2200">
                <a:solidFill>
                  <a:srgbClr val="3C5A62"/>
                </a:solidFill>
                <a:latin typeface="Roboto"/>
                <a:ea typeface="Roboto"/>
                <a:cs typeface="Roboto"/>
                <a:sym typeface="Roboto"/>
              </a:rPr>
              <a:t>GROUP BRAINSTORM</a:t>
            </a:r>
            <a:endParaRPr sz="2700">
              <a:latin typeface="Roboto"/>
              <a:ea typeface="Roboto"/>
              <a:cs typeface="Roboto"/>
              <a:sym typeface="Roboto"/>
            </a:endParaRPr>
          </a:p>
          <a:p>
            <a:pPr indent="-330200" lvl="0" marL="285750" rtl="0" algn="l">
              <a:lnSpc>
                <a:spcPct val="90000"/>
              </a:lnSpc>
              <a:spcBef>
                <a:spcPts val="1000"/>
              </a:spcBef>
              <a:spcAft>
                <a:spcPts val="0"/>
              </a:spcAft>
              <a:buClr>
                <a:srgbClr val="EE5934"/>
              </a:buClr>
              <a:buSzPts val="2200"/>
              <a:buFont typeface="Roboto"/>
              <a:buChar char="•"/>
            </a:pPr>
            <a:r>
              <a:rPr lang="en-US" sz="2200">
                <a:solidFill>
                  <a:srgbClr val="464646"/>
                </a:solidFill>
                <a:latin typeface="Roboto"/>
                <a:ea typeface="Roboto"/>
                <a:cs typeface="Roboto"/>
                <a:sym typeface="Roboto"/>
              </a:rPr>
              <a:t>What will we need to pay for when we live on our own?</a:t>
            </a:r>
            <a:endParaRPr sz="2200">
              <a:solidFill>
                <a:srgbClr val="464646"/>
              </a:solidFill>
              <a:latin typeface="Roboto"/>
              <a:ea typeface="Roboto"/>
              <a:cs typeface="Roboto"/>
              <a:sym typeface="Roboto"/>
            </a:endParaRPr>
          </a:p>
          <a:p>
            <a:pPr indent="0" lvl="1" marL="457200" rtl="0" algn="l">
              <a:lnSpc>
                <a:spcPct val="90000"/>
              </a:lnSpc>
              <a:spcBef>
                <a:spcPts val="1000"/>
              </a:spcBef>
              <a:spcAft>
                <a:spcPts val="0"/>
              </a:spcAft>
              <a:buClr>
                <a:srgbClr val="464646"/>
              </a:buClr>
              <a:buSzPts val="2200"/>
              <a:buFont typeface="Roboto"/>
              <a:buNone/>
            </a:pPr>
            <a:r>
              <a:t/>
            </a:r>
            <a:endParaRPr sz="2200">
              <a:solidFill>
                <a:srgbClr val="464646"/>
              </a:solidFill>
              <a:latin typeface="Roboto"/>
              <a:ea typeface="Roboto"/>
              <a:cs typeface="Roboto"/>
              <a:sym typeface="Roboto"/>
            </a:endParaRPr>
          </a:p>
          <a:p>
            <a:pPr indent="-330200" lvl="0" marL="285750" rtl="0" algn="l">
              <a:lnSpc>
                <a:spcPct val="90000"/>
              </a:lnSpc>
              <a:spcBef>
                <a:spcPts val="1000"/>
              </a:spcBef>
              <a:spcAft>
                <a:spcPts val="0"/>
              </a:spcAft>
              <a:buClr>
                <a:srgbClr val="EE5934"/>
              </a:buClr>
              <a:buSzPts val="2200"/>
              <a:buFont typeface="Roboto"/>
              <a:buChar char="•"/>
            </a:pPr>
            <a:r>
              <a:rPr lang="en-US" sz="2200">
                <a:solidFill>
                  <a:srgbClr val="464646"/>
                </a:solidFill>
                <a:latin typeface="Roboto"/>
                <a:ea typeface="Roboto"/>
                <a:cs typeface="Roboto"/>
                <a:sym typeface="Roboto"/>
              </a:rPr>
              <a:t>How much would each item cost monthly?</a:t>
            </a:r>
            <a:endParaRPr sz="2200">
              <a:solidFill>
                <a:srgbClr val="464646"/>
              </a:solidFill>
              <a:latin typeface="Roboto"/>
              <a:ea typeface="Roboto"/>
              <a:cs typeface="Roboto"/>
              <a:sym typeface="Roboto"/>
            </a:endParaRPr>
          </a:p>
          <a:p>
            <a:pPr indent="0" lvl="0" marL="0" rtl="0" algn="l">
              <a:lnSpc>
                <a:spcPct val="90000"/>
              </a:lnSpc>
              <a:spcBef>
                <a:spcPts val="1000"/>
              </a:spcBef>
              <a:spcAft>
                <a:spcPts val="0"/>
              </a:spcAft>
              <a:buNone/>
            </a:pPr>
            <a:r>
              <a:t/>
            </a:r>
            <a:endParaRPr sz="1500">
              <a:solidFill>
                <a:srgbClr val="464646"/>
              </a:solidFill>
            </a:endParaRPr>
          </a:p>
          <a:p>
            <a:pPr indent="0" lvl="0" marL="0" rtl="0" algn="l">
              <a:lnSpc>
                <a:spcPct val="90000"/>
              </a:lnSpc>
              <a:spcBef>
                <a:spcPts val="1000"/>
              </a:spcBef>
              <a:spcAft>
                <a:spcPts val="0"/>
              </a:spcAft>
              <a:buClr>
                <a:schemeClr val="dk1"/>
              </a:buClr>
              <a:buSzPts val="2000"/>
              <a:buFont typeface="Arial"/>
              <a:buNone/>
            </a:pPr>
            <a:r>
              <a:t/>
            </a:r>
            <a:endParaRPr/>
          </a:p>
        </p:txBody>
      </p:sp>
      <p:pic>
        <p:nvPicPr>
          <p:cNvPr id="129" name="Google Shape;129;p4"/>
          <p:cNvPicPr preferRelativeResize="0"/>
          <p:nvPr/>
        </p:nvPicPr>
        <p:blipFill>
          <a:blip r:embed="rId3">
            <a:alphaModFix/>
          </a:blip>
          <a:stretch>
            <a:fillRect/>
          </a:stretch>
        </p:blipFill>
        <p:spPr>
          <a:xfrm>
            <a:off x="7251140" y="1844175"/>
            <a:ext cx="4940861" cy="32972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5"/>
          <p:cNvSpPr txBox="1"/>
          <p:nvPr>
            <p:ph type="title"/>
          </p:nvPr>
        </p:nvSpPr>
        <p:spPr>
          <a:xfrm>
            <a:off x="831850" y="1984300"/>
            <a:ext cx="37509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LET’S PLAY A GAME!</a:t>
            </a:r>
            <a:endParaRPr>
              <a:latin typeface="Poppins"/>
              <a:ea typeface="Poppins"/>
              <a:cs typeface="Poppins"/>
              <a:sym typeface="Poppins"/>
            </a:endParaRPr>
          </a:p>
        </p:txBody>
      </p:sp>
      <p:pic>
        <p:nvPicPr>
          <p:cNvPr id="135" name="Google Shape;135;p5">
            <a:hlinkClick r:id="rId3"/>
          </p:cNvPr>
          <p:cNvPicPr preferRelativeResize="0"/>
          <p:nvPr/>
        </p:nvPicPr>
        <p:blipFill>
          <a:blip r:embed="rId4">
            <a:alphaModFix/>
          </a:blip>
          <a:stretch>
            <a:fillRect/>
          </a:stretch>
        </p:blipFill>
        <p:spPr>
          <a:xfrm>
            <a:off x="5183920" y="1191375"/>
            <a:ext cx="6047975" cy="5260350"/>
          </a:xfrm>
          <a:prstGeom prst="rect">
            <a:avLst/>
          </a:prstGeom>
          <a:noFill/>
          <a:ln>
            <a:noFill/>
          </a:ln>
        </p:spPr>
      </p:pic>
      <p:sp>
        <p:nvSpPr>
          <p:cNvPr id="136" name="Google Shape;136;p5"/>
          <p:cNvSpPr txBox="1"/>
          <p:nvPr/>
        </p:nvSpPr>
        <p:spPr>
          <a:xfrm>
            <a:off x="589000" y="5478425"/>
            <a:ext cx="42366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US" sz="2300" u="sng">
                <a:solidFill>
                  <a:srgbClr val="1155CC"/>
                </a:solidFill>
                <a:highlight>
                  <a:srgbClr val="FFFFFF"/>
                </a:highlight>
                <a:latin typeface="Roboto"/>
                <a:ea typeface="Roboto"/>
                <a:cs typeface="Roboto"/>
                <a:sym typeface="Roboto"/>
                <a:hlinkClick r:id="rId5">
                  <a:extLst>
                    <a:ext uri="{A12FA001-AC4F-418D-AE19-62706E023703}">
                      <ahyp:hlinkClr val="tx"/>
                    </a:ext>
                  </a:extLst>
                </a:hlinkClick>
              </a:rPr>
              <a:t>https://ig.ft.com/uber-game</a:t>
            </a:r>
            <a:r>
              <a:rPr i="1" lang="en-US" sz="2300" u="sng">
                <a:solidFill>
                  <a:srgbClr val="1155CC"/>
                </a:solidFill>
                <a:highlight>
                  <a:srgbClr val="FFFFFF"/>
                </a:highlight>
                <a:latin typeface="Helvetica Neue"/>
                <a:ea typeface="Helvetica Neue"/>
                <a:cs typeface="Helvetica Neue"/>
                <a:sym typeface="Helvetica Neue"/>
                <a:hlinkClick r:id="rId6">
                  <a:extLst>
                    <a:ext uri="{A12FA001-AC4F-418D-AE19-62706E023703}">
                      <ahyp:hlinkClr val="tx"/>
                    </a:ext>
                  </a:extLst>
                </a:hlinkClick>
              </a:rPr>
              <a:t>/</a:t>
            </a:r>
            <a:endParaRPr sz="25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ge0b6bb47e0_0_4"/>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DID WE MAKE IT IN A GIG ECONOMY?</a:t>
            </a:r>
            <a:endParaRPr>
              <a:latin typeface="Poppins"/>
              <a:ea typeface="Poppins"/>
              <a:cs typeface="Poppins"/>
              <a:sym typeface="Poppins"/>
            </a:endParaRPr>
          </a:p>
        </p:txBody>
      </p:sp>
      <p:sp>
        <p:nvSpPr>
          <p:cNvPr id="142" name="Google Shape;142;ge0b6bb47e0_0_4"/>
          <p:cNvSpPr txBox="1"/>
          <p:nvPr>
            <p:ph idx="1" type="body"/>
          </p:nvPr>
        </p:nvSpPr>
        <p:spPr>
          <a:xfrm>
            <a:off x="3800600" y="1264500"/>
            <a:ext cx="3956100" cy="5593500"/>
          </a:xfrm>
          <a:prstGeom prst="rect">
            <a:avLst/>
          </a:prstGeom>
          <a:noFill/>
          <a:ln>
            <a:noFill/>
          </a:ln>
        </p:spPr>
        <p:txBody>
          <a:bodyPr anchorCtr="0" anchor="t" bIns="45700" lIns="91425" spcFirstLastPara="1" rIns="91425" wrap="square" tIns="45700">
            <a:normAutofit fontScale="62500" lnSpcReduction="10000"/>
          </a:bodyPr>
          <a:lstStyle/>
          <a:p>
            <a:pPr indent="0" lvl="0" marL="0" rtl="0" algn="l">
              <a:spcBef>
                <a:spcPts val="0"/>
              </a:spcBef>
              <a:spcAft>
                <a:spcPts val="0"/>
              </a:spcAft>
              <a:buNone/>
            </a:pPr>
            <a:r>
              <a:rPr b="1" lang="en-US" sz="3304">
                <a:solidFill>
                  <a:srgbClr val="3C5A62"/>
                </a:solidFill>
                <a:latin typeface="Roboto"/>
                <a:ea typeface="Roboto"/>
                <a:cs typeface="Roboto"/>
                <a:sym typeface="Roboto"/>
              </a:rPr>
              <a:t>HOW DID WE DO?</a:t>
            </a:r>
            <a:endParaRPr sz="3804">
              <a:latin typeface="Roboto"/>
              <a:ea typeface="Roboto"/>
              <a:cs typeface="Roboto"/>
              <a:sym typeface="Roboto"/>
            </a:endParaRPr>
          </a:p>
          <a:p>
            <a:pPr indent="-321654" lvl="0" marL="285750" rtl="0" algn="l">
              <a:lnSpc>
                <a:spcPct val="90000"/>
              </a:lnSpc>
              <a:spcBef>
                <a:spcPts val="1000"/>
              </a:spcBef>
              <a:spcAft>
                <a:spcPts val="0"/>
              </a:spcAft>
              <a:buClr>
                <a:srgbClr val="EE5934"/>
              </a:buClr>
              <a:buSzPct val="100000"/>
              <a:buFont typeface="Roboto"/>
              <a:buChar char="•"/>
            </a:pPr>
            <a:r>
              <a:rPr lang="en-US" sz="3304">
                <a:solidFill>
                  <a:srgbClr val="464646"/>
                </a:solidFill>
                <a:latin typeface="Roboto"/>
                <a:ea typeface="Roboto"/>
                <a:cs typeface="Roboto"/>
                <a:sym typeface="Roboto"/>
              </a:rPr>
              <a:t>Were you able to pay your mortgage?</a:t>
            </a:r>
            <a:endParaRPr sz="3304">
              <a:solidFill>
                <a:srgbClr val="464646"/>
              </a:solidFill>
              <a:latin typeface="Roboto"/>
              <a:ea typeface="Roboto"/>
              <a:cs typeface="Roboto"/>
              <a:sym typeface="Roboto"/>
            </a:endParaRPr>
          </a:p>
          <a:p>
            <a:pPr indent="-321654" lvl="0" marL="285750" rtl="0" algn="l">
              <a:lnSpc>
                <a:spcPct val="90000"/>
              </a:lnSpc>
              <a:spcBef>
                <a:spcPts val="1000"/>
              </a:spcBef>
              <a:spcAft>
                <a:spcPts val="0"/>
              </a:spcAft>
              <a:buClr>
                <a:srgbClr val="464646"/>
              </a:buClr>
              <a:buSzPct val="100000"/>
              <a:buFont typeface="Roboto"/>
              <a:buChar char="•"/>
            </a:pPr>
            <a:r>
              <a:rPr lang="en-US" sz="3304">
                <a:solidFill>
                  <a:srgbClr val="464646"/>
                </a:solidFill>
                <a:latin typeface="Roboto"/>
                <a:ea typeface="Roboto"/>
                <a:cs typeface="Roboto"/>
                <a:sym typeface="Roboto"/>
              </a:rPr>
              <a:t>Throughout the game, you had to make choices between work friends, and family. What did you choose? Was this an easy choice?</a:t>
            </a:r>
            <a:endParaRPr sz="3304">
              <a:solidFill>
                <a:srgbClr val="464646"/>
              </a:solidFill>
              <a:latin typeface="Roboto"/>
              <a:ea typeface="Roboto"/>
              <a:cs typeface="Roboto"/>
              <a:sym typeface="Roboto"/>
            </a:endParaRPr>
          </a:p>
          <a:p>
            <a:pPr indent="0" lvl="1" marL="457200" rtl="0" algn="l">
              <a:lnSpc>
                <a:spcPct val="90000"/>
              </a:lnSpc>
              <a:spcBef>
                <a:spcPts val="1000"/>
              </a:spcBef>
              <a:spcAft>
                <a:spcPts val="0"/>
              </a:spcAft>
              <a:buClr>
                <a:srgbClr val="464646"/>
              </a:buClr>
              <a:buSzPct val="100000"/>
              <a:buFont typeface="Roboto"/>
              <a:buNone/>
            </a:pPr>
            <a:r>
              <a:t/>
            </a:r>
            <a:endParaRPr sz="3304">
              <a:solidFill>
                <a:srgbClr val="464646"/>
              </a:solidFill>
              <a:latin typeface="Roboto"/>
              <a:ea typeface="Roboto"/>
              <a:cs typeface="Roboto"/>
              <a:sym typeface="Roboto"/>
            </a:endParaRPr>
          </a:p>
          <a:p>
            <a:pPr indent="-321654" lvl="0" marL="285750" rtl="0" algn="l">
              <a:lnSpc>
                <a:spcPct val="90000"/>
              </a:lnSpc>
              <a:spcBef>
                <a:spcPts val="1000"/>
              </a:spcBef>
              <a:spcAft>
                <a:spcPts val="0"/>
              </a:spcAft>
              <a:buClr>
                <a:srgbClr val="EE5934"/>
              </a:buClr>
              <a:buSzPct val="100000"/>
              <a:buFont typeface="Roboto"/>
              <a:buChar char="•"/>
            </a:pPr>
            <a:r>
              <a:rPr lang="en-US" sz="3304">
                <a:solidFill>
                  <a:srgbClr val="464646"/>
                </a:solidFill>
                <a:latin typeface="Roboto"/>
                <a:ea typeface="Roboto"/>
                <a:cs typeface="Roboto"/>
                <a:sym typeface="Roboto"/>
              </a:rPr>
              <a:t>Do you think we were fairly </a:t>
            </a:r>
            <a:r>
              <a:rPr lang="en-US" sz="3304">
                <a:solidFill>
                  <a:srgbClr val="464646"/>
                </a:solidFill>
                <a:latin typeface="Roboto"/>
                <a:ea typeface="Roboto"/>
                <a:cs typeface="Roboto"/>
                <a:sym typeface="Roboto"/>
              </a:rPr>
              <a:t>compensated</a:t>
            </a:r>
            <a:r>
              <a:rPr lang="en-US" sz="3304">
                <a:solidFill>
                  <a:srgbClr val="464646"/>
                </a:solidFill>
                <a:latin typeface="Roboto"/>
                <a:ea typeface="Roboto"/>
                <a:cs typeface="Roboto"/>
                <a:sym typeface="Roboto"/>
              </a:rPr>
              <a:t> for the number of days and </a:t>
            </a:r>
            <a:r>
              <a:rPr lang="en-US" sz="3304">
                <a:solidFill>
                  <a:srgbClr val="464646"/>
                </a:solidFill>
                <a:latin typeface="Roboto"/>
                <a:ea typeface="Roboto"/>
                <a:cs typeface="Roboto"/>
                <a:sym typeface="Roboto"/>
              </a:rPr>
              <a:t>hours worked?</a:t>
            </a:r>
            <a:endParaRPr sz="3304">
              <a:solidFill>
                <a:srgbClr val="464646"/>
              </a:solidFill>
              <a:latin typeface="Roboto"/>
              <a:ea typeface="Roboto"/>
              <a:cs typeface="Roboto"/>
              <a:sym typeface="Roboto"/>
            </a:endParaRPr>
          </a:p>
          <a:p>
            <a:pPr indent="-321654" lvl="0" marL="285750" rtl="0" algn="l">
              <a:lnSpc>
                <a:spcPct val="90000"/>
              </a:lnSpc>
              <a:spcBef>
                <a:spcPts val="1000"/>
              </a:spcBef>
              <a:spcAft>
                <a:spcPts val="0"/>
              </a:spcAft>
              <a:buClr>
                <a:srgbClr val="464646"/>
              </a:buClr>
              <a:buSzPct val="100000"/>
              <a:buFont typeface="Roboto"/>
              <a:buChar char="•"/>
            </a:pPr>
            <a:r>
              <a:rPr lang="en-US" sz="3304">
                <a:solidFill>
                  <a:srgbClr val="464646"/>
                </a:solidFill>
                <a:latin typeface="Roboto"/>
                <a:ea typeface="Roboto"/>
                <a:cs typeface="Roboto"/>
                <a:sym typeface="Roboto"/>
              </a:rPr>
              <a:t>Do you think you would want to be a driver for a ride-sharing app such as Uber?</a:t>
            </a:r>
            <a:endParaRPr sz="3304">
              <a:solidFill>
                <a:srgbClr val="464646"/>
              </a:solidFill>
              <a:latin typeface="Roboto"/>
              <a:ea typeface="Roboto"/>
              <a:cs typeface="Roboto"/>
              <a:sym typeface="Roboto"/>
            </a:endParaRPr>
          </a:p>
          <a:p>
            <a:pPr indent="0" lvl="0" marL="0" rtl="0" algn="l">
              <a:lnSpc>
                <a:spcPct val="90000"/>
              </a:lnSpc>
              <a:spcBef>
                <a:spcPts val="1000"/>
              </a:spcBef>
              <a:spcAft>
                <a:spcPts val="0"/>
              </a:spcAft>
              <a:buNone/>
            </a:pPr>
            <a:r>
              <a:t/>
            </a:r>
            <a:endParaRPr sz="1500">
              <a:solidFill>
                <a:srgbClr val="464646"/>
              </a:solidFill>
            </a:endParaRPr>
          </a:p>
          <a:p>
            <a:pPr indent="0" lvl="0" marL="0" rtl="0" algn="l">
              <a:lnSpc>
                <a:spcPct val="90000"/>
              </a:lnSpc>
              <a:spcBef>
                <a:spcPts val="1000"/>
              </a:spcBef>
              <a:spcAft>
                <a:spcPts val="0"/>
              </a:spcAft>
              <a:buClr>
                <a:schemeClr val="dk1"/>
              </a:buClr>
              <a:buSzPct val="100000"/>
              <a:buFont typeface="Arial"/>
              <a:buNone/>
            </a:pPr>
            <a:r>
              <a:t/>
            </a:r>
            <a:endParaRPr/>
          </a:p>
        </p:txBody>
      </p:sp>
      <p:pic>
        <p:nvPicPr>
          <p:cNvPr id="143" name="Google Shape;143;ge0b6bb47e0_0_4"/>
          <p:cNvPicPr preferRelativeResize="0"/>
          <p:nvPr/>
        </p:nvPicPr>
        <p:blipFill>
          <a:blip r:embed="rId3">
            <a:alphaModFix/>
          </a:blip>
          <a:stretch>
            <a:fillRect/>
          </a:stretch>
        </p:blipFill>
        <p:spPr>
          <a:xfrm>
            <a:off x="7670000" y="2453663"/>
            <a:ext cx="4522001" cy="301768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PLAN SMART TOOL</a:t>
            </a:r>
            <a:endParaRPr>
              <a:latin typeface="Poppins"/>
              <a:ea typeface="Poppins"/>
              <a:cs typeface="Poppins"/>
              <a:sym typeface="Poppins"/>
            </a:endParaRPr>
          </a:p>
        </p:txBody>
      </p:sp>
      <p:sp>
        <p:nvSpPr>
          <p:cNvPr id="149" name="Google Shape;149;p6"/>
          <p:cNvSpPr txBox="1"/>
          <p:nvPr>
            <p:ph idx="1" type="body"/>
          </p:nvPr>
        </p:nvSpPr>
        <p:spPr>
          <a:xfrm>
            <a:off x="6806650" y="1131425"/>
            <a:ext cx="4750500" cy="5339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rPr lang="en-US">
                <a:latin typeface="Roboto"/>
                <a:ea typeface="Roboto"/>
                <a:cs typeface="Roboto"/>
                <a:sym typeface="Roboto"/>
              </a:rPr>
              <a:t>GO TO: </a:t>
            </a:r>
            <a:r>
              <a:rPr b="1" lang="en-US" u="sng">
                <a:solidFill>
                  <a:schemeClr val="hlink"/>
                </a:solidFill>
                <a:latin typeface="Roboto"/>
                <a:ea typeface="Roboto"/>
                <a:cs typeface="Roboto"/>
                <a:sym typeface="Roboto"/>
                <a:hlinkClick r:id="rId3"/>
              </a:rPr>
              <a:t>https://nextsteps.idaho.gov/plan-smart/intro</a:t>
            </a:r>
            <a:endParaRPr>
              <a:solidFill>
                <a:srgbClr val="3C5A62"/>
              </a:solidFill>
              <a:latin typeface="Roboto"/>
              <a:ea typeface="Roboto"/>
              <a:cs typeface="Roboto"/>
              <a:sym typeface="Roboto"/>
            </a:endParaRPr>
          </a:p>
          <a:p>
            <a:pPr indent="-298450" lvl="0" marL="285750" rtl="0" algn="l">
              <a:lnSpc>
                <a:spcPct val="90000"/>
              </a:lnSpc>
              <a:spcBef>
                <a:spcPts val="1000"/>
              </a:spcBef>
              <a:spcAft>
                <a:spcPts val="0"/>
              </a:spcAft>
              <a:buClr>
                <a:srgbClr val="EE5934"/>
              </a:buClr>
              <a:buSzPts val="1700"/>
              <a:buFont typeface="Roboto"/>
              <a:buChar char="•"/>
            </a:pPr>
            <a:r>
              <a:rPr lang="en-US" sz="1700">
                <a:solidFill>
                  <a:srgbClr val="3C5A62"/>
                </a:solidFill>
                <a:latin typeface="Roboto"/>
                <a:ea typeface="Roboto"/>
                <a:cs typeface="Roboto"/>
                <a:sym typeface="Roboto"/>
              </a:rPr>
              <a:t>Choose your town and how you would describe our lifestyle, in terms of how much you spend OR skip and explore the tool.</a:t>
            </a:r>
            <a:endParaRPr sz="2200">
              <a:latin typeface="Roboto"/>
              <a:ea typeface="Roboto"/>
              <a:cs typeface="Roboto"/>
              <a:sym typeface="Roboto"/>
            </a:endParaRPr>
          </a:p>
          <a:p>
            <a:pPr indent="-298450" lvl="0" marL="285750" rtl="0" algn="l">
              <a:lnSpc>
                <a:spcPct val="90000"/>
              </a:lnSpc>
              <a:spcBef>
                <a:spcPts val="1000"/>
              </a:spcBef>
              <a:spcAft>
                <a:spcPts val="0"/>
              </a:spcAft>
              <a:buClr>
                <a:srgbClr val="EE5934"/>
              </a:buClr>
              <a:buSzPts val="1700"/>
              <a:buFont typeface="Roboto"/>
              <a:buChar char="•"/>
            </a:pPr>
            <a:r>
              <a:rPr lang="en-US" sz="1700">
                <a:solidFill>
                  <a:srgbClr val="3C5A62"/>
                </a:solidFill>
                <a:latin typeface="Roboto"/>
                <a:ea typeface="Roboto"/>
                <a:cs typeface="Roboto"/>
                <a:sym typeface="Roboto"/>
              </a:rPr>
              <a:t>Adjust the filter to fit you. </a:t>
            </a:r>
            <a:endParaRPr sz="1700">
              <a:solidFill>
                <a:srgbClr val="3C5A62"/>
              </a:solidFill>
              <a:latin typeface="Roboto"/>
              <a:ea typeface="Roboto"/>
              <a:cs typeface="Roboto"/>
              <a:sym typeface="Roboto"/>
            </a:endParaRPr>
          </a:p>
          <a:p>
            <a:pPr indent="0" lvl="1" marL="457200" rtl="0" algn="l">
              <a:lnSpc>
                <a:spcPct val="90000"/>
              </a:lnSpc>
              <a:spcBef>
                <a:spcPts val="1000"/>
              </a:spcBef>
              <a:spcAft>
                <a:spcPts val="0"/>
              </a:spcAft>
              <a:buClr>
                <a:srgbClr val="EE5934"/>
              </a:buClr>
              <a:buSzPts val="1700"/>
              <a:buFont typeface="Roboto"/>
              <a:buNone/>
            </a:pPr>
            <a:r>
              <a:rPr lang="en-US" sz="1700">
                <a:solidFill>
                  <a:srgbClr val="3C5A62"/>
                </a:solidFill>
                <a:latin typeface="Roboto"/>
                <a:ea typeface="Roboto"/>
                <a:cs typeface="Roboto"/>
                <a:sym typeface="Roboto"/>
              </a:rPr>
              <a:t>Use the </a:t>
            </a:r>
            <a:r>
              <a:rPr lang="en-US" sz="1700">
                <a:solidFill>
                  <a:srgbClr val="3C5A62"/>
                </a:solidFill>
                <a:latin typeface="Roboto"/>
                <a:ea typeface="Roboto"/>
                <a:cs typeface="Roboto"/>
                <a:sym typeface="Roboto"/>
              </a:rPr>
              <a:t> ? to help understand each filter.</a:t>
            </a:r>
            <a:endParaRPr sz="1700">
              <a:solidFill>
                <a:srgbClr val="3C5A62"/>
              </a:solidFill>
              <a:latin typeface="Roboto"/>
              <a:ea typeface="Roboto"/>
              <a:cs typeface="Roboto"/>
              <a:sym typeface="Roboto"/>
            </a:endParaRPr>
          </a:p>
          <a:p>
            <a:pPr indent="-298450" lvl="0" marL="285750" rtl="0" algn="l">
              <a:lnSpc>
                <a:spcPct val="90000"/>
              </a:lnSpc>
              <a:spcBef>
                <a:spcPts val="1000"/>
              </a:spcBef>
              <a:spcAft>
                <a:spcPts val="0"/>
              </a:spcAft>
              <a:buClr>
                <a:srgbClr val="EE5934"/>
              </a:buClr>
              <a:buSzPts val="1700"/>
              <a:buFont typeface="Roboto"/>
              <a:buChar char="•"/>
            </a:pPr>
            <a:r>
              <a:rPr lang="en-US" sz="1700">
                <a:solidFill>
                  <a:srgbClr val="3C5A62"/>
                </a:solidFill>
                <a:latin typeface="Roboto"/>
                <a:ea typeface="Roboto"/>
                <a:cs typeface="Roboto"/>
                <a:sym typeface="Roboto"/>
              </a:rPr>
              <a:t>Once you have adjust the filters, go back up to the top and select the “See Matched Careers”. </a:t>
            </a:r>
            <a:endParaRPr sz="1700">
              <a:solidFill>
                <a:srgbClr val="3C5A62"/>
              </a:solidFill>
              <a:latin typeface="Roboto"/>
              <a:ea typeface="Roboto"/>
              <a:cs typeface="Roboto"/>
              <a:sym typeface="Roboto"/>
            </a:endParaRPr>
          </a:p>
          <a:p>
            <a:pPr indent="-298450" lvl="0" marL="285750" rtl="0" algn="l">
              <a:lnSpc>
                <a:spcPct val="90000"/>
              </a:lnSpc>
              <a:spcBef>
                <a:spcPts val="1000"/>
              </a:spcBef>
              <a:spcAft>
                <a:spcPts val="0"/>
              </a:spcAft>
              <a:buClr>
                <a:srgbClr val="EE5934"/>
              </a:buClr>
              <a:buSzPts val="1700"/>
              <a:buFont typeface="Roboto"/>
              <a:buChar char="•"/>
            </a:pPr>
            <a:r>
              <a:rPr lang="en-US" sz="1700">
                <a:solidFill>
                  <a:srgbClr val="3C5A62"/>
                </a:solidFill>
                <a:latin typeface="Roboto"/>
                <a:ea typeface="Roboto"/>
                <a:cs typeface="Roboto"/>
                <a:sym typeface="Roboto"/>
              </a:rPr>
              <a:t>Use the Career Cluster Filter on the left side to narrow career results based on your interests. </a:t>
            </a:r>
            <a:endParaRPr sz="1700">
              <a:solidFill>
                <a:srgbClr val="3C5A62"/>
              </a:solidFill>
              <a:latin typeface="Roboto"/>
              <a:ea typeface="Roboto"/>
              <a:cs typeface="Roboto"/>
              <a:sym typeface="Roboto"/>
            </a:endParaRPr>
          </a:p>
          <a:p>
            <a:pPr indent="-298450" lvl="0" marL="285750" rtl="0" algn="l">
              <a:lnSpc>
                <a:spcPct val="90000"/>
              </a:lnSpc>
              <a:spcBef>
                <a:spcPts val="1000"/>
              </a:spcBef>
              <a:spcAft>
                <a:spcPts val="0"/>
              </a:spcAft>
              <a:buClr>
                <a:srgbClr val="EE5934"/>
              </a:buClr>
              <a:buSzPts val="1700"/>
              <a:buFont typeface="Roboto"/>
              <a:buChar char="•"/>
            </a:pPr>
            <a:r>
              <a:rPr lang="en-US" sz="1700">
                <a:solidFill>
                  <a:srgbClr val="3C5A62"/>
                </a:solidFill>
                <a:latin typeface="Roboto"/>
                <a:ea typeface="Roboto"/>
                <a:cs typeface="Roboto"/>
                <a:sym typeface="Roboto"/>
              </a:rPr>
              <a:t>Select a career and click the yellow plus sign to see the education and training </a:t>
            </a:r>
            <a:r>
              <a:rPr lang="en-US" sz="1700">
                <a:solidFill>
                  <a:srgbClr val="3C5A62"/>
                </a:solidFill>
                <a:latin typeface="Roboto"/>
                <a:ea typeface="Roboto"/>
                <a:cs typeface="Roboto"/>
                <a:sym typeface="Roboto"/>
              </a:rPr>
              <a:t>required.</a:t>
            </a:r>
            <a:endParaRPr sz="2200">
              <a:latin typeface="Roboto"/>
              <a:ea typeface="Roboto"/>
              <a:cs typeface="Roboto"/>
              <a:sym typeface="Roboto"/>
            </a:endParaRPr>
          </a:p>
        </p:txBody>
      </p:sp>
      <p:pic>
        <p:nvPicPr>
          <p:cNvPr id="150" name="Google Shape;150;p6"/>
          <p:cNvPicPr preferRelativeResize="0"/>
          <p:nvPr/>
        </p:nvPicPr>
        <p:blipFill>
          <a:blip r:embed="rId4">
            <a:alphaModFix/>
          </a:blip>
          <a:stretch>
            <a:fillRect/>
          </a:stretch>
        </p:blipFill>
        <p:spPr>
          <a:xfrm>
            <a:off x="11024450" y="3017987"/>
            <a:ext cx="679450" cy="654285"/>
          </a:xfrm>
          <a:prstGeom prst="rect">
            <a:avLst/>
          </a:prstGeom>
          <a:noFill/>
          <a:ln>
            <a:noFill/>
          </a:ln>
        </p:spPr>
      </p:pic>
      <p:pic>
        <p:nvPicPr>
          <p:cNvPr id="151" name="Google Shape;151;p6"/>
          <p:cNvPicPr preferRelativeResize="0"/>
          <p:nvPr/>
        </p:nvPicPr>
        <p:blipFill rotWithShape="1">
          <a:blip r:embed="rId5">
            <a:alphaModFix/>
          </a:blip>
          <a:srcRect b="0" l="0" r="0" t="0"/>
          <a:stretch/>
        </p:blipFill>
        <p:spPr>
          <a:xfrm>
            <a:off x="1360942" y="3018000"/>
            <a:ext cx="5155509" cy="2209500"/>
          </a:xfrm>
          <a:prstGeom prst="rect">
            <a:avLst/>
          </a:prstGeom>
          <a:noFill/>
          <a:ln>
            <a:noFill/>
          </a:ln>
        </p:spPr>
      </p:pic>
      <p:cxnSp>
        <p:nvCxnSpPr>
          <p:cNvPr id="152" name="Google Shape;152;p6"/>
          <p:cNvCxnSpPr/>
          <p:nvPr/>
        </p:nvCxnSpPr>
        <p:spPr>
          <a:xfrm flipH="1">
            <a:off x="5010500" y="4220050"/>
            <a:ext cx="2019000" cy="525300"/>
          </a:xfrm>
          <a:prstGeom prst="straightConnector1">
            <a:avLst/>
          </a:prstGeom>
          <a:noFill/>
          <a:ln cap="flat" cmpd="sng" w="57150">
            <a:solidFill>
              <a:srgbClr val="D2D755"/>
            </a:solidFill>
            <a:prstDash val="solid"/>
            <a:round/>
            <a:headEnd len="sm" w="sm" type="none"/>
            <a:tailEnd len="med" w="med" type="triangle"/>
          </a:ln>
        </p:spPr>
      </p:cxnSp>
      <p:pic>
        <p:nvPicPr>
          <p:cNvPr id="153" name="Google Shape;153;p6"/>
          <p:cNvPicPr preferRelativeResize="0"/>
          <p:nvPr/>
        </p:nvPicPr>
        <p:blipFill>
          <a:blip r:embed="rId6">
            <a:alphaModFix/>
          </a:blip>
          <a:stretch>
            <a:fillRect/>
          </a:stretch>
        </p:blipFill>
        <p:spPr>
          <a:xfrm>
            <a:off x="11111875" y="5783776"/>
            <a:ext cx="679450" cy="68734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7"/>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REFLECT ON YOUR SOMEDAY</a:t>
            </a:r>
            <a:endParaRPr>
              <a:latin typeface="Poppins"/>
              <a:ea typeface="Poppins"/>
              <a:cs typeface="Poppins"/>
              <a:sym typeface="Poppins"/>
            </a:endParaRPr>
          </a:p>
        </p:txBody>
      </p:sp>
      <p:pic>
        <p:nvPicPr>
          <p:cNvPr id="159" name="Google Shape;159;p7"/>
          <p:cNvPicPr preferRelativeResize="0"/>
          <p:nvPr/>
        </p:nvPicPr>
        <p:blipFill>
          <a:blip r:embed="rId3">
            <a:alphaModFix/>
          </a:blip>
          <a:stretch>
            <a:fillRect/>
          </a:stretch>
        </p:blipFill>
        <p:spPr>
          <a:xfrm>
            <a:off x="4381760" y="949350"/>
            <a:ext cx="7667625" cy="52768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2021-03-28T15:21:24Z</dcterms:created>
  <dc:creator>Kimberly Miller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0x010100C053AFEDCF43AF4A87A0A85DED29F48E</vt:lpwstr>
  </property>
</Properties>
</file>