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Roboto Medium"/>
      <p:regular r:id="rId26"/>
      <p:bold r:id="rId27"/>
      <p:italic r:id="rId28"/>
      <p:boldItalic r:id="rId29"/>
    </p:embeddedFont>
    <p:embeddedFont>
      <p:font typeface="Roboto"/>
      <p:regular r:id="rId30"/>
      <p:bold r:id="rId31"/>
      <p:italic r:id="rId32"/>
      <p:boldItalic r:id="rId33"/>
    </p:embeddedFont>
    <p:embeddedFont>
      <p:font typeface="Poppins"/>
      <p:regular r:id="rId34"/>
      <p:bold r:id="rId35"/>
      <p:italic r:id="rId36"/>
      <p:boldItalic r:id="rId37"/>
    </p:embeddedFont>
    <p:embeddedFont>
      <p:font typeface="Helvetica Neue"/>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2" roundtripDataSignature="AMtx7miTR5qtMNaSD+prEygbx1ukTzmg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HelveticaNeue-italic.fntdata"/><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font" Target="fonts/HelveticaNeue-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RobotoMedium-regular.fntdata"/><Relationship Id="rId25" Type="http://schemas.openxmlformats.org/officeDocument/2006/relationships/slide" Target="slides/slide20.xml"/><Relationship Id="rId28" Type="http://schemas.openxmlformats.org/officeDocument/2006/relationships/font" Target="fonts/RobotoMedium-italic.fntdata"/><Relationship Id="rId27" Type="http://schemas.openxmlformats.org/officeDocument/2006/relationships/font" Target="fonts/RobotoMedium-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Medium-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Poppins-bold.fntdata"/><Relationship Id="rId12" Type="http://schemas.openxmlformats.org/officeDocument/2006/relationships/slide" Target="slides/slide7.xml"/><Relationship Id="rId34" Type="http://schemas.openxmlformats.org/officeDocument/2006/relationships/font" Target="fonts/Poppins-regular.fntdata"/><Relationship Id="rId15" Type="http://schemas.openxmlformats.org/officeDocument/2006/relationships/slide" Target="slides/slide10.xml"/><Relationship Id="rId37" Type="http://schemas.openxmlformats.org/officeDocument/2006/relationships/font" Target="fonts/Poppins-boldItalic.fntdata"/><Relationship Id="rId14" Type="http://schemas.openxmlformats.org/officeDocument/2006/relationships/slide" Target="slides/slide9.xml"/><Relationship Id="rId36" Type="http://schemas.openxmlformats.org/officeDocument/2006/relationships/font" Target="fonts/Poppins-italic.fntdata"/><Relationship Id="rId17" Type="http://schemas.openxmlformats.org/officeDocument/2006/relationships/slide" Target="slides/slide12.xml"/><Relationship Id="rId39" Type="http://schemas.openxmlformats.org/officeDocument/2006/relationships/font" Target="fonts/HelveticaNeue-bold.fntdata"/><Relationship Id="rId16" Type="http://schemas.openxmlformats.org/officeDocument/2006/relationships/slide" Target="slides/slide11.xml"/><Relationship Id="rId38" Type="http://schemas.openxmlformats.org/officeDocument/2006/relationships/font" Target="fonts/HelveticaNeue-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xtsteps.idaho.gov/plan-smart/intro" TargetMode="External"/><Relationship Id="rId3" Type="http://schemas.openxmlformats.org/officeDocument/2006/relationships/hyperlink" Target="https://nextsteps.idaho.gov/plan-smart/intro"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Plan Smart Intro</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guide students through the Plan Smart tool. Students will compare different lifestyle choices and matching careers to meet the lifestyle.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8th Grade* </a:t>
            </a:r>
            <a:r>
              <a:rPr b="1" lang="en-US">
                <a:latin typeface="Helvetica Neue"/>
                <a:ea typeface="Helvetica Neue"/>
                <a:cs typeface="Helvetica Neue"/>
                <a:sym typeface="Helvetica Neue"/>
              </a:rPr>
              <a:t>Additional Activities: </a:t>
            </a:r>
            <a:r>
              <a:rPr lang="en-US">
                <a:latin typeface="Helvetica Neue"/>
                <a:ea typeface="Helvetica Neue"/>
                <a:cs typeface="Helvetica Neue"/>
                <a:sym typeface="Helvetica Neue"/>
              </a:rPr>
              <a:t>9th</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*After Career Clusters Interest Survey</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be introduced to lifestyle vocabulary and choose what lifestyle fits their personal  desires. Students will compare careers within varying levels of education and understand how  the level of education may impact their chosen lifestyle.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e06838e41f_5_3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t/>
            </a:r>
            <a:endParaRPr/>
          </a:p>
        </p:txBody>
      </p:sp>
      <p:sp>
        <p:nvSpPr>
          <p:cNvPr id="201" name="Google Shape;201;ge06838e41f_5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e06838e41f_5_5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Font typeface="Arial"/>
              <a:buNone/>
            </a:pPr>
            <a:r>
              <a:t/>
            </a:r>
            <a:endParaRPr/>
          </a:p>
        </p:txBody>
      </p:sp>
      <p:sp>
        <p:nvSpPr>
          <p:cNvPr id="215" name="Google Shape;215;ge06838e41f_5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e06838e41f_5_6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t/>
            </a:r>
            <a:endParaRPr/>
          </a:p>
        </p:txBody>
      </p:sp>
      <p:sp>
        <p:nvSpPr>
          <p:cNvPr id="222" name="Google Shape;222;ge06838e41f_5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e06838e41f_5_8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247" name="Google Shape;247;ge06838e41f_5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e06838e41f_5_10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60" name="Google Shape;260;ge06838e41f_5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e06838e41f_5_1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t/>
            </a:r>
            <a:endParaRPr/>
          </a:p>
        </p:txBody>
      </p:sp>
      <p:sp>
        <p:nvSpPr>
          <p:cNvPr id="272" name="Google Shape;272;ge06838e41f_5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e06838e41f_5_14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e06838e41f_5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e06838e41f_5_15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e06838e41f_5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Lifestyle: </a:t>
            </a:r>
            <a:r>
              <a:rPr lang="en-US">
                <a:latin typeface="Helvetica Neue"/>
                <a:ea typeface="Helvetica Neue"/>
                <a:cs typeface="Helvetica Neue"/>
                <a:sym typeface="Helvetica Neue"/>
              </a:rPr>
              <a:t>describes how much money you want to spend on clothing, entertainment, food/dining, personal care, transportations, and savings.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Salary: </a:t>
            </a:r>
            <a:r>
              <a:rPr lang="en-US">
                <a:latin typeface="Helvetica Neue"/>
                <a:ea typeface="Helvetica Neue"/>
                <a:cs typeface="Helvetica Neue"/>
                <a:sym typeface="Helvetica Neue"/>
              </a:rPr>
              <a:t>money you get from your employer for doing your job </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e06838e41f_5_17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e06838e41f_5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One great thing about living on your own is you get to make A LOT of choices.  Some people like to go on vacations, buy clothes, and have the latest technology. Other  people only need a few things to be happy. In this lesson we are going to get an overview of  all the choices you get to make when you live on your own and then see how much money you will need to make in order to have the lifestyle that you would enjoy.</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e06838e41f_1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Plan Smart</a:t>
            </a:r>
            <a:r>
              <a:rPr b="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Have all students log into the </a:t>
            </a:r>
            <a:r>
              <a:rPr i="1"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Next Steps Plan Smart Too</a:t>
            </a:r>
            <a:r>
              <a:rPr i="1" lang="en-US">
                <a:solidFill>
                  <a:srgbClr val="231F20"/>
                </a:solidFill>
                <a:highlight>
                  <a:srgbClr val="FFFFFF"/>
                </a:highlight>
                <a:latin typeface="Helvetica Neue"/>
                <a:ea typeface="Helvetica Neue"/>
                <a:cs typeface="Helvetica Neue"/>
                <a:sym typeface="Helvetica Neue"/>
              </a:rPr>
              <a:t>l: </a:t>
            </a:r>
            <a:r>
              <a:rPr i="1" lang="en-US" u="sng">
                <a:solidFill>
                  <a:srgbClr val="1155CC"/>
                </a:solidFill>
                <a:highlight>
                  <a:srgbClr val="FFFFFF"/>
                </a:highlight>
                <a:latin typeface="Helvetica Neue"/>
                <a:ea typeface="Helvetica Neue"/>
                <a:cs typeface="Helvetica Neue"/>
                <a:sym typeface="Helvetica Neue"/>
                <a:hlinkClick r:id="rId3">
                  <a:extLst>
                    <a:ext uri="{A12FA001-AC4F-418D-AE19-62706E023703}">
                      <ahyp:hlinkClr val="tx"/>
                    </a:ext>
                  </a:extLst>
                </a:hlinkClick>
              </a:rPr>
              <a:t>https://nextsteps.idaho.gov/plan-smart/intro</a:t>
            </a:r>
            <a:r>
              <a:rPr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Use the slides to walk through all of the choices students can make in the Next Steps Plan Smart Tool.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Someday you will be living on your own.  Now is a good time to think about what that means. Planning your future is a lifelong journey that requires many decisions along the way. How much money do you need to buy the things that you want – like a house, a car, or concert tickets?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Do you know what it’s going to take to live your ideal lifestyle? Take the Plan Smart assessment to find out!  The following slides will show you how to use this tool to make financial (money) decisions.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solidFill>
                  <a:srgbClr val="231F20"/>
                </a:solidFill>
                <a:highlight>
                  <a:srgbClr val="FFFFFF"/>
                </a:highlight>
                <a:latin typeface="Helvetica Neue"/>
                <a:ea typeface="Helvetica Neue"/>
                <a:cs typeface="Helvetica Neue"/>
                <a:sym typeface="Helvetica Neue"/>
              </a:rPr>
              <a:t>As students finish up, give them the Handout_Plan Smart Intro to answer the questions. If time allows, they can try the Plan Smart Tool again with a Scenario 2 and see what they find!</a:t>
            </a:r>
            <a:endParaRPr b="1"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32" name="Google Shape;132;ge06838e41f_1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e06838e41f_1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e06838e41f_1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e06838e41f_1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e06838e41f_1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t/>
            </a:r>
            <a:endParaRPr sz="600"/>
          </a:p>
        </p:txBody>
      </p:sp>
      <p:sp>
        <p:nvSpPr>
          <p:cNvPr id="168" name="Google Shape;16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e06838e41f_5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t/>
            </a:r>
            <a:endParaRPr/>
          </a:p>
        </p:txBody>
      </p:sp>
      <p:sp>
        <p:nvSpPr>
          <p:cNvPr id="181" name="Google Shape;181;ge06838e41f_5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e06838e41f_5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t/>
            </a:r>
            <a:endParaRPr/>
          </a:p>
        </p:txBody>
      </p:sp>
      <p:sp>
        <p:nvSpPr>
          <p:cNvPr id="192" name="Google Shape;192;ge06838e41f_5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24.png"/><Relationship Id="rId5"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20.png"/><Relationship Id="rId5"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2.png"/><Relationship Id="rId4" Type="http://schemas.openxmlformats.org/officeDocument/2006/relationships/image" Target="../media/image30.png"/><Relationship Id="rId5"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27.png"/><Relationship Id="rId5" Type="http://schemas.openxmlformats.org/officeDocument/2006/relationships/image" Target="../media/image4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7.png"/><Relationship Id="rId4" Type="http://schemas.openxmlformats.org/officeDocument/2006/relationships/image" Target="../media/image34.png"/><Relationship Id="rId5"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6.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45.png"/><Relationship Id="rId4" Type="http://schemas.openxmlformats.org/officeDocument/2006/relationships/image" Target="../media/image44.png"/><Relationship Id="rId5" Type="http://schemas.openxmlformats.org/officeDocument/2006/relationships/image" Target="../media/image38.png"/><Relationship Id="rId6"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nextsteps.idaho.gov/plan-smart/intro" TargetMode="External"/><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0" l="45650" r="9895" t="0"/>
          <a:stretch/>
        </p:blipFill>
        <p:spPr>
          <a:xfrm>
            <a:off x="7623550" y="0"/>
            <a:ext cx="4568449" cy="6858001"/>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PLAN SMART INTRO</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DESIGN YOUR OWN FUTURE</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latin typeface="Poppins"/>
                <a:ea typeface="Poppins"/>
                <a:cs typeface="Poppins"/>
                <a:sym typeface="Poppins"/>
              </a:rPr>
              <a:t>Date here</a:t>
            </a:r>
            <a:endParaRPr>
              <a:latin typeface="Poppins"/>
              <a:ea typeface="Poppins"/>
              <a:cs typeface="Poppins"/>
              <a:sym typeface="Poppins"/>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e06838e41f_5_37"/>
          <p:cNvSpPr txBox="1"/>
          <p:nvPr>
            <p:ph type="title"/>
          </p:nvPr>
        </p:nvSpPr>
        <p:spPr>
          <a:xfrm>
            <a:off x="824150" y="1779025"/>
            <a:ext cx="3605400" cy="1335000"/>
          </a:xfrm>
          <a:prstGeom prst="rect">
            <a:avLst/>
          </a:prstGeom>
          <a:solidFill>
            <a:srgbClr val="FFFFFF"/>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TRANSPORTATION</a:t>
            </a:r>
            <a:endParaRPr>
              <a:latin typeface="Poppins"/>
              <a:ea typeface="Poppins"/>
              <a:cs typeface="Poppins"/>
              <a:sym typeface="Poppins"/>
            </a:endParaRPr>
          </a:p>
        </p:txBody>
      </p:sp>
      <p:grpSp>
        <p:nvGrpSpPr>
          <p:cNvPr id="204" name="Google Shape;204;ge06838e41f_5_37"/>
          <p:cNvGrpSpPr/>
          <p:nvPr/>
        </p:nvGrpSpPr>
        <p:grpSpPr>
          <a:xfrm>
            <a:off x="1574875" y="3373133"/>
            <a:ext cx="9889268" cy="3069612"/>
            <a:chOff x="1371600" y="3213544"/>
            <a:chExt cx="9889268" cy="3069612"/>
          </a:xfrm>
        </p:grpSpPr>
        <p:pic>
          <p:nvPicPr>
            <p:cNvPr id="205" name="Google Shape;205;ge06838e41f_5_37"/>
            <p:cNvPicPr preferRelativeResize="0"/>
            <p:nvPr/>
          </p:nvPicPr>
          <p:blipFill rotWithShape="1">
            <a:blip r:embed="rId3">
              <a:alphaModFix/>
            </a:blip>
            <a:srcRect b="0" l="0" r="0" t="0"/>
            <a:stretch/>
          </p:blipFill>
          <p:spPr>
            <a:xfrm>
              <a:off x="1371600" y="3213544"/>
              <a:ext cx="3200400" cy="3069612"/>
            </a:xfrm>
            <a:prstGeom prst="rect">
              <a:avLst/>
            </a:prstGeom>
            <a:noFill/>
            <a:ln cap="flat" cmpd="sng" w="38100">
              <a:solidFill>
                <a:srgbClr val="EE5720"/>
              </a:solidFill>
              <a:prstDash val="solid"/>
              <a:round/>
              <a:headEnd len="sm" w="sm" type="none"/>
              <a:tailEnd len="sm" w="sm" type="none"/>
            </a:ln>
          </p:spPr>
        </p:pic>
        <p:pic>
          <p:nvPicPr>
            <p:cNvPr id="206" name="Google Shape;206;ge06838e41f_5_37"/>
            <p:cNvPicPr preferRelativeResize="0"/>
            <p:nvPr/>
          </p:nvPicPr>
          <p:blipFill rotWithShape="1">
            <a:blip r:embed="rId4">
              <a:alphaModFix/>
            </a:blip>
            <a:srcRect b="0" l="0" r="0" t="0"/>
            <a:stretch/>
          </p:blipFill>
          <p:spPr>
            <a:xfrm>
              <a:off x="4716034" y="3219686"/>
              <a:ext cx="3200400" cy="3057329"/>
            </a:xfrm>
            <a:prstGeom prst="rect">
              <a:avLst/>
            </a:prstGeom>
            <a:noFill/>
            <a:ln cap="flat" cmpd="sng" w="38100">
              <a:solidFill>
                <a:srgbClr val="EE5720"/>
              </a:solidFill>
              <a:prstDash val="solid"/>
              <a:round/>
              <a:headEnd len="sm" w="sm" type="none"/>
              <a:tailEnd len="sm" w="sm" type="none"/>
            </a:ln>
          </p:spPr>
        </p:pic>
        <p:pic>
          <p:nvPicPr>
            <p:cNvPr id="207" name="Google Shape;207;ge06838e41f_5_37"/>
            <p:cNvPicPr preferRelativeResize="0"/>
            <p:nvPr/>
          </p:nvPicPr>
          <p:blipFill rotWithShape="1">
            <a:blip r:embed="rId5">
              <a:alphaModFix/>
            </a:blip>
            <a:srcRect b="0" l="0" r="0" t="0"/>
            <a:stretch/>
          </p:blipFill>
          <p:spPr>
            <a:xfrm>
              <a:off x="8060468" y="3217222"/>
              <a:ext cx="3200400" cy="3062257"/>
            </a:xfrm>
            <a:prstGeom prst="rect">
              <a:avLst/>
            </a:prstGeom>
            <a:noFill/>
            <a:ln cap="flat" cmpd="sng" w="38100">
              <a:solidFill>
                <a:srgbClr val="EE5720"/>
              </a:solidFill>
              <a:prstDash val="solid"/>
              <a:round/>
              <a:headEnd len="sm" w="sm" type="none"/>
              <a:tailEnd len="sm" w="sm" type="none"/>
            </a:ln>
          </p:spPr>
        </p:pic>
      </p:grpSp>
      <p:grpSp>
        <p:nvGrpSpPr>
          <p:cNvPr id="208" name="Google Shape;208;ge06838e41f_5_37"/>
          <p:cNvGrpSpPr/>
          <p:nvPr/>
        </p:nvGrpSpPr>
        <p:grpSpPr>
          <a:xfrm>
            <a:off x="1496699" y="2436078"/>
            <a:ext cx="9226689" cy="859422"/>
            <a:chOff x="1311179" y="2265880"/>
            <a:chExt cx="9226689" cy="859422"/>
          </a:xfrm>
        </p:grpSpPr>
        <p:sp>
          <p:nvSpPr>
            <p:cNvPr id="209" name="Google Shape;209;ge06838e41f_5_37"/>
            <p:cNvSpPr txBox="1"/>
            <p:nvPr/>
          </p:nvSpPr>
          <p:spPr>
            <a:xfrm>
              <a:off x="1311179" y="2265880"/>
              <a:ext cx="24885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000000"/>
                  </a:solidFill>
                  <a:latin typeface="Roboto"/>
                  <a:ea typeface="Roboto"/>
                  <a:cs typeface="Roboto"/>
                  <a:sym typeface="Roboto"/>
                </a:rPr>
                <a:t>If you selected minimum lifestyle, you pay a smaller amount</a:t>
              </a:r>
              <a:r>
                <a:rPr lang="en-US" sz="1400">
                  <a:solidFill>
                    <a:srgbClr val="000000"/>
                  </a:solidFill>
                  <a:latin typeface="Roboto"/>
                  <a:ea typeface="Roboto"/>
                  <a:cs typeface="Roboto"/>
                  <a:sym typeface="Roboto"/>
                </a:rPr>
                <a:t>. </a:t>
              </a:r>
              <a:r>
                <a:rPr lang="en-US" sz="1400">
                  <a:solidFill>
                    <a:srgbClr val="000000"/>
                  </a:solidFill>
                  <a:latin typeface="Avenir"/>
                  <a:ea typeface="Avenir"/>
                  <a:cs typeface="Avenir"/>
                  <a:sym typeface="Avenir"/>
                </a:rPr>
                <a:t> </a:t>
              </a:r>
              <a:endParaRPr/>
            </a:p>
          </p:txBody>
        </p:sp>
        <p:sp>
          <p:nvSpPr>
            <p:cNvPr id="210" name="Google Shape;210;ge06838e41f_5_37"/>
            <p:cNvSpPr txBox="1"/>
            <p:nvPr/>
          </p:nvSpPr>
          <p:spPr>
            <a:xfrm>
              <a:off x="4647004" y="2294302"/>
              <a:ext cx="32004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000000"/>
                  </a:solidFill>
                  <a:latin typeface="Roboto"/>
                  <a:ea typeface="Roboto"/>
                  <a:cs typeface="Roboto"/>
                  <a:sym typeface="Roboto"/>
                </a:rPr>
                <a:t>If you selected </a:t>
              </a:r>
              <a:endParaRPr>
                <a:latin typeface="Roboto"/>
                <a:ea typeface="Roboto"/>
                <a:cs typeface="Roboto"/>
                <a:sym typeface="Roboto"/>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average lifestyle, you pay </a:t>
              </a:r>
              <a:endParaRPr>
                <a:latin typeface="Roboto"/>
                <a:ea typeface="Roboto"/>
                <a:cs typeface="Roboto"/>
                <a:sym typeface="Roboto"/>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an average amount</a:t>
              </a:r>
              <a:r>
                <a:rPr lang="en-US" sz="1400">
                  <a:solidFill>
                    <a:srgbClr val="000000"/>
                  </a:solidFill>
                  <a:latin typeface="Roboto"/>
                  <a:ea typeface="Roboto"/>
                  <a:cs typeface="Roboto"/>
                  <a:sym typeface="Roboto"/>
                </a:rPr>
                <a:t>.  </a:t>
              </a:r>
              <a:endParaRPr>
                <a:latin typeface="Roboto"/>
                <a:ea typeface="Roboto"/>
                <a:cs typeface="Roboto"/>
                <a:sym typeface="Roboto"/>
              </a:endParaRPr>
            </a:p>
          </p:txBody>
        </p:sp>
        <p:sp>
          <p:nvSpPr>
            <p:cNvPr id="211" name="Google Shape;211;ge06838e41f_5_37"/>
            <p:cNvSpPr txBox="1"/>
            <p:nvPr/>
          </p:nvSpPr>
          <p:spPr>
            <a:xfrm>
              <a:off x="8060468" y="2294302"/>
              <a:ext cx="24774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000000"/>
                  </a:solidFill>
                  <a:latin typeface="Roboto"/>
                  <a:ea typeface="Roboto"/>
                  <a:cs typeface="Roboto"/>
                  <a:sym typeface="Roboto"/>
                </a:rPr>
                <a:t>If you selected maximum lifestyle, </a:t>
              </a:r>
              <a:endParaRPr>
                <a:latin typeface="Roboto"/>
                <a:ea typeface="Roboto"/>
                <a:cs typeface="Roboto"/>
                <a:sym typeface="Roboto"/>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you pay the most</a:t>
              </a:r>
              <a:r>
                <a:rPr lang="en-US" sz="1400">
                  <a:solidFill>
                    <a:srgbClr val="000000"/>
                  </a:solidFill>
                  <a:latin typeface="Roboto"/>
                  <a:ea typeface="Roboto"/>
                  <a:cs typeface="Roboto"/>
                  <a:sym typeface="Roboto"/>
                </a:rPr>
                <a:t>.  </a:t>
              </a:r>
              <a:endParaRPr>
                <a:latin typeface="Roboto"/>
                <a:ea typeface="Roboto"/>
                <a:cs typeface="Roboto"/>
                <a:sym typeface="Roboto"/>
              </a:endParaRPr>
            </a:p>
          </p:txBody>
        </p:sp>
      </p:grpSp>
      <p:sp>
        <p:nvSpPr>
          <p:cNvPr id="212" name="Google Shape;212;ge06838e41f_5_37"/>
          <p:cNvSpPr txBox="1"/>
          <p:nvPr/>
        </p:nvSpPr>
        <p:spPr>
          <a:xfrm>
            <a:off x="5296175" y="1241775"/>
            <a:ext cx="61626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Medium"/>
                <a:ea typeface="Roboto Medium"/>
                <a:cs typeface="Roboto Medium"/>
                <a:sym typeface="Roboto Medium"/>
              </a:rPr>
              <a:t>To own your own car or truck you must have enough set aside for monthly payments, gas, insurance and maintenance.  Fares for public transportation can vary depending on the number of trips you plan on taking each month and the options available in the town or city where you live.</a:t>
            </a:r>
            <a:endParaRPr>
              <a:latin typeface="Roboto Medium"/>
              <a:ea typeface="Roboto Medium"/>
              <a:cs typeface="Roboto Medium"/>
              <a:sym typeface="Roboto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e06838e41f_5_53"/>
          <p:cNvSpPr txBox="1"/>
          <p:nvPr>
            <p:ph type="title"/>
          </p:nvPr>
        </p:nvSpPr>
        <p:spPr>
          <a:xfrm>
            <a:off x="824150" y="1779025"/>
            <a:ext cx="3605400" cy="1335000"/>
          </a:xfrm>
          <a:prstGeom prst="rect">
            <a:avLst/>
          </a:prstGeom>
          <a:solidFill>
            <a:srgbClr val="FFFFFF"/>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EDUCATION &amp; TRAINING</a:t>
            </a:r>
            <a:endParaRPr>
              <a:latin typeface="Poppins"/>
              <a:ea typeface="Poppins"/>
              <a:cs typeface="Poppins"/>
              <a:sym typeface="Poppins"/>
            </a:endParaRPr>
          </a:p>
        </p:txBody>
      </p:sp>
      <p:pic>
        <p:nvPicPr>
          <p:cNvPr id="218" name="Google Shape;218;ge06838e41f_5_53"/>
          <p:cNvPicPr preferRelativeResize="0"/>
          <p:nvPr/>
        </p:nvPicPr>
        <p:blipFill rotWithShape="1">
          <a:blip r:embed="rId3">
            <a:alphaModFix/>
          </a:blip>
          <a:srcRect b="0" l="0" r="0" t="0"/>
          <a:stretch/>
        </p:blipFill>
        <p:spPr>
          <a:xfrm>
            <a:off x="7445071" y="1430705"/>
            <a:ext cx="4027251" cy="4852112"/>
          </a:xfrm>
          <a:prstGeom prst="rect">
            <a:avLst/>
          </a:prstGeom>
          <a:noFill/>
          <a:ln cap="flat" cmpd="sng" w="38100">
            <a:solidFill>
              <a:srgbClr val="EE5720"/>
            </a:solidFill>
            <a:prstDash val="solid"/>
            <a:round/>
            <a:headEnd len="sm" w="sm" type="none"/>
            <a:tailEnd len="sm" w="sm" type="none"/>
          </a:ln>
        </p:spPr>
      </p:pic>
      <p:sp>
        <p:nvSpPr>
          <p:cNvPr id="219" name="Google Shape;219;ge06838e41f_5_53"/>
          <p:cNvSpPr txBox="1"/>
          <p:nvPr/>
        </p:nvSpPr>
        <p:spPr>
          <a:xfrm>
            <a:off x="3712725" y="2536350"/>
            <a:ext cx="3402300" cy="297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latin typeface="Roboto Medium"/>
                <a:ea typeface="Roboto Medium"/>
                <a:cs typeface="Roboto Medium"/>
                <a:sym typeface="Roboto Medium"/>
              </a:rPr>
              <a:t>Reaching your educational and professional goals may mean you need to take out a loan to help cover the costs of tuition, training, books or supplies, and housing while you are in school. </a:t>
            </a:r>
            <a:endParaRPr sz="1700">
              <a:latin typeface="Roboto Medium"/>
              <a:ea typeface="Roboto Medium"/>
              <a:cs typeface="Roboto Medium"/>
              <a:sym typeface="Roboto Medium"/>
            </a:endParaRPr>
          </a:p>
          <a:p>
            <a:pPr indent="0" lvl="0" marL="0" rtl="0" algn="l">
              <a:spcBef>
                <a:spcPts val="0"/>
              </a:spcBef>
              <a:spcAft>
                <a:spcPts val="0"/>
              </a:spcAft>
              <a:buNone/>
            </a:pPr>
            <a:r>
              <a:t/>
            </a:r>
            <a:endParaRPr sz="1700">
              <a:latin typeface="Roboto Medium"/>
              <a:ea typeface="Roboto Medium"/>
              <a:cs typeface="Roboto Medium"/>
              <a:sym typeface="Roboto Medium"/>
            </a:endParaRPr>
          </a:p>
          <a:p>
            <a:pPr indent="0" lvl="0" marL="0" rtl="0" algn="l">
              <a:spcBef>
                <a:spcPts val="0"/>
              </a:spcBef>
              <a:spcAft>
                <a:spcPts val="0"/>
              </a:spcAft>
              <a:buNone/>
            </a:pPr>
            <a:r>
              <a:rPr lang="en-US" sz="1700">
                <a:latin typeface="Roboto Medium"/>
                <a:ea typeface="Roboto Medium"/>
                <a:cs typeface="Roboto Medium"/>
                <a:sym typeface="Roboto Medium"/>
              </a:rPr>
              <a:t>For this this scenario, the cost of education will not be included. </a:t>
            </a:r>
            <a:endParaRPr sz="1700">
              <a:latin typeface="Roboto Medium"/>
              <a:ea typeface="Roboto Medium"/>
              <a:cs typeface="Roboto Medium"/>
              <a:sym typeface="Roboto Medium"/>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e06838e41f_5_67"/>
          <p:cNvSpPr txBox="1"/>
          <p:nvPr>
            <p:ph type="title"/>
          </p:nvPr>
        </p:nvSpPr>
        <p:spPr>
          <a:xfrm>
            <a:off x="834850" y="1789725"/>
            <a:ext cx="3605400" cy="1335000"/>
          </a:xfrm>
          <a:prstGeom prst="rect">
            <a:avLst/>
          </a:prstGeom>
          <a:solidFill>
            <a:srgbClr val="FFFFFF"/>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CLOTHING</a:t>
            </a:r>
            <a:endParaRPr>
              <a:latin typeface="Poppins"/>
              <a:ea typeface="Poppins"/>
              <a:cs typeface="Poppins"/>
              <a:sym typeface="Poppins"/>
            </a:endParaRPr>
          </a:p>
        </p:txBody>
      </p:sp>
      <p:pic>
        <p:nvPicPr>
          <p:cNvPr id="225" name="Google Shape;225;ge06838e41f_5_67"/>
          <p:cNvPicPr preferRelativeResize="0"/>
          <p:nvPr/>
        </p:nvPicPr>
        <p:blipFill rotWithShape="1">
          <a:blip r:embed="rId3">
            <a:alphaModFix/>
          </a:blip>
          <a:srcRect b="0" l="0" r="0" t="0"/>
          <a:stretch/>
        </p:blipFill>
        <p:spPr>
          <a:xfrm>
            <a:off x="1267513" y="3206338"/>
            <a:ext cx="3516236" cy="3017520"/>
          </a:xfrm>
          <a:prstGeom prst="rect">
            <a:avLst/>
          </a:prstGeom>
          <a:noFill/>
          <a:ln cap="flat" cmpd="sng" w="38100">
            <a:solidFill>
              <a:srgbClr val="EE5720"/>
            </a:solidFill>
            <a:prstDash val="solid"/>
            <a:round/>
            <a:headEnd len="sm" w="sm" type="none"/>
            <a:tailEnd len="sm" w="sm" type="none"/>
          </a:ln>
        </p:spPr>
      </p:pic>
      <p:pic>
        <p:nvPicPr>
          <p:cNvPr id="226" name="Google Shape;226;ge06838e41f_5_67"/>
          <p:cNvPicPr preferRelativeResize="0"/>
          <p:nvPr/>
        </p:nvPicPr>
        <p:blipFill rotWithShape="1">
          <a:blip r:embed="rId4">
            <a:alphaModFix/>
          </a:blip>
          <a:srcRect b="0" l="0" r="0" t="0"/>
          <a:stretch/>
        </p:blipFill>
        <p:spPr>
          <a:xfrm>
            <a:off x="8585684" y="3206338"/>
            <a:ext cx="3447411" cy="3017520"/>
          </a:xfrm>
          <a:prstGeom prst="rect">
            <a:avLst/>
          </a:prstGeom>
          <a:noFill/>
          <a:ln cap="flat" cmpd="sng" w="38100">
            <a:solidFill>
              <a:srgbClr val="EE5720"/>
            </a:solidFill>
            <a:prstDash val="solid"/>
            <a:round/>
            <a:headEnd len="sm" w="sm" type="none"/>
            <a:tailEnd len="sm" w="sm" type="none"/>
          </a:ln>
        </p:spPr>
      </p:pic>
      <p:pic>
        <p:nvPicPr>
          <p:cNvPr id="227" name="Google Shape;227;ge06838e41f_5_67"/>
          <p:cNvPicPr preferRelativeResize="0"/>
          <p:nvPr/>
        </p:nvPicPr>
        <p:blipFill rotWithShape="1">
          <a:blip r:embed="rId5">
            <a:alphaModFix/>
          </a:blip>
          <a:srcRect b="0" l="0" r="0" t="0"/>
          <a:stretch/>
        </p:blipFill>
        <p:spPr>
          <a:xfrm>
            <a:off x="4957334" y="3187606"/>
            <a:ext cx="3454766" cy="3036252"/>
          </a:xfrm>
          <a:prstGeom prst="rect">
            <a:avLst/>
          </a:prstGeom>
          <a:noFill/>
          <a:ln cap="flat" cmpd="sng" w="38100">
            <a:solidFill>
              <a:srgbClr val="EE5720"/>
            </a:solidFill>
            <a:prstDash val="solid"/>
            <a:round/>
            <a:headEnd len="sm" w="sm" type="none"/>
            <a:tailEnd len="sm" w="sm" type="none"/>
          </a:ln>
        </p:spPr>
      </p:pic>
      <p:sp>
        <p:nvSpPr>
          <p:cNvPr id="228" name="Google Shape;228;ge06838e41f_5_67"/>
          <p:cNvSpPr txBox="1"/>
          <p:nvPr/>
        </p:nvSpPr>
        <p:spPr>
          <a:xfrm>
            <a:off x="1551000" y="2571399"/>
            <a:ext cx="27078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Minimum Lifestyle</a:t>
            </a:r>
            <a:endParaRPr>
              <a:latin typeface="Roboto"/>
              <a:ea typeface="Roboto"/>
              <a:cs typeface="Roboto"/>
              <a:sym typeface="Roboto"/>
            </a:endParaRPr>
          </a:p>
        </p:txBody>
      </p:sp>
      <p:sp>
        <p:nvSpPr>
          <p:cNvPr id="229" name="Google Shape;229;ge06838e41f_5_67"/>
          <p:cNvSpPr txBox="1"/>
          <p:nvPr/>
        </p:nvSpPr>
        <p:spPr>
          <a:xfrm>
            <a:off x="5205423" y="2533112"/>
            <a:ext cx="25482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Average Lifestyle</a:t>
            </a:r>
            <a:endParaRPr>
              <a:latin typeface="Roboto"/>
              <a:ea typeface="Roboto"/>
              <a:cs typeface="Roboto"/>
              <a:sym typeface="Roboto"/>
            </a:endParaRPr>
          </a:p>
        </p:txBody>
      </p:sp>
      <p:sp>
        <p:nvSpPr>
          <p:cNvPr id="230" name="Google Shape;230;ge06838e41f_5_67"/>
          <p:cNvSpPr txBox="1"/>
          <p:nvPr/>
        </p:nvSpPr>
        <p:spPr>
          <a:xfrm>
            <a:off x="8700379" y="2543378"/>
            <a:ext cx="27624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Maximum Lifestyle</a:t>
            </a:r>
            <a:endParaRPr>
              <a:latin typeface="Roboto"/>
              <a:ea typeface="Roboto"/>
              <a:cs typeface="Roboto"/>
              <a:sym typeface="Roboto"/>
            </a:endParaRPr>
          </a:p>
        </p:txBody>
      </p:sp>
      <p:sp>
        <p:nvSpPr>
          <p:cNvPr id="231" name="Google Shape;231;ge06838e41f_5_67"/>
          <p:cNvSpPr txBox="1"/>
          <p:nvPr/>
        </p:nvSpPr>
        <p:spPr>
          <a:xfrm>
            <a:off x="4665675" y="1447500"/>
            <a:ext cx="67971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Font typeface="Arial"/>
              <a:buNone/>
            </a:pPr>
            <a:r>
              <a:rPr lang="en-US" sz="1600">
                <a:solidFill>
                  <a:schemeClr val="dk1"/>
                </a:solidFill>
                <a:latin typeface="Roboto Medium"/>
                <a:ea typeface="Roboto Medium"/>
                <a:cs typeface="Roboto Medium"/>
                <a:sym typeface="Roboto Medium"/>
              </a:rPr>
              <a:t>We all need clothing for daily life, but some occupations require a professional wardrobe.  How much do you want to spend on clothes?</a:t>
            </a:r>
            <a:endParaRPr sz="1000">
              <a:solidFill>
                <a:schemeClr val="dk1"/>
              </a:solidFill>
              <a:latin typeface="Roboto Medium"/>
              <a:ea typeface="Roboto Medium"/>
              <a:cs typeface="Roboto Medium"/>
              <a:sym typeface="Roboto Medium"/>
            </a:endParaRPr>
          </a:p>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ENTERTAINMENT</a:t>
            </a:r>
            <a:endParaRPr>
              <a:latin typeface="Poppins"/>
              <a:ea typeface="Poppins"/>
              <a:cs typeface="Poppins"/>
              <a:sym typeface="Poppins"/>
            </a:endParaRPr>
          </a:p>
        </p:txBody>
      </p:sp>
      <p:sp>
        <p:nvSpPr>
          <p:cNvPr id="237" name="Google Shape;237;p6"/>
          <p:cNvSpPr txBox="1"/>
          <p:nvPr>
            <p:ph idx="1" type="body"/>
          </p:nvPr>
        </p:nvSpPr>
        <p:spPr>
          <a:xfrm>
            <a:off x="4498675" y="828825"/>
            <a:ext cx="7516500" cy="3729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lang="en-US" sz="1500">
                <a:solidFill>
                  <a:srgbClr val="3C5A62"/>
                </a:solidFill>
                <a:latin typeface="Roboto Medium"/>
                <a:ea typeface="Roboto Medium"/>
                <a:cs typeface="Roboto Medium"/>
                <a:sym typeface="Roboto Medium"/>
              </a:rPr>
              <a:t>THINK ABOUT WHAT YOU LIKE TO DO IN YOUR FREE TIME. DO YOU ENJOY...</a:t>
            </a:r>
            <a:r>
              <a:rPr lang="en-US" sz="1500">
                <a:solidFill>
                  <a:srgbClr val="3C5A62"/>
                </a:solidFill>
                <a:latin typeface="Roboto Medium"/>
                <a:ea typeface="Roboto Medium"/>
                <a:cs typeface="Roboto Medium"/>
                <a:sym typeface="Roboto Medium"/>
              </a:rPr>
              <a:t> </a:t>
            </a:r>
            <a:endParaRPr sz="1500">
              <a:solidFill>
                <a:srgbClr val="3C5A62"/>
              </a:solidFill>
              <a:latin typeface="Roboto Medium"/>
              <a:ea typeface="Roboto Medium"/>
              <a:cs typeface="Roboto Medium"/>
              <a:sym typeface="Roboto Medium"/>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Streaming movies or playing video games at home</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Going to movies and eating popcorn and candy</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Visiting amusement parks</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Hiking, camping, or backpacking</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Playing tennis, gold, ultimate frisbee, billiards, or other games</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Attending live sporting events, concerts, plays, or music festivals?</a:t>
            </a:r>
            <a:endParaRPr>
              <a:latin typeface="Roboto"/>
              <a:ea typeface="Roboto"/>
              <a:cs typeface="Roboto"/>
              <a:sym typeface="Roboto"/>
            </a:endParaRPr>
          </a:p>
        </p:txBody>
      </p:sp>
      <p:grpSp>
        <p:nvGrpSpPr>
          <p:cNvPr id="238" name="Google Shape;238;p6"/>
          <p:cNvGrpSpPr/>
          <p:nvPr/>
        </p:nvGrpSpPr>
        <p:grpSpPr>
          <a:xfrm>
            <a:off x="1247045" y="3350713"/>
            <a:ext cx="10546359" cy="3293117"/>
            <a:chOff x="1016493" y="1510591"/>
            <a:chExt cx="10546359" cy="3293117"/>
          </a:xfrm>
        </p:grpSpPr>
        <p:sp>
          <p:nvSpPr>
            <p:cNvPr id="239" name="Google Shape;239;p6"/>
            <p:cNvSpPr txBox="1"/>
            <p:nvPr/>
          </p:nvSpPr>
          <p:spPr>
            <a:xfrm>
              <a:off x="1262796" y="1510591"/>
              <a:ext cx="2707800" cy="461700"/>
            </a:xfrm>
            <a:prstGeom prst="rect">
              <a:avLst/>
            </a:prstGeom>
            <a:noFill/>
            <a:ln cap="flat" cmpd="sng" w="952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Minimum Lifestyle</a:t>
              </a:r>
              <a:endParaRPr>
                <a:latin typeface="Roboto"/>
                <a:ea typeface="Roboto"/>
                <a:cs typeface="Roboto"/>
                <a:sym typeface="Roboto"/>
              </a:endParaRPr>
            </a:p>
          </p:txBody>
        </p:sp>
        <p:sp>
          <p:nvSpPr>
            <p:cNvPr id="240" name="Google Shape;240;p6"/>
            <p:cNvSpPr txBox="1"/>
            <p:nvPr/>
          </p:nvSpPr>
          <p:spPr>
            <a:xfrm>
              <a:off x="4901585" y="1510591"/>
              <a:ext cx="2548200" cy="461700"/>
            </a:xfrm>
            <a:prstGeom prst="rect">
              <a:avLst/>
            </a:prstGeom>
            <a:noFill/>
            <a:ln cap="flat" cmpd="sng" w="952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Average Lifestyle</a:t>
              </a:r>
              <a:endParaRPr>
                <a:latin typeface="Roboto"/>
                <a:ea typeface="Roboto"/>
                <a:cs typeface="Roboto"/>
                <a:sym typeface="Roboto"/>
              </a:endParaRPr>
            </a:p>
          </p:txBody>
        </p:sp>
        <p:sp>
          <p:nvSpPr>
            <p:cNvPr id="241" name="Google Shape;241;p6"/>
            <p:cNvSpPr txBox="1"/>
            <p:nvPr/>
          </p:nvSpPr>
          <p:spPr>
            <a:xfrm>
              <a:off x="8633406" y="1510591"/>
              <a:ext cx="2762400" cy="461700"/>
            </a:xfrm>
            <a:prstGeom prst="rect">
              <a:avLst/>
            </a:prstGeom>
            <a:noFill/>
            <a:ln cap="flat" cmpd="sng" w="952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Maximum Lifestyle</a:t>
              </a:r>
              <a:endParaRPr>
                <a:latin typeface="Roboto"/>
                <a:ea typeface="Roboto"/>
                <a:cs typeface="Roboto"/>
                <a:sym typeface="Roboto"/>
              </a:endParaRPr>
            </a:p>
          </p:txBody>
        </p:sp>
        <p:pic>
          <p:nvPicPr>
            <p:cNvPr id="242" name="Google Shape;242;p6"/>
            <p:cNvPicPr preferRelativeResize="0"/>
            <p:nvPr/>
          </p:nvPicPr>
          <p:blipFill rotWithShape="1">
            <a:blip r:embed="rId3">
              <a:alphaModFix/>
            </a:blip>
            <a:srcRect b="0" l="0" r="0" t="0"/>
            <a:stretch/>
          </p:blipFill>
          <p:spPr>
            <a:xfrm>
              <a:off x="1016493" y="2081863"/>
              <a:ext cx="3200400" cy="2681805"/>
            </a:xfrm>
            <a:prstGeom prst="rect">
              <a:avLst/>
            </a:prstGeom>
            <a:noFill/>
            <a:ln cap="flat" cmpd="sng" w="38100">
              <a:solidFill>
                <a:srgbClr val="EE5720"/>
              </a:solidFill>
              <a:prstDash val="solid"/>
              <a:round/>
              <a:headEnd len="sm" w="sm" type="none"/>
              <a:tailEnd len="sm" w="sm" type="none"/>
            </a:ln>
          </p:spPr>
        </p:pic>
        <p:pic>
          <p:nvPicPr>
            <p:cNvPr id="243" name="Google Shape;243;p6"/>
            <p:cNvPicPr preferRelativeResize="0"/>
            <p:nvPr/>
          </p:nvPicPr>
          <p:blipFill rotWithShape="1">
            <a:blip r:embed="rId4">
              <a:alphaModFix/>
            </a:blip>
            <a:srcRect b="0" l="0" r="0" t="0"/>
            <a:stretch/>
          </p:blipFill>
          <p:spPr>
            <a:xfrm>
              <a:off x="4687761" y="2081863"/>
              <a:ext cx="3200400" cy="2721845"/>
            </a:xfrm>
            <a:prstGeom prst="rect">
              <a:avLst/>
            </a:prstGeom>
            <a:noFill/>
            <a:ln cap="flat" cmpd="sng" w="38100">
              <a:solidFill>
                <a:srgbClr val="EE5720"/>
              </a:solidFill>
              <a:prstDash val="solid"/>
              <a:round/>
              <a:headEnd len="sm" w="sm" type="none"/>
              <a:tailEnd len="sm" w="sm" type="none"/>
            </a:ln>
          </p:spPr>
        </p:pic>
        <p:pic>
          <p:nvPicPr>
            <p:cNvPr id="244" name="Google Shape;244;p6"/>
            <p:cNvPicPr preferRelativeResize="0"/>
            <p:nvPr/>
          </p:nvPicPr>
          <p:blipFill rotWithShape="1">
            <a:blip r:embed="rId5">
              <a:alphaModFix/>
            </a:blip>
            <a:srcRect b="0" l="0" r="0" t="0"/>
            <a:stretch/>
          </p:blipFill>
          <p:spPr>
            <a:xfrm>
              <a:off x="8362452" y="2041823"/>
              <a:ext cx="3200400" cy="2721845"/>
            </a:xfrm>
            <a:prstGeom prst="rect">
              <a:avLst/>
            </a:prstGeom>
            <a:noFill/>
            <a:ln cap="flat" cmpd="sng" w="38100">
              <a:solidFill>
                <a:srgbClr val="EE5720"/>
              </a:solidFill>
              <a:prstDash val="solid"/>
              <a:round/>
              <a:headEnd len="sm" w="sm" type="none"/>
              <a:tailEnd len="sm" w="sm" type="none"/>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ge06838e41f_5_86"/>
          <p:cNvSpPr txBox="1"/>
          <p:nvPr>
            <p:ph type="title"/>
          </p:nvPr>
        </p:nvSpPr>
        <p:spPr>
          <a:xfrm>
            <a:off x="853251" y="19949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FOOD &amp; DINING</a:t>
            </a:r>
            <a:endParaRPr>
              <a:latin typeface="Poppins"/>
              <a:ea typeface="Poppins"/>
              <a:cs typeface="Poppins"/>
              <a:sym typeface="Poppins"/>
            </a:endParaRPr>
          </a:p>
        </p:txBody>
      </p:sp>
      <p:grpSp>
        <p:nvGrpSpPr>
          <p:cNvPr id="250" name="Google Shape;250;ge06838e41f_5_86"/>
          <p:cNvGrpSpPr/>
          <p:nvPr/>
        </p:nvGrpSpPr>
        <p:grpSpPr>
          <a:xfrm>
            <a:off x="1207578" y="2903295"/>
            <a:ext cx="10589986" cy="3122042"/>
            <a:chOff x="1075264" y="1503098"/>
            <a:chExt cx="10589986" cy="3122042"/>
          </a:xfrm>
        </p:grpSpPr>
        <p:sp>
          <p:nvSpPr>
            <p:cNvPr id="251" name="Google Shape;251;ge06838e41f_5_86"/>
            <p:cNvSpPr txBox="1"/>
            <p:nvPr/>
          </p:nvSpPr>
          <p:spPr>
            <a:xfrm>
              <a:off x="1275847" y="1503098"/>
              <a:ext cx="2707800" cy="461700"/>
            </a:xfrm>
            <a:prstGeom prst="rect">
              <a:avLst/>
            </a:prstGeom>
            <a:noFill/>
            <a:ln cap="flat" cmpd="sng" w="952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Minimum Lifestyle</a:t>
              </a:r>
              <a:endParaRPr>
                <a:latin typeface="Roboto"/>
                <a:ea typeface="Roboto"/>
                <a:cs typeface="Roboto"/>
                <a:sym typeface="Roboto"/>
              </a:endParaRPr>
            </a:p>
          </p:txBody>
        </p:sp>
        <p:sp>
          <p:nvSpPr>
            <p:cNvPr id="252" name="Google Shape;252;ge06838e41f_5_86"/>
            <p:cNvSpPr txBox="1"/>
            <p:nvPr/>
          </p:nvSpPr>
          <p:spPr>
            <a:xfrm>
              <a:off x="5096095" y="1510590"/>
              <a:ext cx="2548200" cy="461700"/>
            </a:xfrm>
            <a:prstGeom prst="rect">
              <a:avLst/>
            </a:prstGeom>
            <a:noFill/>
            <a:ln cap="flat" cmpd="sng" w="952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Average Lifestyle</a:t>
              </a:r>
              <a:endParaRPr>
                <a:latin typeface="Roboto"/>
                <a:ea typeface="Roboto"/>
                <a:cs typeface="Roboto"/>
                <a:sym typeface="Roboto"/>
              </a:endParaRPr>
            </a:p>
          </p:txBody>
        </p:sp>
        <p:sp>
          <p:nvSpPr>
            <p:cNvPr id="253" name="Google Shape;253;ge06838e41f_5_86"/>
            <p:cNvSpPr txBox="1"/>
            <p:nvPr/>
          </p:nvSpPr>
          <p:spPr>
            <a:xfrm>
              <a:off x="8729623" y="1510590"/>
              <a:ext cx="2762400" cy="461700"/>
            </a:xfrm>
            <a:prstGeom prst="rect">
              <a:avLst/>
            </a:prstGeom>
            <a:noFill/>
            <a:ln cap="flat" cmpd="sng" w="952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Maximum Lifestyle</a:t>
              </a:r>
              <a:endParaRPr>
                <a:latin typeface="Roboto"/>
                <a:ea typeface="Roboto"/>
                <a:cs typeface="Roboto"/>
                <a:sym typeface="Roboto"/>
              </a:endParaRPr>
            </a:p>
          </p:txBody>
        </p:sp>
        <p:pic>
          <p:nvPicPr>
            <p:cNvPr id="254" name="Google Shape;254;ge06838e41f_5_86"/>
            <p:cNvPicPr preferRelativeResize="0"/>
            <p:nvPr/>
          </p:nvPicPr>
          <p:blipFill rotWithShape="1">
            <a:blip r:embed="rId3">
              <a:alphaModFix/>
            </a:blip>
            <a:srcRect b="0" l="0" r="0" t="0"/>
            <a:stretch/>
          </p:blipFill>
          <p:spPr>
            <a:xfrm>
              <a:off x="1075264" y="1972256"/>
              <a:ext cx="3108960" cy="2633572"/>
            </a:xfrm>
            <a:prstGeom prst="rect">
              <a:avLst/>
            </a:prstGeom>
            <a:noFill/>
            <a:ln cap="flat" cmpd="sng" w="38100">
              <a:solidFill>
                <a:srgbClr val="EE5720"/>
              </a:solidFill>
              <a:prstDash val="solid"/>
              <a:round/>
              <a:headEnd len="sm" w="sm" type="none"/>
              <a:tailEnd len="sm" w="sm" type="none"/>
            </a:ln>
          </p:spPr>
        </p:pic>
        <p:pic>
          <p:nvPicPr>
            <p:cNvPr id="255" name="Google Shape;255;ge06838e41f_5_86"/>
            <p:cNvPicPr preferRelativeResize="0"/>
            <p:nvPr/>
          </p:nvPicPr>
          <p:blipFill rotWithShape="1">
            <a:blip r:embed="rId4">
              <a:alphaModFix/>
            </a:blip>
            <a:srcRect b="0" l="0" r="0" t="0"/>
            <a:stretch/>
          </p:blipFill>
          <p:spPr>
            <a:xfrm>
              <a:off x="4821836" y="1972256"/>
              <a:ext cx="3108960" cy="2652884"/>
            </a:xfrm>
            <a:prstGeom prst="rect">
              <a:avLst/>
            </a:prstGeom>
            <a:noFill/>
            <a:ln cap="flat" cmpd="sng" w="38100">
              <a:solidFill>
                <a:srgbClr val="EE5720"/>
              </a:solidFill>
              <a:prstDash val="solid"/>
              <a:round/>
              <a:headEnd len="sm" w="sm" type="none"/>
              <a:tailEnd len="sm" w="sm" type="none"/>
            </a:ln>
          </p:spPr>
        </p:pic>
        <p:pic>
          <p:nvPicPr>
            <p:cNvPr id="256" name="Google Shape;256;ge06838e41f_5_86"/>
            <p:cNvPicPr preferRelativeResize="0"/>
            <p:nvPr/>
          </p:nvPicPr>
          <p:blipFill rotWithShape="1">
            <a:blip r:embed="rId5">
              <a:alphaModFix/>
            </a:blip>
            <a:srcRect b="0" l="0" r="0" t="0"/>
            <a:stretch/>
          </p:blipFill>
          <p:spPr>
            <a:xfrm>
              <a:off x="8556291" y="1972256"/>
              <a:ext cx="3108960" cy="2630648"/>
            </a:xfrm>
            <a:prstGeom prst="rect">
              <a:avLst/>
            </a:prstGeom>
            <a:noFill/>
            <a:ln cap="flat" cmpd="sng" w="38100">
              <a:solidFill>
                <a:srgbClr val="EE5720"/>
              </a:solidFill>
              <a:prstDash val="solid"/>
              <a:round/>
              <a:headEnd len="sm" w="sm" type="none"/>
              <a:tailEnd len="sm" w="sm" type="none"/>
            </a:ln>
          </p:spPr>
        </p:pic>
      </p:grpSp>
      <p:sp>
        <p:nvSpPr>
          <p:cNvPr id="257" name="Google Shape;257;ge06838e41f_5_86"/>
          <p:cNvSpPr txBox="1"/>
          <p:nvPr>
            <p:ph idx="1" type="body"/>
          </p:nvPr>
        </p:nvSpPr>
        <p:spPr>
          <a:xfrm>
            <a:off x="4301175" y="899400"/>
            <a:ext cx="7713900" cy="1626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t/>
            </a:r>
            <a:endParaRPr sz="1500">
              <a:solidFill>
                <a:srgbClr val="3C5A62"/>
              </a:solidFill>
            </a:endParaRPr>
          </a:p>
          <a:p>
            <a:pPr indent="0" lvl="0" marL="0" rtl="0" algn="l">
              <a:lnSpc>
                <a:spcPct val="90000"/>
              </a:lnSpc>
              <a:spcBef>
                <a:spcPts val="1000"/>
              </a:spcBef>
              <a:spcAft>
                <a:spcPts val="0"/>
              </a:spcAft>
              <a:buNone/>
            </a:pPr>
            <a:r>
              <a:rPr lang="en-US" sz="1500">
                <a:solidFill>
                  <a:srgbClr val="3C5A62"/>
                </a:solidFill>
                <a:latin typeface="Roboto Medium"/>
                <a:ea typeface="Roboto Medium"/>
                <a:cs typeface="Roboto Medium"/>
                <a:sym typeface="Roboto Medium"/>
                <a:extLst>
                  <a:ext uri="http://customooxmlschemas.google.com/">
                    <go:slidesCustomData xmlns:go="http://customooxmlschemas.google.com/" textRoundtripDataId="0"/>
                  </a:ext>
                </a:extLst>
              </a:rPr>
              <a:t>Trips to the grocery store, takeout or fast food, and restaurant trips can cost a lot of money. That is why having a plan on how often you’re going to cook at home, grab fast food, or eat at a restaurant is an important decision to make when planning how to spend your money.</a:t>
            </a:r>
            <a:endParaRPr sz="1500">
              <a:solidFill>
                <a:srgbClr val="3C5A62"/>
              </a:solidFill>
              <a:latin typeface="Roboto Medium"/>
              <a:ea typeface="Roboto Medium"/>
              <a:cs typeface="Roboto Medium"/>
              <a:sym typeface="Roboto Medium"/>
            </a:endParaRPr>
          </a:p>
          <a:p>
            <a:pPr indent="0" lvl="0" marL="0" rtl="0" algn="l">
              <a:lnSpc>
                <a:spcPct val="90000"/>
              </a:lnSpc>
              <a:spcBef>
                <a:spcPts val="100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e06838e41f_5_106"/>
          <p:cNvSpPr txBox="1"/>
          <p:nvPr>
            <p:ph type="title"/>
          </p:nvPr>
        </p:nvSpPr>
        <p:spPr>
          <a:xfrm>
            <a:off x="815551" y="1802365"/>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PERSONAL CARE</a:t>
            </a:r>
            <a:endParaRPr>
              <a:latin typeface="Poppins"/>
              <a:ea typeface="Poppins"/>
              <a:cs typeface="Poppins"/>
              <a:sym typeface="Poppins"/>
            </a:endParaRPr>
          </a:p>
        </p:txBody>
      </p:sp>
      <p:sp>
        <p:nvSpPr>
          <p:cNvPr id="263" name="Google Shape;263;ge06838e41f_5_106"/>
          <p:cNvSpPr txBox="1"/>
          <p:nvPr/>
        </p:nvSpPr>
        <p:spPr>
          <a:xfrm>
            <a:off x="1838046" y="3060305"/>
            <a:ext cx="27078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Minimum Lifestyle</a:t>
            </a:r>
            <a:endParaRPr>
              <a:latin typeface="Roboto"/>
              <a:ea typeface="Roboto"/>
              <a:cs typeface="Roboto"/>
              <a:sym typeface="Roboto"/>
            </a:endParaRPr>
          </a:p>
        </p:txBody>
      </p:sp>
      <p:sp>
        <p:nvSpPr>
          <p:cNvPr id="264" name="Google Shape;264;ge06838e41f_5_106"/>
          <p:cNvSpPr txBox="1"/>
          <p:nvPr/>
        </p:nvSpPr>
        <p:spPr>
          <a:xfrm>
            <a:off x="5372640" y="3060304"/>
            <a:ext cx="25482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Average Lifestyle</a:t>
            </a:r>
            <a:endParaRPr>
              <a:latin typeface="Roboto"/>
              <a:ea typeface="Roboto"/>
              <a:cs typeface="Roboto"/>
              <a:sym typeface="Roboto"/>
            </a:endParaRPr>
          </a:p>
        </p:txBody>
      </p:sp>
      <p:sp>
        <p:nvSpPr>
          <p:cNvPr id="265" name="Google Shape;265;ge06838e41f_5_106"/>
          <p:cNvSpPr txBox="1"/>
          <p:nvPr/>
        </p:nvSpPr>
        <p:spPr>
          <a:xfrm>
            <a:off x="8730280" y="3060303"/>
            <a:ext cx="27624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a:ea typeface="Roboto"/>
                <a:cs typeface="Roboto"/>
                <a:sym typeface="Roboto"/>
              </a:rPr>
              <a:t>Maximum Lifestyle</a:t>
            </a:r>
            <a:endParaRPr>
              <a:latin typeface="Roboto"/>
              <a:ea typeface="Roboto"/>
              <a:cs typeface="Roboto"/>
              <a:sym typeface="Roboto"/>
            </a:endParaRPr>
          </a:p>
        </p:txBody>
      </p:sp>
      <p:pic>
        <p:nvPicPr>
          <p:cNvPr id="266" name="Google Shape;266;ge06838e41f_5_106"/>
          <p:cNvPicPr preferRelativeResize="0"/>
          <p:nvPr/>
        </p:nvPicPr>
        <p:blipFill rotWithShape="1">
          <a:blip r:embed="rId3">
            <a:alphaModFix/>
          </a:blip>
          <a:srcRect b="0" l="0" r="0" t="0"/>
          <a:stretch/>
        </p:blipFill>
        <p:spPr>
          <a:xfrm>
            <a:off x="1590639" y="3682573"/>
            <a:ext cx="3202608" cy="2584012"/>
          </a:xfrm>
          <a:prstGeom prst="rect">
            <a:avLst/>
          </a:prstGeom>
          <a:noFill/>
          <a:ln cap="flat" cmpd="sng" w="38100">
            <a:solidFill>
              <a:srgbClr val="EE5720"/>
            </a:solidFill>
            <a:prstDash val="solid"/>
            <a:round/>
            <a:headEnd len="sm" w="sm" type="none"/>
            <a:tailEnd len="sm" w="sm" type="none"/>
          </a:ln>
        </p:spPr>
      </p:pic>
      <p:pic>
        <p:nvPicPr>
          <p:cNvPr id="267" name="Google Shape;267;ge06838e41f_5_106"/>
          <p:cNvPicPr preferRelativeResize="0"/>
          <p:nvPr/>
        </p:nvPicPr>
        <p:blipFill rotWithShape="1">
          <a:blip r:embed="rId4">
            <a:alphaModFix/>
          </a:blip>
          <a:srcRect b="0" l="0" r="0" t="0"/>
          <a:stretch/>
        </p:blipFill>
        <p:spPr>
          <a:xfrm>
            <a:off x="5040632" y="3682573"/>
            <a:ext cx="3212343" cy="2584012"/>
          </a:xfrm>
          <a:prstGeom prst="rect">
            <a:avLst/>
          </a:prstGeom>
          <a:noFill/>
          <a:ln cap="flat" cmpd="sng" w="38100">
            <a:solidFill>
              <a:srgbClr val="EE5720"/>
            </a:solidFill>
            <a:prstDash val="solid"/>
            <a:round/>
            <a:headEnd len="sm" w="sm" type="none"/>
            <a:tailEnd len="sm" w="sm" type="none"/>
          </a:ln>
        </p:spPr>
      </p:pic>
      <p:pic>
        <p:nvPicPr>
          <p:cNvPr id="268" name="Google Shape;268;ge06838e41f_5_106"/>
          <p:cNvPicPr preferRelativeResize="0"/>
          <p:nvPr/>
        </p:nvPicPr>
        <p:blipFill rotWithShape="1">
          <a:blip r:embed="rId5">
            <a:alphaModFix/>
          </a:blip>
          <a:srcRect b="0" l="0" r="0" t="0"/>
          <a:stretch/>
        </p:blipFill>
        <p:spPr>
          <a:xfrm>
            <a:off x="8500360" y="3682573"/>
            <a:ext cx="3222137" cy="2584012"/>
          </a:xfrm>
          <a:prstGeom prst="rect">
            <a:avLst/>
          </a:prstGeom>
          <a:noFill/>
          <a:ln cap="flat" cmpd="sng" w="38100">
            <a:solidFill>
              <a:srgbClr val="EE5720"/>
            </a:solidFill>
            <a:prstDash val="solid"/>
            <a:round/>
            <a:headEnd len="sm" w="sm" type="none"/>
            <a:tailEnd len="sm" w="sm" type="none"/>
          </a:ln>
        </p:spPr>
      </p:pic>
      <p:sp>
        <p:nvSpPr>
          <p:cNvPr id="269" name="Google Shape;269;ge06838e41f_5_106"/>
          <p:cNvSpPr txBox="1"/>
          <p:nvPr/>
        </p:nvSpPr>
        <p:spPr>
          <a:xfrm>
            <a:off x="4793250" y="1106075"/>
            <a:ext cx="71040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Medium"/>
                <a:ea typeface="Roboto Medium"/>
                <a:cs typeface="Roboto Medium"/>
                <a:sym typeface="Roboto Medium"/>
              </a:rPr>
              <a:t>Personal care expenses include anything you need (or would like) to take care of yourself, such as:</a:t>
            </a:r>
            <a:endParaRPr>
              <a:latin typeface="Roboto Medium"/>
              <a:ea typeface="Roboto Medium"/>
              <a:cs typeface="Roboto Medium"/>
              <a:sym typeface="Roboto Medium"/>
            </a:endParaRPr>
          </a:p>
          <a:p>
            <a:pPr indent="0" lvl="0" marL="0" rtl="0" algn="l">
              <a:spcBef>
                <a:spcPts val="0"/>
              </a:spcBef>
              <a:spcAft>
                <a:spcPts val="0"/>
              </a:spcAft>
              <a:buNone/>
            </a:pPr>
            <a:r>
              <a:t/>
            </a:r>
            <a:endParaRPr>
              <a:latin typeface="Roboto Medium"/>
              <a:ea typeface="Roboto Medium"/>
              <a:cs typeface="Roboto Medium"/>
              <a:sym typeface="Roboto Medium"/>
            </a:endParaRPr>
          </a:p>
          <a:p>
            <a:pPr indent="-317500" lvl="0" marL="457200" rtl="0" algn="l">
              <a:spcBef>
                <a:spcPts val="0"/>
              </a:spcBef>
              <a:spcAft>
                <a:spcPts val="0"/>
              </a:spcAft>
              <a:buSzPts val="1400"/>
              <a:buFont typeface="Roboto Medium"/>
              <a:buChar char="●"/>
            </a:pPr>
            <a:r>
              <a:rPr lang="en-US">
                <a:latin typeface="Roboto Medium"/>
                <a:ea typeface="Roboto Medium"/>
                <a:cs typeface="Roboto Medium"/>
                <a:sym typeface="Roboto Medium"/>
              </a:rPr>
              <a:t>Personal hygiene: soap, shampoo, toothpaste, deodorant, makeup.</a:t>
            </a:r>
            <a:endParaRPr>
              <a:latin typeface="Roboto Medium"/>
              <a:ea typeface="Roboto Medium"/>
              <a:cs typeface="Roboto Medium"/>
              <a:sym typeface="Roboto Medium"/>
            </a:endParaRPr>
          </a:p>
          <a:p>
            <a:pPr indent="-317500" lvl="0" marL="457200" rtl="0" algn="l">
              <a:spcBef>
                <a:spcPts val="0"/>
              </a:spcBef>
              <a:spcAft>
                <a:spcPts val="0"/>
              </a:spcAft>
              <a:buSzPts val="1400"/>
              <a:buFont typeface="Roboto Medium"/>
              <a:buChar char="●"/>
            </a:pPr>
            <a:r>
              <a:rPr lang="en-US">
                <a:latin typeface="Roboto Medium"/>
                <a:ea typeface="Roboto Medium"/>
                <a:cs typeface="Roboto Medium"/>
                <a:sym typeface="Roboto Medium"/>
              </a:rPr>
              <a:t>Health and fitness: gym membership, activity tracker, yoga class and/or fitness clothes and shoes.</a:t>
            </a:r>
            <a:endParaRPr>
              <a:latin typeface="Roboto Medium"/>
              <a:ea typeface="Roboto Medium"/>
              <a:cs typeface="Roboto Medium"/>
              <a:sym typeface="Roboto Medium"/>
            </a:endParaRPr>
          </a:p>
          <a:p>
            <a:pPr indent="-317500" lvl="0" marL="457200" rtl="0" algn="l">
              <a:spcBef>
                <a:spcPts val="0"/>
              </a:spcBef>
              <a:spcAft>
                <a:spcPts val="0"/>
              </a:spcAft>
              <a:buSzPts val="1400"/>
              <a:buFont typeface="Roboto Medium"/>
              <a:buChar char="●"/>
            </a:pPr>
            <a:r>
              <a:rPr lang="en-US">
                <a:latin typeface="Roboto Medium"/>
                <a:ea typeface="Roboto Medium"/>
                <a:cs typeface="Roboto Medium"/>
                <a:sym typeface="Roboto Medium"/>
              </a:rPr>
              <a:t>Professional services: haircuts, manicures/pedicures, massages, and spa treatments.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e06838e41f_5_126"/>
          <p:cNvSpPr/>
          <p:nvPr/>
        </p:nvSpPr>
        <p:spPr>
          <a:xfrm>
            <a:off x="1444576" y="1380853"/>
            <a:ext cx="10315200" cy="737400"/>
          </a:xfrm>
          <a:prstGeom prst="rect">
            <a:avLst/>
          </a:prstGeom>
          <a:solidFill>
            <a:srgbClr val="00B4BC"/>
          </a:solidFill>
          <a:ln cap="flat" cmpd="sng" w="12700">
            <a:solidFill>
              <a:srgbClr val="00B4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600">
                <a:solidFill>
                  <a:srgbClr val="FFFFFF"/>
                </a:solidFill>
                <a:latin typeface="Roboto Medium"/>
                <a:ea typeface="Roboto Medium"/>
                <a:cs typeface="Roboto Medium"/>
                <a:sym typeface="Roboto Medium"/>
              </a:rPr>
              <a:t>Miscellaneous and Savings are categories that can be adjusted, so you can select what fits you best.</a:t>
            </a:r>
            <a:endParaRPr sz="1200">
              <a:latin typeface="Roboto Medium"/>
              <a:ea typeface="Roboto Medium"/>
              <a:cs typeface="Roboto Medium"/>
              <a:sym typeface="Roboto Medium"/>
            </a:endParaRPr>
          </a:p>
        </p:txBody>
      </p:sp>
      <p:sp>
        <p:nvSpPr>
          <p:cNvPr id="275" name="Google Shape;275;ge06838e41f_5_126"/>
          <p:cNvSpPr txBox="1"/>
          <p:nvPr/>
        </p:nvSpPr>
        <p:spPr>
          <a:xfrm>
            <a:off x="1665064" y="2266209"/>
            <a:ext cx="43746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Medium"/>
                <a:ea typeface="Roboto Medium"/>
                <a:cs typeface="Roboto Medium"/>
                <a:sym typeface="Roboto Medium"/>
              </a:rPr>
              <a:t>MISCELLANEOUS</a:t>
            </a:r>
            <a:endParaRPr>
              <a:latin typeface="Roboto Medium"/>
              <a:ea typeface="Roboto Medium"/>
              <a:cs typeface="Roboto Medium"/>
              <a:sym typeface="Roboto Medium"/>
            </a:endParaRPr>
          </a:p>
        </p:txBody>
      </p:sp>
      <p:sp>
        <p:nvSpPr>
          <p:cNvPr id="276" name="Google Shape;276;ge06838e41f_5_126"/>
          <p:cNvSpPr txBox="1"/>
          <p:nvPr/>
        </p:nvSpPr>
        <p:spPr>
          <a:xfrm>
            <a:off x="6611532" y="2244300"/>
            <a:ext cx="2682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Medium"/>
                <a:ea typeface="Roboto Medium"/>
                <a:cs typeface="Roboto Medium"/>
                <a:sym typeface="Roboto Medium"/>
              </a:rPr>
              <a:t>SAVINGS</a:t>
            </a:r>
            <a:endParaRPr>
              <a:latin typeface="Roboto Medium"/>
              <a:ea typeface="Roboto Medium"/>
              <a:cs typeface="Roboto Medium"/>
              <a:sym typeface="Roboto Medium"/>
            </a:endParaRPr>
          </a:p>
        </p:txBody>
      </p:sp>
      <p:sp>
        <p:nvSpPr>
          <p:cNvPr id="277" name="Google Shape;277;ge06838e41f_5_126"/>
          <p:cNvSpPr txBox="1"/>
          <p:nvPr/>
        </p:nvSpPr>
        <p:spPr>
          <a:xfrm>
            <a:off x="1665064" y="2745574"/>
            <a:ext cx="38016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600">
                <a:solidFill>
                  <a:srgbClr val="000000"/>
                </a:solidFill>
                <a:latin typeface="Roboto"/>
                <a:ea typeface="Roboto"/>
                <a:cs typeface="Roboto"/>
                <a:sym typeface="Roboto"/>
              </a:rPr>
              <a:t>Miscellaneous expenses are items that don’t fit into any other category. Some examples are pet care, travel, and furniture.</a:t>
            </a:r>
            <a:endParaRPr>
              <a:latin typeface="Roboto"/>
              <a:ea typeface="Roboto"/>
              <a:cs typeface="Roboto"/>
              <a:sym typeface="Roboto"/>
            </a:endParaRPr>
          </a:p>
        </p:txBody>
      </p:sp>
      <p:sp>
        <p:nvSpPr>
          <p:cNvPr id="278" name="Google Shape;278;ge06838e41f_5_126"/>
          <p:cNvSpPr txBox="1"/>
          <p:nvPr/>
        </p:nvSpPr>
        <p:spPr>
          <a:xfrm>
            <a:off x="6611532" y="2705965"/>
            <a:ext cx="33990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600">
                <a:solidFill>
                  <a:srgbClr val="000000"/>
                </a:solidFill>
                <a:latin typeface="Roboto"/>
                <a:ea typeface="Roboto"/>
                <a:cs typeface="Roboto"/>
                <a:sym typeface="Roboto"/>
              </a:rPr>
              <a:t>Any money you set aside for a specific goal or to help cover unexpected expenses is considered savings.</a:t>
            </a:r>
            <a:endParaRPr sz="1600">
              <a:solidFill>
                <a:srgbClr val="000000"/>
              </a:solidFill>
              <a:latin typeface="Roboto"/>
              <a:ea typeface="Roboto"/>
              <a:cs typeface="Roboto"/>
              <a:sym typeface="Roboto"/>
            </a:endParaRPr>
          </a:p>
        </p:txBody>
      </p:sp>
      <p:pic>
        <p:nvPicPr>
          <p:cNvPr id="279" name="Google Shape;279;ge06838e41f_5_126"/>
          <p:cNvPicPr preferRelativeResize="0"/>
          <p:nvPr/>
        </p:nvPicPr>
        <p:blipFill rotWithShape="1">
          <a:blip r:embed="rId3">
            <a:alphaModFix/>
          </a:blip>
          <a:srcRect b="0" l="0" r="0" t="0"/>
          <a:stretch/>
        </p:blipFill>
        <p:spPr>
          <a:xfrm>
            <a:off x="1731124" y="3840492"/>
            <a:ext cx="3736375" cy="3017520"/>
          </a:xfrm>
          <a:prstGeom prst="rect">
            <a:avLst/>
          </a:prstGeom>
          <a:noFill/>
          <a:ln cap="flat" cmpd="sng" w="38100">
            <a:solidFill>
              <a:srgbClr val="EE5720"/>
            </a:solidFill>
            <a:prstDash val="solid"/>
            <a:round/>
            <a:headEnd len="sm" w="sm" type="none"/>
            <a:tailEnd len="sm" w="sm" type="none"/>
          </a:ln>
        </p:spPr>
      </p:pic>
      <p:pic>
        <p:nvPicPr>
          <p:cNvPr id="280" name="Google Shape;280;ge06838e41f_5_126"/>
          <p:cNvPicPr preferRelativeResize="0"/>
          <p:nvPr/>
        </p:nvPicPr>
        <p:blipFill rotWithShape="1">
          <a:blip r:embed="rId4">
            <a:alphaModFix/>
          </a:blip>
          <a:srcRect b="0" l="0" r="0" t="0"/>
          <a:stretch/>
        </p:blipFill>
        <p:spPr>
          <a:xfrm>
            <a:off x="6731227" y="3840492"/>
            <a:ext cx="3670627" cy="3017520"/>
          </a:xfrm>
          <a:prstGeom prst="rect">
            <a:avLst/>
          </a:prstGeom>
          <a:noFill/>
          <a:ln cap="flat" cmpd="sng" w="38100">
            <a:solidFill>
              <a:srgbClr val="EE5720"/>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SEE MATCHED CAREERS</a:t>
            </a:r>
            <a:endParaRPr>
              <a:latin typeface="Poppins"/>
              <a:ea typeface="Poppins"/>
              <a:cs typeface="Poppins"/>
              <a:sym typeface="Poppins"/>
            </a:endParaRPr>
          </a:p>
        </p:txBody>
      </p:sp>
      <p:pic>
        <p:nvPicPr>
          <p:cNvPr descr="Graphical user interface, application, website&#10;&#10;Description automatically generated" id="286" name="Google Shape;286;p7"/>
          <p:cNvPicPr preferRelativeResize="0"/>
          <p:nvPr/>
        </p:nvPicPr>
        <p:blipFill rotWithShape="1">
          <a:blip r:embed="rId3">
            <a:alphaModFix/>
          </a:blip>
          <a:srcRect b="0" l="0" r="0" t="0"/>
          <a:stretch/>
        </p:blipFill>
        <p:spPr>
          <a:xfrm>
            <a:off x="4886325" y="1322944"/>
            <a:ext cx="6236103" cy="2589579"/>
          </a:xfrm>
          <a:prstGeom prst="rect">
            <a:avLst/>
          </a:prstGeom>
          <a:noFill/>
          <a:ln>
            <a:noFill/>
          </a:ln>
        </p:spPr>
      </p:pic>
      <p:sp>
        <p:nvSpPr>
          <p:cNvPr id="287" name="Google Shape;287;p7"/>
          <p:cNvSpPr txBox="1"/>
          <p:nvPr/>
        </p:nvSpPr>
        <p:spPr>
          <a:xfrm>
            <a:off x="4886325" y="4055342"/>
            <a:ext cx="5852100" cy="1820100"/>
          </a:xfrm>
          <a:prstGeom prst="rect">
            <a:avLst/>
          </a:prstGeom>
          <a:noFill/>
          <a:ln>
            <a:noFill/>
          </a:ln>
        </p:spPr>
        <p:txBody>
          <a:bodyPr anchorCtr="0" anchor="t" bIns="0" lIns="0" spcFirstLastPara="1" rIns="0" wrap="square" tIns="0">
            <a:normAutofit lnSpcReduction="20000"/>
          </a:bodyPr>
          <a:lstStyle/>
          <a:p>
            <a:pPr indent="0" lvl="0" marL="0" marR="0" rtl="0" algn="l">
              <a:lnSpc>
                <a:spcPct val="120000"/>
              </a:lnSpc>
              <a:spcBef>
                <a:spcPts val="0"/>
              </a:spcBef>
              <a:spcAft>
                <a:spcPts val="0"/>
              </a:spcAft>
              <a:buNone/>
            </a:pPr>
            <a:r>
              <a:rPr lang="en-US" sz="1800">
                <a:solidFill>
                  <a:srgbClr val="000000"/>
                </a:solidFill>
                <a:latin typeface="Roboto"/>
                <a:ea typeface="Roboto"/>
                <a:cs typeface="Roboto"/>
                <a:sym typeface="Roboto"/>
              </a:rPr>
              <a:t>Now that you have reviewed all the lifestyle categories, you can discover what careers would allow you to have the lifestyle you would enjoy! Select the See Matched Careers button at the top of the web page.</a:t>
            </a:r>
            <a:endParaRPr>
              <a:latin typeface="Roboto"/>
              <a:ea typeface="Roboto"/>
              <a:cs typeface="Roboto"/>
              <a:sym typeface="Roboto"/>
            </a:endParaRPr>
          </a:p>
          <a:p>
            <a:pPr indent="101600" lvl="0" marL="0" marR="0" rtl="0" algn="l">
              <a:lnSpc>
                <a:spcPct val="120000"/>
              </a:lnSpc>
              <a:spcBef>
                <a:spcPts val="600"/>
              </a:spcBef>
              <a:spcAft>
                <a:spcPts val="0"/>
              </a:spcAft>
              <a:buClr>
                <a:srgbClr val="000000"/>
              </a:buClr>
              <a:buSzPts val="1600"/>
              <a:buFont typeface="Arial"/>
              <a:buNone/>
            </a:pPr>
            <a:r>
              <a:t/>
            </a:r>
            <a:endParaRPr sz="1600">
              <a:solidFill>
                <a:srgbClr val="000000"/>
              </a:solidFill>
              <a:latin typeface="Avenir"/>
              <a:ea typeface="Avenir"/>
              <a:cs typeface="Avenir"/>
              <a:sym typeface="Avenir"/>
            </a:endParaRPr>
          </a:p>
          <a:p>
            <a:pPr indent="101600" lvl="0" marL="0" marR="0" rtl="0" algn="l">
              <a:lnSpc>
                <a:spcPct val="120000"/>
              </a:lnSpc>
              <a:spcBef>
                <a:spcPts val="600"/>
              </a:spcBef>
              <a:spcAft>
                <a:spcPts val="0"/>
              </a:spcAft>
              <a:buClr>
                <a:srgbClr val="000000"/>
              </a:buClr>
              <a:buSzPts val="1600"/>
              <a:buFont typeface="Arial"/>
              <a:buNone/>
            </a:pPr>
            <a:r>
              <a:t/>
            </a:r>
            <a:endParaRPr sz="1600">
              <a:solidFill>
                <a:srgbClr val="000000"/>
              </a:solidFill>
              <a:latin typeface="Avenir"/>
              <a:ea typeface="Avenir"/>
              <a:cs typeface="Avenir"/>
              <a:sym typeface="Avenir"/>
            </a:endParaRPr>
          </a:p>
        </p:txBody>
      </p:sp>
      <p:sp>
        <p:nvSpPr>
          <p:cNvPr id="288" name="Google Shape;288;p7"/>
          <p:cNvSpPr/>
          <p:nvPr/>
        </p:nvSpPr>
        <p:spPr>
          <a:xfrm>
            <a:off x="5000625" y="2809875"/>
            <a:ext cx="2876700" cy="981000"/>
          </a:xfrm>
          <a:prstGeom prst="ellipse">
            <a:avLst/>
          </a:prstGeom>
          <a:noFill/>
          <a:ln cap="flat" cmpd="sng" w="38100">
            <a:solidFill>
              <a:srgbClr val="EE57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venir"/>
              <a:ea typeface="Avenir"/>
              <a:cs typeface="Avenir"/>
              <a:sym typeface="Aveni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e06838e41f_5_147"/>
          <p:cNvSpPr txBox="1"/>
          <p:nvPr>
            <p:ph type="title"/>
          </p:nvPr>
        </p:nvSpPr>
        <p:spPr>
          <a:xfrm>
            <a:off x="831850" y="1984300"/>
            <a:ext cx="38652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SELECT YOUR TOP THREE CAREER CLUSTERS</a:t>
            </a:r>
            <a:endParaRPr>
              <a:latin typeface="Poppins"/>
              <a:ea typeface="Poppins"/>
              <a:cs typeface="Poppins"/>
              <a:sym typeface="Poppins"/>
            </a:endParaRPr>
          </a:p>
        </p:txBody>
      </p:sp>
      <p:pic>
        <p:nvPicPr>
          <p:cNvPr id="294" name="Google Shape;294;ge06838e41f_5_147"/>
          <p:cNvPicPr preferRelativeResize="0"/>
          <p:nvPr/>
        </p:nvPicPr>
        <p:blipFill rotWithShape="1">
          <a:blip r:embed="rId3">
            <a:alphaModFix/>
          </a:blip>
          <a:srcRect b="0" l="0" r="0" t="0"/>
          <a:stretch/>
        </p:blipFill>
        <p:spPr>
          <a:xfrm>
            <a:off x="5793323" y="210908"/>
            <a:ext cx="3124200" cy="6647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ge06838e41f_5_155"/>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SORT BY EDUCATION</a:t>
            </a:r>
            <a:endParaRPr>
              <a:latin typeface="Poppins"/>
              <a:ea typeface="Poppins"/>
              <a:cs typeface="Poppins"/>
              <a:sym typeface="Poppins"/>
            </a:endParaRPr>
          </a:p>
        </p:txBody>
      </p:sp>
      <p:sp>
        <p:nvSpPr>
          <p:cNvPr id="300" name="Google Shape;300;ge06838e41f_5_155"/>
          <p:cNvSpPr txBox="1"/>
          <p:nvPr/>
        </p:nvSpPr>
        <p:spPr>
          <a:xfrm>
            <a:off x="1030600" y="3029250"/>
            <a:ext cx="10835100" cy="799500"/>
          </a:xfrm>
          <a:prstGeom prst="rect">
            <a:avLst/>
          </a:prstGeom>
          <a:noFill/>
          <a:ln>
            <a:noFill/>
          </a:ln>
        </p:spPr>
        <p:txBody>
          <a:bodyPr anchorCtr="0" anchor="t" bIns="0" lIns="0" spcFirstLastPara="1" rIns="0" wrap="square" tIns="0">
            <a:normAutofit fontScale="40000"/>
          </a:bodyPr>
          <a:lstStyle/>
          <a:p>
            <a:pPr indent="0" lvl="0" marL="0" rtl="0" algn="l">
              <a:lnSpc>
                <a:spcPct val="120000"/>
              </a:lnSpc>
              <a:spcBef>
                <a:spcPts val="0"/>
              </a:spcBef>
              <a:spcAft>
                <a:spcPts val="0"/>
              </a:spcAft>
              <a:buNone/>
            </a:pPr>
            <a:r>
              <a:rPr lang="en-US" sz="3750">
                <a:solidFill>
                  <a:srgbClr val="000000"/>
                </a:solidFill>
                <a:latin typeface="Roboto Medium"/>
                <a:ea typeface="Roboto Medium"/>
                <a:cs typeface="Roboto Medium"/>
                <a:sym typeface="Roboto Medium"/>
              </a:rPr>
              <a:t>Some careers require a few months of training or education.  Other careers require at least 5+ years of training and education.</a:t>
            </a:r>
            <a:r>
              <a:rPr lang="en-US" sz="3750">
                <a:solidFill>
                  <a:srgbClr val="000000"/>
                </a:solidFill>
                <a:latin typeface="Avenir"/>
                <a:ea typeface="Avenir"/>
                <a:cs typeface="Avenir"/>
                <a:sym typeface="Avenir"/>
              </a:rPr>
              <a:t> </a:t>
            </a:r>
            <a:endParaRPr sz="3750">
              <a:solidFill>
                <a:srgbClr val="000000"/>
              </a:solidFill>
              <a:latin typeface="Avenir"/>
              <a:ea typeface="Avenir"/>
              <a:cs typeface="Avenir"/>
              <a:sym typeface="Avenir"/>
            </a:endParaRPr>
          </a:p>
          <a:p>
            <a:pPr indent="0" lvl="0" marL="0" rtl="0" algn="l">
              <a:lnSpc>
                <a:spcPct val="120000"/>
              </a:lnSpc>
              <a:spcBef>
                <a:spcPts val="1000"/>
              </a:spcBef>
              <a:spcAft>
                <a:spcPts val="0"/>
              </a:spcAft>
              <a:buNone/>
            </a:pPr>
            <a:r>
              <a:t/>
            </a:r>
            <a:endParaRPr sz="2000">
              <a:solidFill>
                <a:srgbClr val="000000"/>
              </a:solidFill>
              <a:latin typeface="Avenir"/>
              <a:ea typeface="Avenir"/>
              <a:cs typeface="Avenir"/>
              <a:sym typeface="Avenir"/>
            </a:endParaRPr>
          </a:p>
        </p:txBody>
      </p:sp>
      <p:pic>
        <p:nvPicPr>
          <p:cNvPr id="301" name="Google Shape;301;ge06838e41f_5_155"/>
          <p:cNvPicPr preferRelativeResize="0"/>
          <p:nvPr/>
        </p:nvPicPr>
        <p:blipFill rotWithShape="1">
          <a:blip r:embed="rId3">
            <a:alphaModFix/>
          </a:blip>
          <a:srcRect b="0" l="0" r="0" t="0"/>
          <a:stretch/>
        </p:blipFill>
        <p:spPr>
          <a:xfrm>
            <a:off x="1030606" y="3321833"/>
            <a:ext cx="2505075" cy="1905000"/>
          </a:xfrm>
          <a:prstGeom prst="rect">
            <a:avLst/>
          </a:prstGeom>
          <a:noFill/>
          <a:ln>
            <a:noFill/>
          </a:ln>
        </p:spPr>
      </p:pic>
      <p:pic>
        <p:nvPicPr>
          <p:cNvPr id="302" name="Google Shape;302;ge06838e41f_5_155"/>
          <p:cNvPicPr preferRelativeResize="0"/>
          <p:nvPr/>
        </p:nvPicPr>
        <p:blipFill rotWithShape="1">
          <a:blip r:embed="rId4">
            <a:alphaModFix/>
          </a:blip>
          <a:srcRect b="0" l="0" r="0" t="0"/>
          <a:stretch/>
        </p:blipFill>
        <p:spPr>
          <a:xfrm>
            <a:off x="3802535" y="3307545"/>
            <a:ext cx="2524125" cy="1933575"/>
          </a:xfrm>
          <a:prstGeom prst="rect">
            <a:avLst/>
          </a:prstGeom>
          <a:noFill/>
          <a:ln>
            <a:noFill/>
          </a:ln>
        </p:spPr>
      </p:pic>
      <p:pic>
        <p:nvPicPr>
          <p:cNvPr id="303" name="Google Shape;303;ge06838e41f_5_155"/>
          <p:cNvPicPr preferRelativeResize="0"/>
          <p:nvPr/>
        </p:nvPicPr>
        <p:blipFill rotWithShape="1">
          <a:blip r:embed="rId5">
            <a:alphaModFix/>
          </a:blip>
          <a:srcRect b="0" l="0" r="0" t="0"/>
          <a:stretch/>
        </p:blipFill>
        <p:spPr>
          <a:xfrm>
            <a:off x="6593514" y="3307545"/>
            <a:ext cx="2543175" cy="1885950"/>
          </a:xfrm>
          <a:prstGeom prst="rect">
            <a:avLst/>
          </a:prstGeom>
          <a:noFill/>
          <a:ln>
            <a:noFill/>
          </a:ln>
        </p:spPr>
      </p:pic>
      <p:pic>
        <p:nvPicPr>
          <p:cNvPr id="304" name="Google Shape;304;ge06838e41f_5_155"/>
          <p:cNvPicPr preferRelativeResize="0"/>
          <p:nvPr/>
        </p:nvPicPr>
        <p:blipFill rotWithShape="1">
          <a:blip r:embed="rId6">
            <a:alphaModFix/>
          </a:blip>
          <a:srcRect b="0" l="0" r="0" t="0"/>
          <a:stretch/>
        </p:blipFill>
        <p:spPr>
          <a:xfrm>
            <a:off x="9403543" y="3310253"/>
            <a:ext cx="2514600" cy="1914525"/>
          </a:xfrm>
          <a:prstGeom prst="rect">
            <a:avLst/>
          </a:prstGeom>
          <a:noFill/>
          <a:ln>
            <a:noFill/>
          </a:ln>
        </p:spPr>
      </p:pic>
      <p:sp>
        <p:nvSpPr>
          <p:cNvPr id="305" name="Google Shape;305;ge06838e41f_5_155"/>
          <p:cNvSpPr txBox="1"/>
          <p:nvPr/>
        </p:nvSpPr>
        <p:spPr>
          <a:xfrm>
            <a:off x="1083246" y="3431370"/>
            <a:ext cx="2469000" cy="3232500"/>
          </a:xfrm>
          <a:prstGeom prst="rect">
            <a:avLst/>
          </a:prstGeom>
          <a:noFill/>
          <a:ln cap="flat" cmpd="sng" w="2857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These jobs require less than 2 years of training.  These careers may require a specialized certificate.</a:t>
            </a:r>
            <a:endParaRPr>
              <a:latin typeface="Roboto"/>
              <a:ea typeface="Roboto"/>
              <a:cs typeface="Roboto"/>
              <a:sym typeface="Roboto"/>
            </a:endParaRPr>
          </a:p>
          <a:p>
            <a:pPr indent="0" lvl="0" marL="0" marR="0" rtl="0" algn="l">
              <a:spcBef>
                <a:spcPts val="0"/>
              </a:spcBef>
              <a:spcAft>
                <a:spcPts val="0"/>
              </a:spcAft>
              <a:buNone/>
            </a:pPr>
            <a:r>
              <a:t/>
            </a:r>
            <a:endParaRPr sz="1600">
              <a:solidFill>
                <a:srgbClr val="000000"/>
              </a:solidFill>
              <a:latin typeface="Avenir"/>
              <a:ea typeface="Avenir"/>
              <a:cs typeface="Avenir"/>
              <a:sym typeface="Avenir"/>
            </a:endParaRPr>
          </a:p>
        </p:txBody>
      </p:sp>
      <p:sp>
        <p:nvSpPr>
          <p:cNvPr id="306" name="Google Shape;306;ge06838e41f_5_155"/>
          <p:cNvSpPr txBox="1"/>
          <p:nvPr/>
        </p:nvSpPr>
        <p:spPr>
          <a:xfrm>
            <a:off x="3856678" y="3444500"/>
            <a:ext cx="2469000" cy="3232500"/>
          </a:xfrm>
          <a:prstGeom prst="rect">
            <a:avLst/>
          </a:prstGeom>
          <a:noFill/>
          <a:ln cap="flat" cmpd="sng" w="2857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These jobs require at least 2 years of education. These careers may require an Associate’s Degree.</a:t>
            </a:r>
            <a:endParaRPr>
              <a:latin typeface="Roboto"/>
              <a:ea typeface="Roboto"/>
              <a:cs typeface="Roboto"/>
              <a:sym typeface="Roboto"/>
            </a:endParaRPr>
          </a:p>
          <a:p>
            <a:pPr indent="0" lvl="0" marL="0" marR="0" rtl="0" algn="l">
              <a:spcBef>
                <a:spcPts val="0"/>
              </a:spcBef>
              <a:spcAft>
                <a:spcPts val="0"/>
              </a:spcAft>
              <a:buNone/>
            </a:pPr>
            <a:r>
              <a:t/>
            </a:r>
            <a:endParaRPr sz="1600">
              <a:solidFill>
                <a:srgbClr val="000000"/>
              </a:solidFill>
              <a:latin typeface="Avenir"/>
              <a:ea typeface="Avenir"/>
              <a:cs typeface="Avenir"/>
              <a:sym typeface="Avenir"/>
            </a:endParaRPr>
          </a:p>
        </p:txBody>
      </p:sp>
      <p:sp>
        <p:nvSpPr>
          <p:cNvPr id="307" name="Google Shape;307;ge06838e41f_5_155"/>
          <p:cNvSpPr txBox="1"/>
          <p:nvPr/>
        </p:nvSpPr>
        <p:spPr>
          <a:xfrm>
            <a:off x="6630110" y="3431370"/>
            <a:ext cx="2469000" cy="3232500"/>
          </a:xfrm>
          <a:prstGeom prst="rect">
            <a:avLst/>
          </a:prstGeom>
          <a:noFill/>
          <a:ln cap="flat" cmpd="sng" w="2857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These jobs require at least 4 years of education.  These career may require a </a:t>
            </a:r>
            <a:endParaRPr>
              <a:latin typeface="Roboto"/>
              <a:ea typeface="Roboto"/>
              <a:cs typeface="Roboto"/>
              <a:sym typeface="Roboto"/>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Bachelor’s Degree.</a:t>
            </a:r>
            <a:endParaRPr>
              <a:latin typeface="Roboto"/>
              <a:ea typeface="Roboto"/>
              <a:cs typeface="Roboto"/>
              <a:sym typeface="Roboto"/>
            </a:endParaRPr>
          </a:p>
          <a:p>
            <a:pPr indent="0" lvl="0" marL="0" marR="0" rtl="0" algn="l">
              <a:spcBef>
                <a:spcPts val="0"/>
              </a:spcBef>
              <a:spcAft>
                <a:spcPts val="0"/>
              </a:spcAft>
              <a:buNone/>
            </a:pPr>
            <a:r>
              <a:t/>
            </a:r>
            <a:endParaRPr sz="1600">
              <a:solidFill>
                <a:srgbClr val="000000"/>
              </a:solidFill>
              <a:latin typeface="Avenir"/>
              <a:ea typeface="Avenir"/>
              <a:cs typeface="Avenir"/>
              <a:sym typeface="Avenir"/>
            </a:endParaRPr>
          </a:p>
        </p:txBody>
      </p:sp>
      <p:sp>
        <p:nvSpPr>
          <p:cNvPr id="308" name="Google Shape;308;ge06838e41f_5_155"/>
          <p:cNvSpPr txBox="1"/>
          <p:nvPr/>
        </p:nvSpPr>
        <p:spPr>
          <a:xfrm>
            <a:off x="9403543" y="3431370"/>
            <a:ext cx="2469000" cy="3232500"/>
          </a:xfrm>
          <a:prstGeom prst="rect">
            <a:avLst/>
          </a:prstGeom>
          <a:noFill/>
          <a:ln cap="flat" cmpd="sng" w="28575">
            <a:solidFill>
              <a:srgbClr val="EE572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t/>
            </a:r>
            <a:endParaRPr sz="1800">
              <a:solidFill>
                <a:srgbClr val="000000"/>
              </a:solidFill>
              <a:latin typeface="Avenir"/>
              <a:ea typeface="Avenir"/>
              <a:cs typeface="Avenir"/>
              <a:sym typeface="Avenir"/>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These jobs require more than 5 years of education.  These careers may require a Master’s Degree or Doctoral Degree.</a:t>
            </a:r>
            <a:endParaRPr>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“YOUR SUCCESS AND HAPPINESS LIES IN YOU.”</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HELEN KELLER</a:t>
            </a:r>
            <a:endParaRPr>
              <a:latin typeface="Poppins"/>
              <a:ea typeface="Poppins"/>
              <a:cs typeface="Poppins"/>
              <a:sym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e06838e41f_5_173"/>
          <p:cNvSpPr txBox="1"/>
          <p:nvPr/>
        </p:nvSpPr>
        <p:spPr>
          <a:xfrm>
            <a:off x="817575" y="1959625"/>
            <a:ext cx="4061400" cy="1816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accent1"/>
                </a:solidFill>
                <a:latin typeface="Poppins"/>
                <a:ea typeface="Poppins"/>
                <a:cs typeface="Poppins"/>
                <a:sym typeface="Poppins"/>
              </a:rPr>
              <a:t>CAREER CLUSTER + LIFESTYLE + YEARS OF EDUCATION = A CAREER MATCH!</a:t>
            </a:r>
            <a:endParaRPr sz="2800">
              <a:solidFill>
                <a:schemeClr val="accent1"/>
              </a:solidFill>
              <a:latin typeface="Poppins"/>
              <a:ea typeface="Poppins"/>
              <a:cs typeface="Poppins"/>
              <a:sym typeface="Poppins"/>
            </a:endParaRPr>
          </a:p>
        </p:txBody>
      </p:sp>
      <p:grpSp>
        <p:nvGrpSpPr>
          <p:cNvPr id="314" name="Google Shape;314;ge06838e41f_5_173"/>
          <p:cNvGrpSpPr/>
          <p:nvPr/>
        </p:nvGrpSpPr>
        <p:grpSpPr>
          <a:xfrm>
            <a:off x="5078457" y="813799"/>
            <a:ext cx="7113534" cy="7210444"/>
            <a:chOff x="2053407" y="598086"/>
            <a:chExt cx="7113534" cy="7210444"/>
          </a:xfrm>
        </p:grpSpPr>
        <p:grpSp>
          <p:nvGrpSpPr>
            <p:cNvPr id="315" name="Google Shape;315;ge06838e41f_5_173"/>
            <p:cNvGrpSpPr/>
            <p:nvPr/>
          </p:nvGrpSpPr>
          <p:grpSpPr>
            <a:xfrm>
              <a:off x="2053407" y="598086"/>
              <a:ext cx="7113534" cy="7210444"/>
              <a:chOff x="2053407" y="598086"/>
              <a:chExt cx="7113534" cy="7210444"/>
            </a:xfrm>
          </p:grpSpPr>
          <p:grpSp>
            <p:nvGrpSpPr>
              <p:cNvPr id="316" name="Google Shape;316;ge06838e41f_5_173"/>
              <p:cNvGrpSpPr/>
              <p:nvPr/>
            </p:nvGrpSpPr>
            <p:grpSpPr>
              <a:xfrm rot="3568594">
                <a:off x="2926467" y="1656660"/>
                <a:ext cx="5367415" cy="5093295"/>
                <a:chOff x="3009899" y="466724"/>
                <a:chExt cx="5781676" cy="5486400"/>
              </a:xfrm>
            </p:grpSpPr>
            <p:sp>
              <p:nvSpPr>
                <p:cNvPr id="317" name="Google Shape;317;ge06838e41f_5_173"/>
                <p:cNvSpPr/>
                <p:nvPr/>
              </p:nvSpPr>
              <p:spPr>
                <a:xfrm>
                  <a:off x="3009899" y="466724"/>
                  <a:ext cx="3657600" cy="3657600"/>
                </a:xfrm>
                <a:prstGeom prst="ellipse">
                  <a:avLst/>
                </a:prstGeom>
                <a:solidFill>
                  <a:srgbClr val="EE5720">
                    <a:alpha val="48880"/>
                  </a:srgbClr>
                </a:solidFill>
                <a:ln cap="flat" cmpd="sng" w="12700">
                  <a:solidFill>
                    <a:srgbClr val="0A519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venir"/>
                    <a:ea typeface="Avenir"/>
                    <a:cs typeface="Avenir"/>
                    <a:sym typeface="Avenir"/>
                  </a:endParaRPr>
                </a:p>
              </p:txBody>
            </p:sp>
            <p:sp>
              <p:nvSpPr>
                <p:cNvPr id="318" name="Google Shape;318;ge06838e41f_5_173"/>
                <p:cNvSpPr/>
                <p:nvPr/>
              </p:nvSpPr>
              <p:spPr>
                <a:xfrm>
                  <a:off x="5133975" y="466724"/>
                  <a:ext cx="3657600" cy="3657600"/>
                </a:xfrm>
                <a:prstGeom prst="ellipse">
                  <a:avLst/>
                </a:prstGeom>
                <a:solidFill>
                  <a:srgbClr val="D2D755">
                    <a:alpha val="47750"/>
                  </a:srgbClr>
                </a:solidFill>
                <a:ln cap="flat" cmpd="sng" w="12700">
                  <a:solidFill>
                    <a:srgbClr val="0A519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venir"/>
                    <a:ea typeface="Avenir"/>
                    <a:cs typeface="Avenir"/>
                    <a:sym typeface="Avenir"/>
                  </a:endParaRPr>
                </a:p>
              </p:txBody>
            </p:sp>
            <p:sp>
              <p:nvSpPr>
                <p:cNvPr id="319" name="Google Shape;319;ge06838e41f_5_173"/>
                <p:cNvSpPr/>
                <p:nvPr/>
              </p:nvSpPr>
              <p:spPr>
                <a:xfrm>
                  <a:off x="4071937" y="2295524"/>
                  <a:ext cx="3657600" cy="3657600"/>
                </a:xfrm>
                <a:prstGeom prst="ellipse">
                  <a:avLst/>
                </a:prstGeom>
                <a:solidFill>
                  <a:srgbClr val="00B4BC">
                    <a:alpha val="52249"/>
                  </a:srgbClr>
                </a:solidFill>
                <a:ln cap="flat" cmpd="sng" w="12700">
                  <a:solidFill>
                    <a:srgbClr val="0A519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venir"/>
                    <a:ea typeface="Avenir"/>
                    <a:cs typeface="Avenir"/>
                    <a:sym typeface="Avenir"/>
                  </a:endParaRPr>
                </a:p>
              </p:txBody>
            </p:sp>
          </p:grpSp>
          <p:sp>
            <p:nvSpPr>
              <p:cNvPr id="320" name="Google Shape;320;ge06838e41f_5_173"/>
              <p:cNvSpPr txBox="1"/>
              <p:nvPr/>
            </p:nvSpPr>
            <p:spPr>
              <a:xfrm>
                <a:off x="5241428" y="1714500"/>
                <a:ext cx="16287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Medium"/>
                    <a:ea typeface="Roboto Medium"/>
                    <a:cs typeface="Roboto Medium"/>
                    <a:sym typeface="Roboto Medium"/>
                  </a:rPr>
                  <a:t>Career Cluster</a:t>
                </a:r>
                <a:endParaRPr>
                  <a:latin typeface="Roboto Medium"/>
                  <a:ea typeface="Roboto Medium"/>
                  <a:cs typeface="Roboto Medium"/>
                  <a:sym typeface="Roboto Medium"/>
                </a:endParaRPr>
              </a:p>
            </p:txBody>
          </p:sp>
          <p:sp>
            <p:nvSpPr>
              <p:cNvPr id="321" name="Google Shape;321;ge06838e41f_5_173"/>
              <p:cNvSpPr txBox="1"/>
              <p:nvPr/>
            </p:nvSpPr>
            <p:spPr>
              <a:xfrm>
                <a:off x="3515961" y="4489921"/>
                <a:ext cx="15417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000000"/>
                    </a:solidFill>
                    <a:latin typeface="Roboto Medium"/>
                    <a:ea typeface="Roboto Medium"/>
                    <a:cs typeface="Roboto Medium"/>
                    <a:sym typeface="Roboto Medium"/>
                  </a:rPr>
                  <a:t>Lifestyle</a:t>
                </a:r>
                <a:endParaRPr>
                  <a:latin typeface="Roboto Medium"/>
                  <a:ea typeface="Roboto Medium"/>
                  <a:cs typeface="Roboto Medium"/>
                  <a:sym typeface="Roboto Medium"/>
                </a:endParaRPr>
              </a:p>
            </p:txBody>
          </p:sp>
          <p:sp>
            <p:nvSpPr>
              <p:cNvPr id="322" name="Google Shape;322;ge06838e41f_5_173"/>
              <p:cNvSpPr txBox="1"/>
              <p:nvPr/>
            </p:nvSpPr>
            <p:spPr>
              <a:xfrm>
                <a:off x="6715124" y="4467484"/>
                <a:ext cx="16287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Medium"/>
                    <a:ea typeface="Roboto Medium"/>
                    <a:cs typeface="Roboto Medium"/>
                    <a:sym typeface="Roboto Medium"/>
                  </a:rPr>
                  <a:t>Years of </a:t>
                </a:r>
                <a:endParaRPr>
                  <a:latin typeface="Roboto Medium"/>
                  <a:ea typeface="Roboto Medium"/>
                  <a:cs typeface="Roboto Medium"/>
                  <a:sym typeface="Roboto Medium"/>
                </a:endParaRPr>
              </a:p>
              <a:p>
                <a:pPr indent="0" lvl="0" marL="0" marR="0" rtl="0" algn="l">
                  <a:spcBef>
                    <a:spcPts val="0"/>
                  </a:spcBef>
                  <a:spcAft>
                    <a:spcPts val="0"/>
                  </a:spcAft>
                  <a:buNone/>
                </a:pPr>
                <a:r>
                  <a:rPr lang="en-US" sz="2400">
                    <a:solidFill>
                      <a:srgbClr val="000000"/>
                    </a:solidFill>
                    <a:latin typeface="Roboto Medium"/>
                    <a:ea typeface="Roboto Medium"/>
                    <a:cs typeface="Roboto Medium"/>
                    <a:sym typeface="Roboto Medium"/>
                  </a:rPr>
                  <a:t>Education</a:t>
                </a:r>
                <a:endParaRPr>
                  <a:latin typeface="Roboto Medium"/>
                  <a:ea typeface="Roboto Medium"/>
                  <a:cs typeface="Roboto Medium"/>
                  <a:sym typeface="Roboto Medium"/>
                </a:endParaRPr>
              </a:p>
            </p:txBody>
          </p:sp>
        </p:grpSp>
        <p:sp>
          <p:nvSpPr>
            <p:cNvPr id="323" name="Google Shape;323;ge06838e41f_5_173"/>
            <p:cNvSpPr txBox="1"/>
            <p:nvPr/>
          </p:nvSpPr>
          <p:spPr>
            <a:xfrm>
              <a:off x="5263180" y="3782035"/>
              <a:ext cx="1155000" cy="708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Roboto Medium"/>
                  <a:ea typeface="Roboto Medium"/>
                  <a:cs typeface="Roboto Medium"/>
                  <a:sym typeface="Roboto Medium"/>
                </a:rPr>
                <a:t>CAREERMATCH</a:t>
              </a:r>
              <a:endParaRPr>
                <a:latin typeface="Roboto Medium"/>
                <a:ea typeface="Roboto Medium"/>
                <a:cs typeface="Roboto Medium"/>
                <a:sym typeface="Roboto Medium"/>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0" y="1984300"/>
            <a:ext cx="24423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LIFESTYLE GOALS</a:t>
            </a:r>
            <a:endParaRPr>
              <a:latin typeface="Poppins"/>
              <a:ea typeface="Poppins"/>
              <a:cs typeface="Poppins"/>
              <a:sym typeface="Poppins"/>
            </a:endParaRPr>
          </a:p>
        </p:txBody>
      </p:sp>
      <p:sp>
        <p:nvSpPr>
          <p:cNvPr id="128" name="Google Shape;128;p4"/>
          <p:cNvSpPr txBox="1"/>
          <p:nvPr>
            <p:ph idx="1" type="body"/>
          </p:nvPr>
        </p:nvSpPr>
        <p:spPr>
          <a:xfrm>
            <a:off x="3274100" y="1282700"/>
            <a:ext cx="4161900" cy="39564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600"/>
              <a:buFont typeface="Arial"/>
              <a:buNone/>
            </a:pPr>
            <a:r>
              <a:rPr lang="en-US" sz="1600">
                <a:latin typeface="Roboto Medium"/>
                <a:ea typeface="Roboto Medium"/>
                <a:cs typeface="Roboto Medium"/>
                <a:sym typeface="Roboto Medium"/>
              </a:rPr>
              <a:t>IN THE PLAN SMART TOOL, LIFESTYLE IS DIVIDED INTO THREE CATEGORIES:</a:t>
            </a:r>
            <a:r>
              <a:rPr b="1" lang="en-US" sz="1600"/>
              <a:t> </a:t>
            </a:r>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 Minimum</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 Average</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 Maximum</a:t>
            </a:r>
            <a:r>
              <a:rPr lang="en-US" sz="1500">
                <a:solidFill>
                  <a:srgbClr val="464646"/>
                </a:solidFill>
                <a:latin typeface="Roboto"/>
                <a:ea typeface="Roboto"/>
                <a:cs typeface="Roboto"/>
                <a:sym typeface="Roboto"/>
              </a:rPr>
              <a:t> </a:t>
            </a:r>
            <a:endParaRPr sz="15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t/>
            </a:r>
            <a:endParaRPr sz="15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rPr lang="en-US" sz="1500">
                <a:solidFill>
                  <a:srgbClr val="464646"/>
                </a:solidFill>
                <a:latin typeface="Roboto"/>
                <a:ea typeface="Roboto"/>
                <a:cs typeface="Roboto"/>
                <a:sym typeface="Roboto"/>
              </a:rPr>
              <a:t>Using the Plan Smart Tool, you will go through a scenario for one lifestyle and make some of your own selections along the way. </a:t>
            </a:r>
            <a:endParaRPr sz="15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t/>
            </a:r>
            <a:endParaRPr sz="15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rPr lang="en-US" sz="1500">
                <a:solidFill>
                  <a:srgbClr val="464646"/>
                </a:solidFill>
                <a:latin typeface="Roboto"/>
                <a:ea typeface="Roboto"/>
                <a:cs typeface="Roboto"/>
                <a:sym typeface="Roboto"/>
              </a:rPr>
              <a:t>Go to the Next Steps website Plan Smart Tool:</a:t>
            </a:r>
            <a:endParaRPr sz="15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rPr lang="en-US" sz="1500" u="sng">
                <a:solidFill>
                  <a:schemeClr val="hlink"/>
                </a:solidFill>
                <a:latin typeface="Roboto"/>
                <a:ea typeface="Roboto"/>
                <a:cs typeface="Roboto"/>
                <a:sym typeface="Roboto"/>
                <a:hlinkClick r:id="rId3"/>
              </a:rPr>
              <a:t>https://nextsteps.idaho.gov/plan-smart/intro</a:t>
            </a:r>
            <a:endParaRPr sz="15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a:blip r:embed="rId4">
            <a:alphaModFix/>
          </a:blip>
          <a:stretch>
            <a:fillRect/>
          </a:stretch>
        </p:blipFill>
        <p:spPr>
          <a:xfrm>
            <a:off x="7740800" y="1984300"/>
            <a:ext cx="4451201" cy="29674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ge06838e41f_1_1"/>
          <p:cNvPicPr preferRelativeResize="0"/>
          <p:nvPr/>
        </p:nvPicPr>
        <p:blipFill rotWithShape="1">
          <a:blip r:embed="rId3">
            <a:alphaModFix/>
          </a:blip>
          <a:srcRect b="0" l="0" r="0" t="0"/>
          <a:stretch/>
        </p:blipFill>
        <p:spPr>
          <a:xfrm>
            <a:off x="2608969" y="1650637"/>
            <a:ext cx="7669169" cy="4282438"/>
          </a:xfrm>
          <a:prstGeom prst="rect">
            <a:avLst/>
          </a:prstGeom>
          <a:noFill/>
          <a:ln>
            <a:noFill/>
          </a:ln>
        </p:spPr>
      </p:pic>
      <p:sp>
        <p:nvSpPr>
          <p:cNvPr id="135" name="Google Shape;135;ge06838e41f_1_1"/>
          <p:cNvSpPr/>
          <p:nvPr/>
        </p:nvSpPr>
        <p:spPr>
          <a:xfrm>
            <a:off x="600205" y="4268331"/>
            <a:ext cx="2103900" cy="1985100"/>
          </a:xfrm>
          <a:prstGeom prst="rightArrowCallout">
            <a:avLst>
              <a:gd fmla="val 25000" name="adj1"/>
              <a:gd fmla="val 25000" name="adj2"/>
              <a:gd fmla="val 25000" name="adj3"/>
              <a:gd fmla="val 64977" name="adj4"/>
            </a:avLst>
          </a:prstGeom>
          <a:solidFill>
            <a:srgbClr val="D2D755"/>
          </a:solidFill>
          <a:ln cap="flat" cmpd="sng" w="9525">
            <a:solidFill>
              <a:srgbClr val="D2D75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venir"/>
              <a:ea typeface="Avenir"/>
              <a:cs typeface="Avenir"/>
              <a:sym typeface="Avenir"/>
            </a:endParaRPr>
          </a:p>
        </p:txBody>
      </p:sp>
      <p:sp>
        <p:nvSpPr>
          <p:cNvPr id="136" name="Google Shape;136;ge06838e41f_1_1"/>
          <p:cNvSpPr txBox="1"/>
          <p:nvPr/>
        </p:nvSpPr>
        <p:spPr>
          <a:xfrm>
            <a:off x="600198" y="4660566"/>
            <a:ext cx="13317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Roboto"/>
                <a:ea typeface="Roboto"/>
                <a:cs typeface="Roboto"/>
                <a:sym typeface="Roboto"/>
              </a:rPr>
              <a:t>Select any Idaho town or leave this blank</a:t>
            </a:r>
            <a:endParaRPr>
              <a:latin typeface="Roboto"/>
              <a:ea typeface="Roboto"/>
              <a:cs typeface="Roboto"/>
              <a:sym typeface="Roboto"/>
            </a:endParaRPr>
          </a:p>
        </p:txBody>
      </p:sp>
      <p:sp>
        <p:nvSpPr>
          <p:cNvPr id="137" name="Google Shape;137;ge06838e41f_1_1"/>
          <p:cNvSpPr/>
          <p:nvPr/>
        </p:nvSpPr>
        <p:spPr>
          <a:xfrm>
            <a:off x="2757790" y="5844944"/>
            <a:ext cx="7371600" cy="990000"/>
          </a:xfrm>
          <a:prstGeom prst="upArrowCallout">
            <a:avLst>
              <a:gd fmla="val 25000" name="adj1"/>
              <a:gd fmla="val 25000" name="adj2"/>
              <a:gd fmla="val 25000" name="adj3"/>
              <a:gd fmla="val 64977" name="adj4"/>
            </a:avLst>
          </a:prstGeom>
          <a:solidFill>
            <a:srgbClr val="EE5720"/>
          </a:solidFill>
          <a:ln cap="flat" cmpd="sng" w="12700">
            <a:solidFill>
              <a:srgbClr val="00B4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000000"/>
                </a:solidFill>
                <a:latin typeface="Roboto"/>
                <a:ea typeface="Roboto"/>
                <a:cs typeface="Roboto"/>
                <a:sym typeface="Roboto"/>
              </a:rPr>
              <a:t>If you want to live alone, leave your contribution at 100%.  If you want to have a roommate, you can split household expenses in half so move the slider to 50%</a:t>
            </a:r>
            <a:endParaRPr>
              <a:latin typeface="Roboto"/>
              <a:ea typeface="Roboto"/>
              <a:cs typeface="Roboto"/>
              <a:sym typeface="Roboto"/>
            </a:endParaRPr>
          </a:p>
        </p:txBody>
      </p:sp>
      <p:sp>
        <p:nvSpPr>
          <p:cNvPr id="138" name="Google Shape;138;ge06838e41f_1_1"/>
          <p:cNvSpPr/>
          <p:nvPr/>
        </p:nvSpPr>
        <p:spPr>
          <a:xfrm>
            <a:off x="10081823" y="4101897"/>
            <a:ext cx="2103900" cy="2151300"/>
          </a:xfrm>
          <a:prstGeom prst="leftArrowCallout">
            <a:avLst>
              <a:gd fmla="val 25000" name="adj1"/>
              <a:gd fmla="val 25000" name="adj2"/>
              <a:gd fmla="val 25000" name="adj3"/>
              <a:gd fmla="val 64977" name="adj4"/>
            </a:avLst>
          </a:prstGeom>
          <a:solidFill>
            <a:srgbClr val="00B4BC"/>
          </a:solidFill>
          <a:ln cap="flat" cmpd="sng" w="12700">
            <a:solidFill>
              <a:srgbClr val="00B4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231F20"/>
                </a:solidFill>
                <a:latin typeface="Roboto"/>
                <a:ea typeface="Roboto"/>
                <a:cs typeface="Roboto"/>
                <a:sym typeface="Roboto"/>
              </a:rPr>
              <a:t>Edit My  Lifestyle to show </a:t>
            </a:r>
            <a:endParaRPr>
              <a:solidFill>
                <a:srgbClr val="231F20"/>
              </a:solidFill>
              <a:latin typeface="Roboto"/>
              <a:ea typeface="Roboto"/>
              <a:cs typeface="Roboto"/>
              <a:sym typeface="Roboto"/>
            </a:endParaRPr>
          </a:p>
          <a:p>
            <a:pPr indent="0" lvl="0" marL="0" marR="0" rtl="0" algn="ctr">
              <a:spcBef>
                <a:spcPts val="0"/>
              </a:spcBef>
              <a:spcAft>
                <a:spcPts val="0"/>
              </a:spcAft>
              <a:buNone/>
            </a:pPr>
            <a:r>
              <a:rPr lang="en-US" sz="1800">
                <a:solidFill>
                  <a:srgbClr val="231F20"/>
                </a:solidFill>
                <a:latin typeface="Roboto"/>
                <a:ea typeface="Roboto"/>
                <a:cs typeface="Roboto"/>
                <a:sym typeface="Roboto"/>
              </a:rPr>
              <a:t>$ Minimum</a:t>
            </a:r>
            <a:endParaRPr>
              <a:solidFill>
                <a:srgbClr val="231F20"/>
              </a:solidFill>
              <a:latin typeface="Roboto"/>
              <a:ea typeface="Roboto"/>
              <a:cs typeface="Roboto"/>
              <a:sym typeface="Roboto"/>
            </a:endParaRPr>
          </a:p>
        </p:txBody>
      </p:sp>
      <p:sp>
        <p:nvSpPr>
          <p:cNvPr id="139" name="Google Shape;139;ge06838e41f_1_1"/>
          <p:cNvSpPr/>
          <p:nvPr/>
        </p:nvSpPr>
        <p:spPr>
          <a:xfrm>
            <a:off x="10526189" y="1929725"/>
            <a:ext cx="1215300" cy="1725900"/>
          </a:xfrm>
          <a:custGeom>
            <a:rect b="b" l="l" r="r" t="t"/>
            <a:pathLst>
              <a:path extrusionOk="0" h="120000" w="120000">
                <a:moveTo>
                  <a:pt x="0" y="0"/>
                </a:moveTo>
                <a:lnTo>
                  <a:pt x="120000" y="0"/>
                </a:lnTo>
                <a:lnTo>
                  <a:pt x="120000" y="120000"/>
                </a:lnTo>
                <a:lnTo>
                  <a:pt x="0" y="120000"/>
                </a:lnTo>
                <a:close/>
              </a:path>
              <a:path extrusionOk="0" fill="none" h="120000" w="120000">
                <a:moveTo>
                  <a:pt x="-2110" y="21761"/>
                </a:moveTo>
                <a:lnTo>
                  <a:pt x="-20000" y="22500"/>
                </a:lnTo>
                <a:lnTo>
                  <a:pt x="-107440" y="92626"/>
                </a:lnTo>
              </a:path>
            </a:pathLst>
          </a:custGeom>
          <a:solidFill>
            <a:srgbClr val="FFFFFF"/>
          </a:solidFill>
          <a:ln cap="flat" cmpd="sng" w="38100">
            <a:solidFill>
              <a:srgbClr val="EE57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000000"/>
                </a:solidFill>
                <a:latin typeface="Roboto"/>
                <a:ea typeface="Roboto"/>
                <a:cs typeface="Roboto"/>
                <a:sym typeface="Roboto"/>
              </a:rPr>
              <a:t>Notice the minimum salary for this lifestyle</a:t>
            </a:r>
            <a:r>
              <a:rPr b="1" lang="en-US" sz="1800">
                <a:solidFill>
                  <a:srgbClr val="000000"/>
                </a:solidFill>
                <a:latin typeface="Avenir"/>
                <a:ea typeface="Avenir"/>
                <a:cs typeface="Avenir"/>
                <a:sym typeface="Avenir"/>
              </a:rPr>
              <a:t> </a:t>
            </a:r>
            <a:endParaRPr/>
          </a:p>
        </p:txBody>
      </p:sp>
      <p:sp>
        <p:nvSpPr>
          <p:cNvPr id="140" name="Google Shape;140;ge06838e41f_1_1"/>
          <p:cNvSpPr/>
          <p:nvPr/>
        </p:nvSpPr>
        <p:spPr>
          <a:xfrm>
            <a:off x="6820609" y="2712116"/>
            <a:ext cx="2610000" cy="943500"/>
          </a:xfrm>
          <a:prstGeom prst="ellipse">
            <a:avLst/>
          </a:prstGeom>
          <a:noFill/>
          <a:ln cap="flat" cmpd="sng" w="38100">
            <a:solidFill>
              <a:srgbClr val="EE57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venir"/>
              <a:ea typeface="Avenir"/>
              <a:cs typeface="Avenir"/>
              <a:sym typeface="Avenir"/>
            </a:endParaRPr>
          </a:p>
        </p:txBody>
      </p:sp>
      <p:sp>
        <p:nvSpPr>
          <p:cNvPr id="141" name="Google Shape;141;ge06838e41f_1_1"/>
          <p:cNvSpPr txBox="1"/>
          <p:nvPr>
            <p:ph type="title"/>
          </p:nvPr>
        </p:nvSpPr>
        <p:spPr>
          <a:xfrm>
            <a:off x="824150" y="1779025"/>
            <a:ext cx="2752500" cy="1335000"/>
          </a:xfrm>
          <a:prstGeom prst="rect">
            <a:avLst/>
          </a:prstGeom>
          <a:solidFill>
            <a:srgbClr val="FFFFFF"/>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CHOICE #1:</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THE MINIMUM LIFESTYLE</a:t>
            </a:r>
            <a:endParaRPr>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ge06838e41f_1_16"/>
          <p:cNvPicPr preferRelativeResize="0"/>
          <p:nvPr/>
        </p:nvPicPr>
        <p:blipFill rotWithShape="1">
          <a:blip r:embed="rId3">
            <a:alphaModFix/>
          </a:blip>
          <a:srcRect b="1859" l="0" r="0" t="2309"/>
          <a:stretch/>
        </p:blipFill>
        <p:spPr>
          <a:xfrm>
            <a:off x="2585494" y="1779016"/>
            <a:ext cx="7445970" cy="4162340"/>
          </a:xfrm>
          <a:prstGeom prst="rect">
            <a:avLst/>
          </a:prstGeom>
          <a:noFill/>
          <a:ln>
            <a:noFill/>
          </a:ln>
        </p:spPr>
      </p:pic>
      <p:sp>
        <p:nvSpPr>
          <p:cNvPr id="147" name="Google Shape;147;ge06838e41f_1_16"/>
          <p:cNvSpPr/>
          <p:nvPr/>
        </p:nvSpPr>
        <p:spPr>
          <a:xfrm>
            <a:off x="651088" y="4239863"/>
            <a:ext cx="2103900" cy="1985100"/>
          </a:xfrm>
          <a:prstGeom prst="rightArrowCallout">
            <a:avLst>
              <a:gd fmla="val 25000" name="adj1"/>
              <a:gd fmla="val 25000" name="adj2"/>
              <a:gd fmla="val 25000" name="adj3"/>
              <a:gd fmla="val 64977" name="adj4"/>
            </a:avLst>
          </a:prstGeom>
          <a:solidFill>
            <a:srgbClr val="D2D755"/>
          </a:solidFill>
          <a:ln cap="flat" cmpd="sng" w="9525">
            <a:solidFill>
              <a:srgbClr val="D2D75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venir"/>
              <a:ea typeface="Avenir"/>
              <a:cs typeface="Avenir"/>
              <a:sym typeface="Avenir"/>
            </a:endParaRPr>
          </a:p>
        </p:txBody>
      </p:sp>
      <p:sp>
        <p:nvSpPr>
          <p:cNvPr id="148" name="Google Shape;148;ge06838e41f_1_16"/>
          <p:cNvSpPr txBox="1"/>
          <p:nvPr/>
        </p:nvSpPr>
        <p:spPr>
          <a:xfrm>
            <a:off x="701623" y="4553766"/>
            <a:ext cx="13317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Roboto"/>
                <a:ea typeface="Roboto"/>
                <a:cs typeface="Roboto"/>
                <a:sym typeface="Roboto"/>
              </a:rPr>
              <a:t>Select any Idaho town or leave this blank</a:t>
            </a:r>
            <a:endParaRPr>
              <a:latin typeface="Roboto"/>
              <a:ea typeface="Roboto"/>
              <a:cs typeface="Roboto"/>
              <a:sym typeface="Roboto"/>
            </a:endParaRPr>
          </a:p>
        </p:txBody>
      </p:sp>
      <p:sp>
        <p:nvSpPr>
          <p:cNvPr id="149" name="Google Shape;149;ge06838e41f_1_16"/>
          <p:cNvSpPr/>
          <p:nvPr/>
        </p:nvSpPr>
        <p:spPr>
          <a:xfrm>
            <a:off x="2591412" y="5907886"/>
            <a:ext cx="7446000" cy="943500"/>
          </a:xfrm>
          <a:prstGeom prst="upArrowCallout">
            <a:avLst>
              <a:gd fmla="val 25000" name="adj1"/>
              <a:gd fmla="val 25000" name="adj2"/>
              <a:gd fmla="val 25000" name="adj3"/>
              <a:gd fmla="val 64977" name="adj4"/>
            </a:avLst>
          </a:prstGeom>
          <a:solidFill>
            <a:srgbClr val="EE5720"/>
          </a:solidFill>
          <a:ln cap="flat" cmpd="sng" w="12700">
            <a:solidFill>
              <a:srgbClr val="00B4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000000"/>
                </a:solidFill>
                <a:latin typeface="Roboto"/>
                <a:ea typeface="Roboto"/>
                <a:cs typeface="Roboto"/>
                <a:sym typeface="Roboto"/>
              </a:rPr>
              <a:t>If you want to live alone, leave your contribution at 100%.  If you want to have a roommate, you can split household expenses in half so move the slider to 50%</a:t>
            </a:r>
            <a:endParaRPr>
              <a:latin typeface="Roboto"/>
              <a:ea typeface="Roboto"/>
              <a:cs typeface="Roboto"/>
              <a:sym typeface="Roboto"/>
            </a:endParaRPr>
          </a:p>
        </p:txBody>
      </p:sp>
      <p:sp>
        <p:nvSpPr>
          <p:cNvPr id="150" name="Google Shape;150;ge06838e41f_1_16"/>
          <p:cNvSpPr/>
          <p:nvPr/>
        </p:nvSpPr>
        <p:spPr>
          <a:xfrm>
            <a:off x="9960601" y="4156647"/>
            <a:ext cx="2231400" cy="2151300"/>
          </a:xfrm>
          <a:prstGeom prst="leftArrowCallout">
            <a:avLst>
              <a:gd fmla="val 25000" name="adj1"/>
              <a:gd fmla="val 25000" name="adj2"/>
              <a:gd fmla="val 25000" name="adj3"/>
              <a:gd fmla="val 64977" name="adj4"/>
            </a:avLst>
          </a:prstGeom>
          <a:solidFill>
            <a:srgbClr val="00B4BC"/>
          </a:solidFill>
          <a:ln cap="flat" cmpd="sng" w="12700">
            <a:solidFill>
              <a:srgbClr val="00B4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231F20"/>
                </a:solidFill>
                <a:latin typeface="Roboto"/>
                <a:ea typeface="Roboto"/>
                <a:cs typeface="Roboto"/>
                <a:sym typeface="Roboto"/>
              </a:rPr>
              <a:t>Edit My  Lifestyle to show  $$ Average</a:t>
            </a:r>
            <a:endParaRPr>
              <a:solidFill>
                <a:srgbClr val="231F20"/>
              </a:solidFill>
              <a:latin typeface="Roboto"/>
              <a:ea typeface="Roboto"/>
              <a:cs typeface="Roboto"/>
              <a:sym typeface="Roboto"/>
            </a:endParaRPr>
          </a:p>
        </p:txBody>
      </p:sp>
      <p:sp>
        <p:nvSpPr>
          <p:cNvPr id="151" name="Google Shape;151;ge06838e41f_1_16"/>
          <p:cNvSpPr/>
          <p:nvPr/>
        </p:nvSpPr>
        <p:spPr>
          <a:xfrm>
            <a:off x="10354710" y="1965536"/>
            <a:ext cx="1215300" cy="1968000"/>
          </a:xfrm>
          <a:custGeom>
            <a:rect b="b" l="l" r="r" t="t"/>
            <a:pathLst>
              <a:path extrusionOk="0" h="120000" w="120000">
                <a:moveTo>
                  <a:pt x="0" y="0"/>
                </a:moveTo>
                <a:lnTo>
                  <a:pt x="120000" y="0"/>
                </a:lnTo>
                <a:lnTo>
                  <a:pt x="120000" y="120000"/>
                </a:lnTo>
                <a:lnTo>
                  <a:pt x="0" y="120000"/>
                </a:lnTo>
                <a:close/>
              </a:path>
              <a:path extrusionOk="0" fill="none" h="120000" w="120000">
                <a:moveTo>
                  <a:pt x="-2110" y="21761"/>
                </a:moveTo>
                <a:lnTo>
                  <a:pt x="-20000" y="22500"/>
                </a:lnTo>
                <a:lnTo>
                  <a:pt x="-98674" y="83100"/>
                </a:lnTo>
              </a:path>
            </a:pathLst>
          </a:custGeom>
          <a:solidFill>
            <a:srgbClr val="FFFFFF"/>
          </a:solidFill>
          <a:ln cap="flat" cmpd="sng" w="38100">
            <a:solidFill>
              <a:srgbClr val="EE57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000000"/>
                </a:solidFill>
                <a:latin typeface="Roboto"/>
                <a:ea typeface="Roboto"/>
                <a:cs typeface="Roboto"/>
                <a:sym typeface="Roboto"/>
              </a:rPr>
              <a:t>Notice the minimum salary for the average lifestyle </a:t>
            </a:r>
            <a:endParaRPr>
              <a:latin typeface="Roboto"/>
              <a:ea typeface="Roboto"/>
              <a:cs typeface="Roboto"/>
              <a:sym typeface="Roboto"/>
            </a:endParaRPr>
          </a:p>
        </p:txBody>
      </p:sp>
      <p:sp>
        <p:nvSpPr>
          <p:cNvPr id="152" name="Google Shape;152;ge06838e41f_1_16"/>
          <p:cNvSpPr/>
          <p:nvPr/>
        </p:nvSpPr>
        <p:spPr>
          <a:xfrm>
            <a:off x="6746885" y="2816440"/>
            <a:ext cx="2610000" cy="943500"/>
          </a:xfrm>
          <a:prstGeom prst="ellipse">
            <a:avLst/>
          </a:prstGeom>
          <a:noFill/>
          <a:ln cap="flat" cmpd="sng" w="38100">
            <a:solidFill>
              <a:srgbClr val="EE57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venir"/>
              <a:ea typeface="Avenir"/>
              <a:cs typeface="Avenir"/>
              <a:sym typeface="Avenir"/>
            </a:endParaRPr>
          </a:p>
        </p:txBody>
      </p:sp>
      <p:sp>
        <p:nvSpPr>
          <p:cNvPr id="153" name="Google Shape;153;ge06838e41f_1_16"/>
          <p:cNvSpPr txBox="1"/>
          <p:nvPr>
            <p:ph type="title"/>
          </p:nvPr>
        </p:nvSpPr>
        <p:spPr>
          <a:xfrm>
            <a:off x="824150" y="1779025"/>
            <a:ext cx="2752500" cy="1335000"/>
          </a:xfrm>
          <a:prstGeom prst="rect">
            <a:avLst/>
          </a:prstGeom>
          <a:solidFill>
            <a:srgbClr val="FFFFFF"/>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CHOICE #2:</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THE MINIMUM LIFESTYLE</a:t>
            </a:r>
            <a:endParaRPr>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ge06838e41f_1_28"/>
          <p:cNvPicPr preferRelativeResize="0"/>
          <p:nvPr/>
        </p:nvPicPr>
        <p:blipFill rotWithShape="1">
          <a:blip r:embed="rId3">
            <a:alphaModFix/>
          </a:blip>
          <a:srcRect b="0" l="0" r="0" t="0"/>
          <a:stretch/>
        </p:blipFill>
        <p:spPr>
          <a:xfrm>
            <a:off x="2613142" y="1814264"/>
            <a:ext cx="7427067" cy="4058195"/>
          </a:xfrm>
          <a:prstGeom prst="rect">
            <a:avLst/>
          </a:prstGeom>
          <a:noFill/>
          <a:ln>
            <a:noFill/>
          </a:ln>
        </p:spPr>
      </p:pic>
      <p:sp>
        <p:nvSpPr>
          <p:cNvPr id="159" name="Google Shape;159;ge06838e41f_1_28"/>
          <p:cNvSpPr/>
          <p:nvPr/>
        </p:nvSpPr>
        <p:spPr>
          <a:xfrm>
            <a:off x="651088" y="4223038"/>
            <a:ext cx="2103900" cy="1985100"/>
          </a:xfrm>
          <a:prstGeom prst="rightArrowCallout">
            <a:avLst>
              <a:gd fmla="val 25000" name="adj1"/>
              <a:gd fmla="val 25000" name="adj2"/>
              <a:gd fmla="val 25000" name="adj3"/>
              <a:gd fmla="val 64977" name="adj4"/>
            </a:avLst>
          </a:prstGeom>
          <a:solidFill>
            <a:srgbClr val="D2D755"/>
          </a:solidFill>
          <a:ln cap="flat" cmpd="sng" w="9525">
            <a:solidFill>
              <a:srgbClr val="D2D75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venir"/>
              <a:ea typeface="Avenir"/>
              <a:cs typeface="Avenir"/>
              <a:sym typeface="Avenir"/>
            </a:endParaRPr>
          </a:p>
        </p:txBody>
      </p:sp>
      <p:sp>
        <p:nvSpPr>
          <p:cNvPr id="160" name="Google Shape;160;ge06838e41f_1_28"/>
          <p:cNvSpPr txBox="1"/>
          <p:nvPr/>
        </p:nvSpPr>
        <p:spPr>
          <a:xfrm>
            <a:off x="701623" y="4476841"/>
            <a:ext cx="1331700" cy="1477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Roboto"/>
                <a:ea typeface="Roboto"/>
                <a:cs typeface="Roboto"/>
                <a:sym typeface="Roboto"/>
              </a:rPr>
              <a:t>You can select any Idaho town or leave this blank</a:t>
            </a:r>
            <a:endParaRPr>
              <a:latin typeface="Roboto"/>
              <a:ea typeface="Roboto"/>
              <a:cs typeface="Roboto"/>
              <a:sym typeface="Roboto"/>
            </a:endParaRPr>
          </a:p>
        </p:txBody>
      </p:sp>
      <p:sp>
        <p:nvSpPr>
          <p:cNvPr id="161" name="Google Shape;161;ge06838e41f_1_28"/>
          <p:cNvSpPr/>
          <p:nvPr/>
        </p:nvSpPr>
        <p:spPr>
          <a:xfrm>
            <a:off x="2648379" y="5807694"/>
            <a:ext cx="7391700" cy="1050300"/>
          </a:xfrm>
          <a:prstGeom prst="upArrowCallout">
            <a:avLst>
              <a:gd fmla="val 25000" name="adj1"/>
              <a:gd fmla="val 25000" name="adj2"/>
              <a:gd fmla="val 25000" name="adj3"/>
              <a:gd fmla="val 64977" name="adj4"/>
            </a:avLst>
          </a:prstGeom>
          <a:solidFill>
            <a:srgbClr val="EE5720"/>
          </a:solidFill>
          <a:ln cap="flat" cmpd="sng" w="12700">
            <a:solidFill>
              <a:srgbClr val="00B4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000000"/>
                </a:solidFill>
                <a:latin typeface="Roboto"/>
                <a:ea typeface="Roboto"/>
                <a:cs typeface="Roboto"/>
                <a:sym typeface="Roboto"/>
              </a:rPr>
              <a:t>If you want to live alone, leave your contribution at 100%.  If you want to have a roommate, you can split household expenses in half so move the slider to 50%</a:t>
            </a:r>
            <a:endParaRPr>
              <a:latin typeface="Roboto"/>
              <a:ea typeface="Roboto"/>
              <a:cs typeface="Roboto"/>
              <a:sym typeface="Roboto"/>
            </a:endParaRPr>
          </a:p>
        </p:txBody>
      </p:sp>
      <p:sp>
        <p:nvSpPr>
          <p:cNvPr id="162" name="Google Shape;162;ge06838e41f_1_28"/>
          <p:cNvSpPr/>
          <p:nvPr/>
        </p:nvSpPr>
        <p:spPr>
          <a:xfrm>
            <a:off x="9960601" y="4139822"/>
            <a:ext cx="2231400" cy="2151300"/>
          </a:xfrm>
          <a:prstGeom prst="leftArrowCallout">
            <a:avLst>
              <a:gd fmla="val 25000" name="adj1"/>
              <a:gd fmla="val 25000" name="adj2"/>
              <a:gd fmla="val 25000" name="adj3"/>
              <a:gd fmla="val 64977" name="adj4"/>
            </a:avLst>
          </a:prstGeom>
          <a:solidFill>
            <a:srgbClr val="00B4BC"/>
          </a:solidFill>
          <a:ln cap="flat" cmpd="sng" w="12700">
            <a:solidFill>
              <a:srgbClr val="00B4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latin typeface="Roboto"/>
                <a:ea typeface="Roboto"/>
                <a:cs typeface="Roboto"/>
                <a:sym typeface="Roboto"/>
              </a:rPr>
              <a:t>Edit My  Lifestyle to show  $$$ Maximum</a:t>
            </a:r>
            <a:endParaRPr>
              <a:latin typeface="Roboto"/>
              <a:ea typeface="Roboto"/>
              <a:cs typeface="Roboto"/>
              <a:sym typeface="Roboto"/>
            </a:endParaRPr>
          </a:p>
        </p:txBody>
      </p:sp>
      <p:sp>
        <p:nvSpPr>
          <p:cNvPr id="163" name="Google Shape;163;ge06838e41f_1_28"/>
          <p:cNvSpPr/>
          <p:nvPr/>
        </p:nvSpPr>
        <p:spPr>
          <a:xfrm>
            <a:off x="10354711" y="1920886"/>
            <a:ext cx="1215300" cy="2112300"/>
          </a:xfrm>
          <a:custGeom>
            <a:rect b="b" l="l" r="r" t="t"/>
            <a:pathLst>
              <a:path extrusionOk="0" h="120000" w="120000">
                <a:moveTo>
                  <a:pt x="0" y="0"/>
                </a:moveTo>
                <a:lnTo>
                  <a:pt x="120000" y="0"/>
                </a:lnTo>
                <a:lnTo>
                  <a:pt x="120000" y="120000"/>
                </a:lnTo>
                <a:lnTo>
                  <a:pt x="0" y="120000"/>
                </a:lnTo>
                <a:close/>
              </a:path>
              <a:path extrusionOk="0" fill="none" h="120000" w="120000">
                <a:moveTo>
                  <a:pt x="-2110" y="21761"/>
                </a:moveTo>
                <a:lnTo>
                  <a:pt x="-20000" y="22500"/>
                </a:lnTo>
                <a:lnTo>
                  <a:pt x="-104812" y="77617"/>
                </a:lnTo>
              </a:path>
            </a:pathLst>
          </a:custGeom>
          <a:solidFill>
            <a:srgbClr val="FFFFFF"/>
          </a:solidFill>
          <a:ln cap="flat" cmpd="sng" w="38100">
            <a:solidFill>
              <a:srgbClr val="EE57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000000"/>
                </a:solidFill>
                <a:latin typeface="Roboto"/>
                <a:ea typeface="Roboto"/>
                <a:cs typeface="Roboto"/>
                <a:sym typeface="Roboto"/>
              </a:rPr>
              <a:t>Notice the minimum salary for the maximum lifestyle</a:t>
            </a:r>
            <a:endParaRPr>
              <a:latin typeface="Roboto"/>
              <a:ea typeface="Roboto"/>
              <a:cs typeface="Roboto"/>
              <a:sym typeface="Roboto"/>
            </a:endParaRPr>
          </a:p>
        </p:txBody>
      </p:sp>
      <p:sp>
        <p:nvSpPr>
          <p:cNvPr id="164" name="Google Shape;164;ge06838e41f_1_28"/>
          <p:cNvSpPr/>
          <p:nvPr/>
        </p:nvSpPr>
        <p:spPr>
          <a:xfrm>
            <a:off x="6702497" y="2717945"/>
            <a:ext cx="2610000" cy="943500"/>
          </a:xfrm>
          <a:prstGeom prst="ellipse">
            <a:avLst/>
          </a:prstGeom>
          <a:noFill/>
          <a:ln cap="flat" cmpd="sng" w="38100">
            <a:solidFill>
              <a:srgbClr val="EE57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venir"/>
              <a:ea typeface="Avenir"/>
              <a:cs typeface="Avenir"/>
              <a:sym typeface="Avenir"/>
            </a:endParaRPr>
          </a:p>
        </p:txBody>
      </p:sp>
      <p:sp>
        <p:nvSpPr>
          <p:cNvPr id="165" name="Google Shape;165;ge06838e41f_1_28"/>
          <p:cNvSpPr txBox="1"/>
          <p:nvPr>
            <p:ph type="title"/>
          </p:nvPr>
        </p:nvSpPr>
        <p:spPr>
          <a:xfrm>
            <a:off x="824150" y="1779025"/>
            <a:ext cx="2752500" cy="1335000"/>
          </a:xfrm>
          <a:prstGeom prst="rect">
            <a:avLst/>
          </a:prstGeom>
          <a:solidFill>
            <a:srgbClr val="FFFFFF"/>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CHOICE #3:</a:t>
            </a:r>
            <a:endParaRPr>
              <a:latin typeface="Poppins"/>
              <a:ea typeface="Poppins"/>
              <a:cs typeface="Poppins"/>
              <a:sym typeface="Poppins"/>
            </a:endParaRPr>
          </a:p>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THE MINIMUM LIFESTYLE</a:t>
            </a:r>
            <a:endParaRPr>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HOUSING</a:t>
            </a:r>
            <a:endParaRPr>
              <a:latin typeface="Poppins"/>
              <a:ea typeface="Poppins"/>
              <a:cs typeface="Poppins"/>
              <a:sym typeface="Poppins"/>
            </a:endParaRPr>
          </a:p>
        </p:txBody>
      </p:sp>
      <p:pic>
        <p:nvPicPr>
          <p:cNvPr id="171" name="Google Shape;171;p5"/>
          <p:cNvPicPr preferRelativeResize="0"/>
          <p:nvPr/>
        </p:nvPicPr>
        <p:blipFill rotWithShape="1">
          <a:blip r:embed="rId3">
            <a:alphaModFix/>
          </a:blip>
          <a:srcRect b="26607" l="3282" r="2404" t="1845"/>
          <a:stretch/>
        </p:blipFill>
        <p:spPr>
          <a:xfrm>
            <a:off x="2554565" y="3840482"/>
            <a:ext cx="3017400" cy="3017400"/>
          </a:xfrm>
          <a:prstGeom prst="rect">
            <a:avLst/>
          </a:prstGeom>
          <a:noFill/>
          <a:ln cap="flat" cmpd="sng" w="38100">
            <a:solidFill>
              <a:srgbClr val="EE5720"/>
            </a:solidFill>
            <a:prstDash val="solid"/>
            <a:round/>
            <a:headEnd len="sm" w="sm" type="none"/>
            <a:tailEnd len="sm" w="sm" type="none"/>
          </a:ln>
        </p:spPr>
      </p:pic>
      <p:pic>
        <p:nvPicPr>
          <p:cNvPr id="172" name="Google Shape;172;p5"/>
          <p:cNvPicPr preferRelativeResize="0"/>
          <p:nvPr/>
        </p:nvPicPr>
        <p:blipFill rotWithShape="1">
          <a:blip r:embed="rId4">
            <a:alphaModFix/>
          </a:blip>
          <a:srcRect b="26036" l="3147" r="2325" t="1641"/>
          <a:stretch/>
        </p:blipFill>
        <p:spPr>
          <a:xfrm>
            <a:off x="5807981" y="3840482"/>
            <a:ext cx="3017520" cy="3017520"/>
          </a:xfrm>
          <a:prstGeom prst="rect">
            <a:avLst/>
          </a:prstGeom>
          <a:noFill/>
          <a:ln cap="flat" cmpd="sng" w="38100">
            <a:solidFill>
              <a:srgbClr val="EE5720"/>
            </a:solidFill>
            <a:prstDash val="solid"/>
            <a:round/>
            <a:headEnd len="sm" w="sm" type="none"/>
            <a:tailEnd len="sm" w="sm" type="none"/>
          </a:ln>
        </p:spPr>
      </p:pic>
      <p:pic>
        <p:nvPicPr>
          <p:cNvPr id="173" name="Google Shape;173;p5"/>
          <p:cNvPicPr preferRelativeResize="0"/>
          <p:nvPr/>
        </p:nvPicPr>
        <p:blipFill rotWithShape="1">
          <a:blip r:embed="rId5">
            <a:alphaModFix/>
          </a:blip>
          <a:srcRect b="1501" l="2547" r="1666" t="1627"/>
          <a:stretch/>
        </p:blipFill>
        <p:spPr>
          <a:xfrm>
            <a:off x="9061397" y="3840482"/>
            <a:ext cx="3017520" cy="3017519"/>
          </a:xfrm>
          <a:prstGeom prst="rect">
            <a:avLst/>
          </a:prstGeom>
          <a:noFill/>
          <a:ln cap="flat" cmpd="sng" w="38100">
            <a:solidFill>
              <a:srgbClr val="EE5720"/>
            </a:solidFill>
            <a:prstDash val="solid"/>
            <a:round/>
            <a:headEnd len="sm" w="sm" type="none"/>
            <a:tailEnd len="sm" w="sm" type="none"/>
          </a:ln>
        </p:spPr>
      </p:pic>
      <p:sp>
        <p:nvSpPr>
          <p:cNvPr id="174" name="Google Shape;174;p5"/>
          <p:cNvSpPr txBox="1"/>
          <p:nvPr/>
        </p:nvSpPr>
        <p:spPr>
          <a:xfrm>
            <a:off x="2479586" y="2763264"/>
            <a:ext cx="23406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000000"/>
                </a:solidFill>
                <a:latin typeface="Roboto"/>
                <a:ea typeface="Roboto"/>
                <a:cs typeface="Roboto"/>
                <a:sym typeface="Roboto"/>
              </a:rPr>
              <a:t>If you selected minimum lifestyle, </a:t>
            </a:r>
            <a:endParaRPr>
              <a:latin typeface="Roboto"/>
              <a:ea typeface="Roboto"/>
              <a:cs typeface="Roboto"/>
              <a:sym typeface="Roboto"/>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you pay a smaller amount to rent or own</a:t>
            </a:r>
            <a:r>
              <a:rPr lang="en-US" sz="1400">
                <a:solidFill>
                  <a:srgbClr val="000000"/>
                </a:solidFill>
                <a:latin typeface="Roboto"/>
                <a:ea typeface="Roboto"/>
                <a:cs typeface="Roboto"/>
                <a:sym typeface="Roboto"/>
              </a:rPr>
              <a:t>. </a:t>
            </a:r>
            <a:r>
              <a:rPr lang="en-US" sz="1400">
                <a:solidFill>
                  <a:srgbClr val="000000"/>
                </a:solidFill>
                <a:latin typeface="Avenir"/>
                <a:ea typeface="Avenir"/>
                <a:cs typeface="Avenir"/>
                <a:sym typeface="Avenir"/>
              </a:rPr>
              <a:t> </a:t>
            </a:r>
            <a:endParaRPr/>
          </a:p>
        </p:txBody>
      </p:sp>
      <p:sp>
        <p:nvSpPr>
          <p:cNvPr id="175" name="Google Shape;175;p5"/>
          <p:cNvSpPr txBox="1"/>
          <p:nvPr/>
        </p:nvSpPr>
        <p:spPr>
          <a:xfrm>
            <a:off x="5770491" y="2737270"/>
            <a:ext cx="23406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000000"/>
                </a:solidFill>
                <a:latin typeface="Roboto"/>
                <a:ea typeface="Roboto"/>
                <a:cs typeface="Roboto"/>
                <a:sym typeface="Roboto"/>
              </a:rPr>
              <a:t>If you selected </a:t>
            </a:r>
            <a:endParaRPr>
              <a:latin typeface="Roboto"/>
              <a:ea typeface="Roboto"/>
              <a:cs typeface="Roboto"/>
              <a:sym typeface="Roboto"/>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average lifestyle, </a:t>
            </a:r>
            <a:endParaRPr>
              <a:latin typeface="Roboto"/>
              <a:ea typeface="Roboto"/>
              <a:cs typeface="Roboto"/>
              <a:sym typeface="Roboto"/>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you pay an average amount to rent or own</a:t>
            </a:r>
            <a:r>
              <a:rPr lang="en-US" sz="1400">
                <a:solidFill>
                  <a:srgbClr val="000000"/>
                </a:solidFill>
                <a:latin typeface="Roboto"/>
                <a:ea typeface="Roboto"/>
                <a:cs typeface="Roboto"/>
                <a:sym typeface="Roboto"/>
              </a:rPr>
              <a:t>. </a:t>
            </a:r>
            <a:r>
              <a:rPr lang="en-US" sz="1400">
                <a:solidFill>
                  <a:srgbClr val="000000"/>
                </a:solidFill>
                <a:latin typeface="Roboto"/>
                <a:ea typeface="Roboto"/>
                <a:cs typeface="Roboto"/>
                <a:sym typeface="Roboto"/>
              </a:rPr>
              <a:t> </a:t>
            </a:r>
            <a:endParaRPr/>
          </a:p>
        </p:txBody>
      </p:sp>
      <p:sp>
        <p:nvSpPr>
          <p:cNvPr id="176" name="Google Shape;176;p5"/>
          <p:cNvSpPr txBox="1"/>
          <p:nvPr/>
        </p:nvSpPr>
        <p:spPr>
          <a:xfrm>
            <a:off x="8950871" y="2775088"/>
            <a:ext cx="23220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000000"/>
                </a:solidFill>
                <a:latin typeface="Roboto"/>
                <a:ea typeface="Roboto"/>
                <a:cs typeface="Roboto"/>
                <a:sym typeface="Roboto"/>
              </a:rPr>
              <a:t>If you selected maximum lifestyle, </a:t>
            </a:r>
            <a:endParaRPr>
              <a:latin typeface="Roboto"/>
              <a:ea typeface="Roboto"/>
              <a:cs typeface="Roboto"/>
              <a:sym typeface="Roboto"/>
            </a:endParaRPr>
          </a:p>
          <a:p>
            <a:pPr indent="0" lvl="0" marL="0" marR="0" rtl="0" algn="l">
              <a:spcBef>
                <a:spcPts val="0"/>
              </a:spcBef>
              <a:spcAft>
                <a:spcPts val="0"/>
              </a:spcAft>
              <a:buNone/>
            </a:pPr>
            <a:r>
              <a:rPr lang="en-US" sz="1600">
                <a:solidFill>
                  <a:srgbClr val="000000"/>
                </a:solidFill>
                <a:latin typeface="Roboto"/>
                <a:ea typeface="Roboto"/>
                <a:cs typeface="Roboto"/>
                <a:sym typeface="Roboto"/>
              </a:rPr>
              <a:t>you pay the most to rent or own</a:t>
            </a:r>
            <a:r>
              <a:rPr lang="en-US" sz="1400">
                <a:solidFill>
                  <a:srgbClr val="000000"/>
                </a:solidFill>
                <a:latin typeface="Roboto"/>
                <a:ea typeface="Roboto"/>
                <a:cs typeface="Roboto"/>
                <a:sym typeface="Roboto"/>
              </a:rPr>
              <a:t>. </a:t>
            </a:r>
            <a:r>
              <a:rPr lang="en-US" sz="1400">
                <a:solidFill>
                  <a:srgbClr val="000000"/>
                </a:solidFill>
                <a:latin typeface="Avenir"/>
                <a:ea typeface="Avenir"/>
                <a:cs typeface="Avenir"/>
                <a:sym typeface="Avenir"/>
              </a:rPr>
              <a:t> </a:t>
            </a:r>
            <a:endParaRPr/>
          </a:p>
        </p:txBody>
      </p:sp>
      <p:sp>
        <p:nvSpPr>
          <p:cNvPr id="177" name="Google Shape;177;p5"/>
          <p:cNvSpPr/>
          <p:nvPr/>
        </p:nvSpPr>
        <p:spPr>
          <a:xfrm>
            <a:off x="676081" y="3814489"/>
            <a:ext cx="1787700" cy="3017400"/>
          </a:xfrm>
          <a:prstGeom prst="rightArrowCallout">
            <a:avLst>
              <a:gd fmla="val 25000" name="adj1"/>
              <a:gd fmla="val 25000" name="adj2"/>
              <a:gd fmla="val 25000" name="adj3"/>
              <a:gd fmla="val 64977" name="adj4"/>
            </a:avLst>
          </a:prstGeom>
          <a:solidFill>
            <a:srgbClr val="D2D755"/>
          </a:solidFill>
          <a:ln cap="flat" cmpd="sng" w="12700">
            <a:solidFill>
              <a:srgbClr val="5A93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464646"/>
                </a:solidFill>
                <a:latin typeface="Roboto"/>
                <a:ea typeface="Roboto"/>
                <a:cs typeface="Roboto"/>
                <a:sym typeface="Roboto"/>
              </a:rPr>
              <a:t>Select owning or renting.  Renting costs less for all lifestyles</a:t>
            </a:r>
            <a:endParaRPr>
              <a:solidFill>
                <a:srgbClr val="464646"/>
              </a:solidFill>
              <a:latin typeface="Roboto"/>
              <a:ea typeface="Roboto"/>
              <a:cs typeface="Roboto"/>
              <a:sym typeface="Roboto"/>
            </a:endParaRPr>
          </a:p>
        </p:txBody>
      </p:sp>
      <p:sp>
        <p:nvSpPr>
          <p:cNvPr id="178" name="Google Shape;178;p5"/>
          <p:cNvSpPr txBox="1"/>
          <p:nvPr/>
        </p:nvSpPr>
        <p:spPr>
          <a:xfrm>
            <a:off x="4697025" y="1509250"/>
            <a:ext cx="6162600" cy="8082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1500">
                <a:solidFill>
                  <a:srgbClr val="3C5A62"/>
                </a:solidFill>
                <a:latin typeface="Roboto Medium"/>
                <a:ea typeface="Roboto Medium"/>
                <a:cs typeface="Roboto Medium"/>
                <a:sym typeface="Roboto Medium"/>
              </a:rPr>
              <a:t>One of the biggest monthly costs for most people is housing. You may choose to rent an apartment or house, buy a home, or live with roommates. </a:t>
            </a:r>
            <a:endParaRPr>
              <a:latin typeface="Roboto Medium"/>
              <a:ea typeface="Roboto Medium"/>
              <a:cs typeface="Roboto Medium"/>
              <a:sym typeface="Roboto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e06838e41f_5_0"/>
          <p:cNvSpPr/>
          <p:nvPr/>
        </p:nvSpPr>
        <p:spPr>
          <a:xfrm>
            <a:off x="759825" y="1530677"/>
            <a:ext cx="10991400" cy="904500"/>
          </a:xfrm>
          <a:prstGeom prst="rect">
            <a:avLst/>
          </a:prstGeom>
          <a:solidFill>
            <a:srgbClr val="00B4BC"/>
          </a:solidFill>
          <a:ln cap="flat" cmpd="sng" w="12700">
            <a:solidFill>
              <a:srgbClr val="00B4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600">
                <a:solidFill>
                  <a:srgbClr val="FFFFFF"/>
                </a:solidFill>
                <a:latin typeface="Roboto Medium"/>
                <a:ea typeface="Roboto Medium"/>
                <a:cs typeface="Roboto Medium"/>
                <a:sym typeface="Roboto Medium"/>
              </a:rPr>
              <a:t>Household size and Healthcare are categories that can be adjusted, but for this scenario, they will not be changed.</a:t>
            </a:r>
            <a:endParaRPr sz="1200">
              <a:latin typeface="Roboto Medium"/>
              <a:ea typeface="Roboto Medium"/>
              <a:cs typeface="Roboto Medium"/>
              <a:sym typeface="Roboto Medium"/>
            </a:endParaRPr>
          </a:p>
        </p:txBody>
      </p:sp>
      <p:sp>
        <p:nvSpPr>
          <p:cNvPr id="184" name="Google Shape;184;ge06838e41f_5_0"/>
          <p:cNvSpPr txBox="1"/>
          <p:nvPr/>
        </p:nvSpPr>
        <p:spPr>
          <a:xfrm>
            <a:off x="1820517" y="2478082"/>
            <a:ext cx="43746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Medium"/>
                <a:ea typeface="Roboto Medium"/>
                <a:cs typeface="Roboto Medium"/>
                <a:sym typeface="Roboto Medium"/>
              </a:rPr>
              <a:t>HOUSEHOLD SIZE</a:t>
            </a:r>
            <a:endParaRPr>
              <a:latin typeface="Roboto Medium"/>
              <a:ea typeface="Roboto Medium"/>
              <a:cs typeface="Roboto Medium"/>
              <a:sym typeface="Roboto Medium"/>
            </a:endParaRPr>
          </a:p>
        </p:txBody>
      </p:sp>
      <p:sp>
        <p:nvSpPr>
          <p:cNvPr id="185" name="Google Shape;185;ge06838e41f_5_0"/>
          <p:cNvSpPr txBox="1"/>
          <p:nvPr/>
        </p:nvSpPr>
        <p:spPr>
          <a:xfrm>
            <a:off x="6747156" y="2478082"/>
            <a:ext cx="2682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Roboto Medium"/>
                <a:ea typeface="Roboto Medium"/>
                <a:cs typeface="Roboto Medium"/>
                <a:sym typeface="Roboto Medium"/>
              </a:rPr>
              <a:t>HEALTHCARE</a:t>
            </a:r>
            <a:endParaRPr>
              <a:latin typeface="Roboto Medium"/>
              <a:ea typeface="Roboto Medium"/>
              <a:cs typeface="Roboto Medium"/>
              <a:sym typeface="Roboto Medium"/>
            </a:endParaRPr>
          </a:p>
        </p:txBody>
      </p:sp>
      <p:sp>
        <p:nvSpPr>
          <p:cNvPr id="186" name="Google Shape;186;ge06838e41f_5_0"/>
          <p:cNvSpPr txBox="1"/>
          <p:nvPr/>
        </p:nvSpPr>
        <p:spPr>
          <a:xfrm>
            <a:off x="1820517" y="2939747"/>
            <a:ext cx="32838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600">
                <a:solidFill>
                  <a:srgbClr val="000000"/>
                </a:solidFill>
                <a:latin typeface="Roboto"/>
                <a:ea typeface="Roboto"/>
                <a:cs typeface="Roboto"/>
                <a:sym typeface="Roboto"/>
              </a:rPr>
              <a:t>Household size includes the number of people for whom you are financially responsible.</a:t>
            </a:r>
            <a:endParaRPr sz="1600">
              <a:solidFill>
                <a:srgbClr val="000000"/>
              </a:solidFill>
              <a:latin typeface="Roboto"/>
              <a:ea typeface="Roboto"/>
              <a:cs typeface="Roboto"/>
              <a:sym typeface="Roboto"/>
            </a:endParaRPr>
          </a:p>
        </p:txBody>
      </p:sp>
      <p:sp>
        <p:nvSpPr>
          <p:cNvPr id="187" name="Google Shape;187;ge06838e41f_5_0"/>
          <p:cNvSpPr txBox="1"/>
          <p:nvPr/>
        </p:nvSpPr>
        <p:spPr>
          <a:xfrm>
            <a:off x="6747156" y="2960804"/>
            <a:ext cx="33990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600">
                <a:solidFill>
                  <a:srgbClr val="000000"/>
                </a:solidFill>
                <a:latin typeface="Roboto"/>
                <a:ea typeface="Roboto"/>
                <a:cs typeface="Roboto"/>
                <a:sym typeface="Roboto"/>
              </a:rPr>
              <a:t>At some point in your life, you will need to see a doctor, dentist or optician.</a:t>
            </a:r>
            <a:endParaRPr sz="1600">
              <a:solidFill>
                <a:srgbClr val="000000"/>
              </a:solidFill>
              <a:latin typeface="Roboto"/>
              <a:ea typeface="Roboto"/>
              <a:cs typeface="Roboto"/>
              <a:sym typeface="Roboto"/>
            </a:endParaRPr>
          </a:p>
        </p:txBody>
      </p:sp>
      <p:pic>
        <p:nvPicPr>
          <p:cNvPr id="188" name="Google Shape;188;ge06838e41f_5_0"/>
          <p:cNvPicPr preferRelativeResize="0"/>
          <p:nvPr/>
        </p:nvPicPr>
        <p:blipFill rotWithShape="1">
          <a:blip r:embed="rId3">
            <a:alphaModFix/>
          </a:blip>
          <a:srcRect b="0" l="0" r="0" t="0"/>
          <a:stretch/>
        </p:blipFill>
        <p:spPr>
          <a:xfrm>
            <a:off x="1930011" y="3812859"/>
            <a:ext cx="3504437" cy="3045148"/>
          </a:xfrm>
          <a:prstGeom prst="rect">
            <a:avLst/>
          </a:prstGeom>
          <a:noFill/>
          <a:ln cap="flat" cmpd="sng" w="38100">
            <a:solidFill>
              <a:srgbClr val="EE5720"/>
            </a:solidFill>
            <a:prstDash val="solid"/>
            <a:round/>
            <a:headEnd len="sm" w="sm" type="none"/>
            <a:tailEnd len="sm" w="sm" type="none"/>
          </a:ln>
        </p:spPr>
      </p:pic>
      <p:pic>
        <p:nvPicPr>
          <p:cNvPr id="189" name="Google Shape;189;ge06838e41f_5_0"/>
          <p:cNvPicPr preferRelativeResize="0"/>
          <p:nvPr/>
        </p:nvPicPr>
        <p:blipFill rotWithShape="1">
          <a:blip r:embed="rId4">
            <a:alphaModFix/>
          </a:blip>
          <a:srcRect b="0" l="0" r="0" t="0"/>
          <a:stretch/>
        </p:blipFill>
        <p:spPr>
          <a:xfrm>
            <a:off x="6846742" y="3812859"/>
            <a:ext cx="3504438" cy="3017520"/>
          </a:xfrm>
          <a:prstGeom prst="rect">
            <a:avLst/>
          </a:prstGeom>
          <a:noFill/>
          <a:ln cap="flat" cmpd="sng" w="38100">
            <a:solidFill>
              <a:srgbClr val="EE5720"/>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e06838e41f_5_18"/>
          <p:cNvSpPr txBox="1"/>
          <p:nvPr/>
        </p:nvSpPr>
        <p:spPr>
          <a:xfrm>
            <a:off x="1371598" y="1589103"/>
            <a:ext cx="3867300" cy="4291800"/>
          </a:xfrm>
          <a:prstGeom prst="rect">
            <a:avLst/>
          </a:prstGeom>
          <a:noFill/>
          <a:ln>
            <a:noFill/>
          </a:ln>
        </p:spPr>
        <p:txBody>
          <a:bodyPr anchorCtr="0" anchor="t" bIns="0" lIns="0" spcFirstLastPara="1" rIns="0" wrap="square" tIns="0">
            <a:normAutofit/>
          </a:bodyPr>
          <a:lstStyle/>
          <a:p>
            <a:pPr indent="0" lvl="0" marL="0" marR="0" rtl="0" algn="l">
              <a:lnSpc>
                <a:spcPct val="120000"/>
              </a:lnSpc>
              <a:spcBef>
                <a:spcPts val="0"/>
              </a:spcBef>
              <a:spcAft>
                <a:spcPts val="0"/>
              </a:spcAft>
              <a:buNone/>
            </a:pPr>
            <a:r>
              <a:t/>
            </a:r>
            <a:endParaRPr sz="2000">
              <a:solidFill>
                <a:srgbClr val="000000"/>
              </a:solidFill>
              <a:latin typeface="Avenir"/>
              <a:ea typeface="Avenir"/>
              <a:cs typeface="Avenir"/>
              <a:sym typeface="Avenir"/>
            </a:endParaRPr>
          </a:p>
        </p:txBody>
      </p:sp>
      <p:pic>
        <p:nvPicPr>
          <p:cNvPr id="195" name="Google Shape;195;ge06838e41f_5_18"/>
          <p:cNvPicPr preferRelativeResize="0"/>
          <p:nvPr/>
        </p:nvPicPr>
        <p:blipFill rotWithShape="1">
          <a:blip r:embed="rId3">
            <a:alphaModFix/>
          </a:blip>
          <a:srcRect b="18113" l="0" r="24516" t="0"/>
          <a:stretch/>
        </p:blipFill>
        <p:spPr>
          <a:xfrm>
            <a:off x="7469864" y="1688524"/>
            <a:ext cx="3077198" cy="4307468"/>
          </a:xfrm>
          <a:prstGeom prst="rect">
            <a:avLst/>
          </a:prstGeom>
          <a:noFill/>
          <a:ln>
            <a:noFill/>
          </a:ln>
        </p:spPr>
      </p:pic>
      <p:sp>
        <p:nvSpPr>
          <p:cNvPr id="196" name="Google Shape;196;ge06838e41f_5_18"/>
          <p:cNvSpPr/>
          <p:nvPr/>
        </p:nvSpPr>
        <p:spPr>
          <a:xfrm>
            <a:off x="4696263" y="1914467"/>
            <a:ext cx="2432400" cy="3855600"/>
          </a:xfrm>
          <a:prstGeom prst="rightArrowCallout">
            <a:avLst>
              <a:gd fmla="val 25000" name="adj1"/>
              <a:gd fmla="val 25000" name="adj2"/>
              <a:gd fmla="val 25000" name="adj3"/>
              <a:gd fmla="val 64977" name="adj4"/>
            </a:avLst>
          </a:prstGeom>
          <a:solidFill>
            <a:srgbClr val="D2D755"/>
          </a:solidFill>
          <a:ln cap="flat" cmpd="sng" w="12700">
            <a:solidFill>
              <a:srgbClr val="D2D75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000000"/>
                </a:solidFill>
                <a:latin typeface="Roboto"/>
                <a:ea typeface="Roboto"/>
                <a:cs typeface="Roboto"/>
                <a:sym typeface="Roboto"/>
              </a:rPr>
              <a:t>Select which utilities you would like to have.  The first three are basic.  The final three can be choices for any level of lifestyle.</a:t>
            </a:r>
            <a:endParaRPr>
              <a:latin typeface="Roboto"/>
              <a:ea typeface="Roboto"/>
              <a:cs typeface="Roboto"/>
              <a:sym typeface="Roboto"/>
            </a:endParaRPr>
          </a:p>
        </p:txBody>
      </p:sp>
      <p:sp>
        <p:nvSpPr>
          <p:cNvPr id="197" name="Google Shape;197;ge06838e41f_5_18"/>
          <p:cNvSpPr txBox="1"/>
          <p:nvPr>
            <p:ph type="title"/>
          </p:nvPr>
        </p:nvSpPr>
        <p:spPr>
          <a:xfrm>
            <a:off x="824150" y="1779025"/>
            <a:ext cx="2752500" cy="1335000"/>
          </a:xfrm>
          <a:prstGeom prst="rect">
            <a:avLst/>
          </a:prstGeom>
          <a:solidFill>
            <a:srgbClr val="FFFFFF"/>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UTILITIES</a:t>
            </a:r>
            <a:endParaRPr>
              <a:latin typeface="Poppins"/>
              <a:ea typeface="Poppins"/>
              <a:cs typeface="Poppins"/>
              <a:sym typeface="Poppins"/>
            </a:endParaRPr>
          </a:p>
        </p:txBody>
      </p:sp>
      <p:sp>
        <p:nvSpPr>
          <p:cNvPr id="198" name="Google Shape;198;ge06838e41f_5_18"/>
          <p:cNvSpPr txBox="1"/>
          <p:nvPr/>
        </p:nvSpPr>
        <p:spPr>
          <a:xfrm>
            <a:off x="834725" y="2814500"/>
            <a:ext cx="3077100" cy="255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Roboto"/>
                <a:ea typeface="Roboto"/>
                <a:cs typeface="Roboto"/>
                <a:sym typeface="Roboto"/>
              </a:rPr>
              <a:t>Utilities go hand-in-hand with housing. Basic utilities to get your house or apartment up and running typically include water, trash, electricity and gas. Other utilities you might want to consider including in your monthly budget are internet, cable/satellite TV, streaming services (TV and/or music), video game subscriptions as well as a cell phone plan. </a:t>
            </a:r>
            <a:endParaRPr>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