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Roboto"/>
      <p:regular r:id="rId16"/>
      <p:bold r:id="rId17"/>
      <p:italic r:id="rId18"/>
      <p:boldItalic r:id="rId19"/>
    </p:embeddedFont>
    <p:embeddedFont>
      <p:font typeface="Poppins"/>
      <p:regular r:id="rId20"/>
      <p:bold r:id="rId21"/>
      <p:italic r:id="rId22"/>
      <p:boldItalic r:id="rId23"/>
    </p:embeddedFont>
    <p:embeddedFont>
      <p:font typeface="Helvetica Neue"/>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iRUEOn3VMuS0WJe0IG+t60emOb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HelveticaNeue-regular.fntdata"/><Relationship Id="rId23"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italic.fntdata"/><Relationship Id="rId25" Type="http://schemas.openxmlformats.org/officeDocument/2006/relationships/font" Target="fonts/HelveticaNeue-bold.fntdata"/><Relationship Id="rId28" Type="http://customschemas.google.com/relationships/presentationmetadata" Target="metadata"/><Relationship Id="rId27"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e.kahoot.it/share/planning-ahead/de7e640b-b96e-4f8f-9ab2-3b5123331a55"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Plan Ahead: Paying for College</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understand how to look ahead and make decisions now that will help them pay for college.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highlight>
                  <a:srgbClr val="FFF2CC"/>
                </a:highlight>
                <a:latin typeface="Helvetica Neue"/>
                <a:ea typeface="Helvetica Neue"/>
                <a:cs typeface="Helvetica Neue"/>
                <a:sym typeface="Helvetica Neue"/>
              </a:rPr>
              <a:t>Learning Plan Activity: </a:t>
            </a:r>
            <a:r>
              <a:rPr lang="en-US">
                <a:highlight>
                  <a:srgbClr val="FFF2CC"/>
                </a:highlight>
                <a:latin typeface="Helvetica Neue"/>
                <a:ea typeface="Helvetica Neue"/>
                <a:cs typeface="Helvetica Neue"/>
                <a:sym typeface="Helvetica Neue"/>
              </a:rPr>
              <a:t>9th Grade</a:t>
            </a:r>
            <a:r>
              <a:rPr lang="en-US">
                <a:latin typeface="Helvetica Neue"/>
                <a:ea typeface="Helvetica Neue"/>
                <a:cs typeface="Helvetica Neue"/>
                <a:sym typeface="Helvetica Neue"/>
              </a:rPr>
              <a:t>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learn about the local and national resources available to them to help offset the cost of college. They will also learn about the importance of getting involved in extracurricular activities and/or volunteer service and how that connects to scholarships.  In addition, students will learn the advantages of using Fast Forward funding for advanced opportunities.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Paper</a:t>
            </a:r>
            <a:endParaRPr b="1">
              <a:latin typeface="Helvetica Neue"/>
              <a:ea typeface="Helvetica Neue"/>
              <a:cs typeface="Helvetica Neue"/>
              <a:sym typeface="Helvetica Neue"/>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i="1" lang="en-US"/>
              <a:t>Teacher Link to the Kahoot Game: </a:t>
            </a:r>
            <a:r>
              <a:rPr lang="en-US" sz="1400" u="sng">
                <a:solidFill>
                  <a:srgbClr val="1155CC"/>
                </a:solidFill>
                <a:hlinkClick r:id="rId2">
                  <a:extLst>
                    <a:ext uri="{A12FA001-AC4F-418D-AE19-62706E023703}">
                      <ahyp:hlinkClr val="tx"/>
                    </a:ext>
                  </a:extLst>
                </a:hlinkClick>
              </a:rPr>
              <a:t>https://create.kahoot.it/share/planning-ahead/de7e640b-b96e-4f8f-9ab2-3b5123331a55</a:t>
            </a:r>
            <a:endParaRPr i="1"/>
          </a:p>
          <a:p>
            <a:pPr indent="0" lvl="0" marL="0" rtl="0" algn="l">
              <a:spcBef>
                <a:spcPts val="0"/>
              </a:spcBef>
              <a:spcAft>
                <a:spcPts val="0"/>
              </a:spcAft>
              <a:buNone/>
            </a:pPr>
            <a:r>
              <a:rPr i="1" lang="en-US"/>
              <a:t>Click “Play” and then choose a way to play. “Teach” will allow all students to play together </a:t>
            </a:r>
            <a:r>
              <a:rPr i="1" lang="en-US"/>
              <a:t>synchronously</a:t>
            </a:r>
            <a:r>
              <a:rPr i="1" lang="en-US"/>
              <a:t>.  Change game options if needed, if 1:1 devices choose “Classic”, if shared devices choose “Team Mode”. Share the unique game pin with the students so they can join. </a:t>
            </a:r>
            <a:endParaRPr i="1"/>
          </a:p>
          <a:p>
            <a:pPr indent="0" lvl="0" marL="0" rtl="0" algn="l">
              <a:spcBef>
                <a:spcPts val="0"/>
              </a:spcBef>
              <a:spcAft>
                <a:spcPts val="0"/>
              </a:spcAft>
              <a:buNone/>
            </a:pPr>
            <a:r>
              <a:t/>
            </a:r>
            <a:endParaRPr i="1"/>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Know that I am a resource for you if you have any further questions in the future about planning ahead to pay for college. Reach out, If you want to explore more about jobs or volunteer options in the community or if you would like to know more about the Advanced Opportunities program in Idaho and how to utilize that money to pay for advanced courses in High School. It is common to feel unsure about your future. Remember to start exploring options and planning ahead!</a:t>
            </a:r>
            <a:endParaRPr i="1"/>
          </a:p>
          <a:p>
            <a:pPr indent="0" lvl="0" marL="0" rtl="0" algn="l">
              <a:spcBef>
                <a:spcPts val="0"/>
              </a:spcBef>
              <a:spcAft>
                <a:spcPts val="0"/>
              </a:spcAft>
              <a:buNone/>
            </a:pPr>
            <a:r>
              <a:t/>
            </a:r>
            <a:endParaRPr i="1"/>
          </a:p>
        </p:txBody>
      </p:sp>
      <p:sp>
        <p:nvSpPr>
          <p:cNvPr id="175" name="Google Shape;17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Advanced Opportunities: </a:t>
            </a:r>
            <a:r>
              <a:rPr lang="en-US">
                <a:latin typeface="Helvetica Neue"/>
                <a:ea typeface="Helvetica Neue"/>
                <a:cs typeface="Helvetica Neue"/>
                <a:sym typeface="Helvetica Neue"/>
              </a:rPr>
              <a:t>An Idaho program that allows students to get a jump start on their futures by paying for concurrent credit, AP, CTE, and CLEP exams.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Resume:</a:t>
            </a:r>
            <a:r>
              <a:rPr lang="en-US">
                <a:latin typeface="Helvetica Neue"/>
                <a:ea typeface="Helvetica Neue"/>
                <a:cs typeface="Helvetica Neue"/>
                <a:sym typeface="Helvetica Neue"/>
              </a:rPr>
              <a:t> A document that lists your education, work experience, accomplishments, skills, and future goals.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ROTC: </a:t>
            </a:r>
            <a:r>
              <a:rPr lang="en-US">
                <a:latin typeface="Helvetica Neue"/>
                <a:ea typeface="Helvetica Neue"/>
                <a:cs typeface="Helvetica Neue"/>
                <a:sym typeface="Helvetica Neue"/>
              </a:rPr>
              <a:t>Reserved Officer Training Program. Assists students with the cost of college in exchange for military service after graduation.</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Scholarship database: </a:t>
            </a:r>
            <a:r>
              <a:rPr lang="en-US">
                <a:latin typeface="Helvetica Neue"/>
                <a:ea typeface="Helvetica Neue"/>
                <a:cs typeface="Helvetica Neue"/>
                <a:sym typeface="Helvetica Neue"/>
              </a:rPr>
              <a:t>A service that matches student’s profiles with a database of scholarships.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Spam emails: </a:t>
            </a:r>
            <a:r>
              <a:rPr lang="en-US">
                <a:latin typeface="Helvetica Neue"/>
                <a:ea typeface="Helvetica Neue"/>
                <a:cs typeface="Helvetica Neue"/>
                <a:sym typeface="Helvetica Neue"/>
              </a:rPr>
              <a:t>Unwanted junk email.</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IDEAL 529: </a:t>
            </a:r>
            <a:r>
              <a:rPr lang="en-US">
                <a:latin typeface="Helvetica Neue"/>
                <a:ea typeface="Helvetica Neue"/>
                <a:cs typeface="Helvetica Neue"/>
                <a:sym typeface="Helvetica Neue"/>
              </a:rPr>
              <a:t>Idaho’s college savings program designed to help families set aside money for college</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will explore some ideas to help you pay for college. I will share resources, ideas, and tips for you to consider. (Share stories about students using scholarships to pay for college, or job earnings, or ROTC scholarship, etc.)</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“Your future” Brainstorm</a:t>
            </a:r>
            <a:r>
              <a:rPr b="1"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Give students time to answer the questions. Ask for volunteers to share from each question.</a:t>
            </a:r>
            <a:r>
              <a:rPr lang="en-US">
                <a:solidFill>
                  <a:srgbClr val="231F20"/>
                </a:solidFill>
                <a:highlight>
                  <a:srgbClr val="FFFFFF"/>
                </a:highlight>
                <a:latin typeface="Helvetica Neue"/>
                <a:ea typeface="Helvetica Neue"/>
                <a:cs typeface="Helvetica Neue"/>
                <a:sym typeface="Helvetica Neue"/>
              </a:rPr>
              <a:t> </a:t>
            </a:r>
            <a:endParaRPr>
              <a:latin typeface="Helvetica Neue"/>
              <a:ea typeface="Helvetica Neue"/>
              <a:cs typeface="Helvetica Neue"/>
              <a:sym typeface="Helvetica Neue"/>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dddb2d4790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Tips &amp; Ideas</a:t>
            </a:r>
            <a:r>
              <a:rPr b="1" lang="en-US">
                <a:solidFill>
                  <a:srgbClr val="231F20"/>
                </a:solidFill>
                <a:highlight>
                  <a:srgbClr val="FFFFFF"/>
                </a:highlight>
                <a:latin typeface="Helvetica Neue"/>
                <a:ea typeface="Helvetica Neue"/>
                <a:cs typeface="Helvetica Neue"/>
                <a:sym typeface="Helvetica Neue"/>
              </a:rPr>
              <a:t>:</a:t>
            </a:r>
            <a:r>
              <a:rPr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Give each student a copy of the Handout_Paying for College. Explain handout and review the content via the Powerpoint. Suggest students make notes on the handout. </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Calibri"/>
              <a:buChar char="●"/>
            </a:pPr>
            <a:r>
              <a:rPr lang="en-US"/>
              <a:t>#1 – Get involved : Many scholarships require extracurricular activities and leadership experience. Get involved NOW.</a:t>
            </a:r>
            <a:endParaRPr/>
          </a:p>
          <a:p>
            <a:pPr indent="-304800" lvl="0" marL="457200" rtl="0" algn="l">
              <a:spcBef>
                <a:spcPts val="0"/>
              </a:spcBef>
              <a:spcAft>
                <a:spcPts val="0"/>
              </a:spcAft>
              <a:buClr>
                <a:schemeClr val="dk1"/>
              </a:buClr>
              <a:buSzPts val="1200"/>
              <a:buFont typeface="Calibri"/>
              <a:buChar char="●"/>
            </a:pPr>
            <a:r>
              <a:rPr lang="en-US"/>
              <a:t>#2 – Get a job: Open a savings account and start saving NOW.</a:t>
            </a:r>
            <a:endParaRPr/>
          </a:p>
          <a:p>
            <a:pPr indent="-304800" lvl="0" marL="457200" rtl="0" algn="l">
              <a:spcBef>
                <a:spcPts val="0"/>
              </a:spcBef>
              <a:spcAft>
                <a:spcPts val="0"/>
              </a:spcAft>
              <a:buClr>
                <a:schemeClr val="dk1"/>
              </a:buClr>
              <a:buSzPts val="1200"/>
              <a:buFont typeface="Calibri"/>
              <a:buChar char="●"/>
            </a:pPr>
            <a:r>
              <a:rPr lang="en-US"/>
              <a:t>#3 – Use a Scholarship Database: Find scholarships you are eligible for NOW.</a:t>
            </a:r>
            <a:endParaRPr/>
          </a:p>
          <a:p>
            <a:pPr indent="-304800" lvl="0" marL="457200" rtl="0" algn="l">
              <a:spcBef>
                <a:spcPts val="0"/>
              </a:spcBef>
              <a:spcAft>
                <a:spcPts val="0"/>
              </a:spcAft>
              <a:buClr>
                <a:schemeClr val="dk1"/>
              </a:buClr>
              <a:buSzPts val="1200"/>
              <a:buFont typeface="Calibri"/>
              <a:buChar char="●"/>
            </a:pPr>
            <a:r>
              <a:rPr lang="en-US"/>
              <a:t>#4 – Take advantage of Advanced Opportunities: These opportunities start NOW.</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32" name="Google Shape;132;gdddb2d4790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dddb2d4790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Idea # 1 - Get Involved: </a:t>
            </a:r>
            <a:r>
              <a:rPr lang="en-US">
                <a:latin typeface="Helvetica Neue"/>
                <a:ea typeface="Helvetica Neue"/>
                <a:cs typeface="Helvetica Neue"/>
                <a:sym typeface="Helvetica Neue"/>
              </a:rPr>
              <a:t>Education Next reports being involved in activities outside the classroom may play a role in improving grades and standardized test scores. If college is the next step after high school, a record of involvement over several years can demonstrate a continued interest in a particular cause, activity or event. Colleges and universities appreciate seeing applicants who demonstrate that they are successful outside the classroom and will become active members of their academic communities. </a:t>
            </a:r>
            <a:endParaRPr>
              <a:latin typeface="Helvetica Neue"/>
              <a:ea typeface="Helvetica Neue"/>
              <a:cs typeface="Helvetica Neue"/>
              <a:sym typeface="Helvetica Neue"/>
            </a:endParaRPr>
          </a:p>
          <a:p>
            <a:pPr indent="0" lvl="1"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HOW CAN I GET INVOLVED?</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Join a club:  Apply for a leadership position within the club your junior and/or senior year</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Join a sport: School teams, club teams, or community teams.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Volunteer: Examples: American Red Cross, Zoo, Boy &amp; Girls Clubs/Daycares, Food Pantry, Hospital, Senior Center</a:t>
            </a:r>
            <a:endParaRPr/>
          </a:p>
        </p:txBody>
      </p:sp>
      <p:sp>
        <p:nvSpPr>
          <p:cNvPr id="139" name="Google Shape;139;gdddb2d479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dddb2d4790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Idea #2 - Get a Job: </a:t>
            </a:r>
            <a:r>
              <a:rPr lang="en-US">
                <a:solidFill>
                  <a:srgbClr val="231F20"/>
                </a:solidFill>
                <a:highlight>
                  <a:srgbClr val="FFFFFF"/>
                </a:highlight>
                <a:latin typeface="Helvetica Neue"/>
                <a:ea typeface="Helvetica Neue"/>
                <a:cs typeface="Helvetica Neue"/>
                <a:sym typeface="Helvetica Neue"/>
              </a:rPr>
              <a:t>Use your network of family and friends to get a part time job to start saving your own money for college. </a:t>
            </a:r>
            <a:endParaRPr/>
          </a:p>
        </p:txBody>
      </p:sp>
      <p:sp>
        <p:nvSpPr>
          <p:cNvPr id="146" name="Google Shape;146;gdddb2d4790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dddb2d4790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Idea # 3 - Use a Scholarship Database: </a:t>
            </a:r>
            <a:r>
              <a:rPr lang="en-US">
                <a:latin typeface="Helvetica Neue"/>
                <a:ea typeface="Helvetica Neue"/>
                <a:cs typeface="Helvetica Neue"/>
                <a:sym typeface="Helvetica Neue"/>
              </a:rPr>
              <a:t>Your parents will know things you may not know: military service, tribal affiliation, Rotary or Kiwanis memberships, etc.</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Database ideas: BigFuture by the College Board, Cappex, Fastweb, Scholly, or the Next Steps website </a:t>
            </a:r>
            <a:endParaRPr/>
          </a:p>
        </p:txBody>
      </p:sp>
      <p:sp>
        <p:nvSpPr>
          <p:cNvPr id="153" name="Google Shape;153;gdddb2d4790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dddb2d4790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Idea # 4 - Take advantage of Advanced Opportunities: </a:t>
            </a:r>
            <a:r>
              <a:rPr lang="en-US"/>
              <a:t>Check our Next Steps Overload and Dual Credit Courses - What are they? Learning Plan Activity to gain more knowledge about Idaho’s advanced opportunities programs. You can also go to the Idaho State Department of Education and look at the Advanced Opportunities that are available to you.</a:t>
            </a:r>
            <a:endParaRPr/>
          </a:p>
        </p:txBody>
      </p:sp>
      <p:sp>
        <p:nvSpPr>
          <p:cNvPr id="160" name="Google Shape;160;gdddb2d4790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Bonus Ideas: </a:t>
            </a:r>
            <a:r>
              <a:rPr lang="en-US">
                <a:solidFill>
                  <a:srgbClr val="231F20"/>
                </a:solidFill>
                <a:highlight>
                  <a:srgbClr val="FFFFFF"/>
                </a:highlight>
                <a:latin typeface="Helvetica Neue"/>
                <a:ea typeface="Helvetica Neue"/>
                <a:cs typeface="Helvetica Neue"/>
                <a:sym typeface="Helvetica Neue"/>
              </a:rPr>
              <a:t>Ideal 529 - is Idaho’s college savings program designed to help families set aside money for college.</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ROTC - is a Reserved Officer Training Program. It can assist students with the cost of college in exchange for military service after graduation.</a:t>
            </a:r>
            <a:endParaRPr/>
          </a:p>
        </p:txBody>
      </p:sp>
      <p:sp>
        <p:nvSpPr>
          <p:cNvPr id="167" name="Google Shape;16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hyperlink" Target="https://kahoot.i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338" l="10564" r="37747" t="0"/>
          <a:stretch/>
        </p:blipFill>
        <p:spPr>
          <a:xfrm>
            <a:off x="7222800" y="428675"/>
            <a:ext cx="4969200" cy="58052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PAYING FOR COLLEGE</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PLANNING AHEAD</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KAHOOT REVIEW</a:t>
            </a:r>
            <a:endParaRPr>
              <a:latin typeface="Poppins"/>
              <a:ea typeface="Poppins"/>
              <a:cs typeface="Poppins"/>
              <a:sym typeface="Poppins"/>
            </a:endParaRPr>
          </a:p>
        </p:txBody>
      </p:sp>
      <p:pic>
        <p:nvPicPr>
          <p:cNvPr id="178" name="Google Shape;178;p7"/>
          <p:cNvPicPr preferRelativeResize="0"/>
          <p:nvPr/>
        </p:nvPicPr>
        <p:blipFill>
          <a:blip r:embed="rId3">
            <a:alphaModFix/>
          </a:blip>
          <a:stretch>
            <a:fillRect/>
          </a:stretch>
        </p:blipFill>
        <p:spPr>
          <a:xfrm>
            <a:off x="6027839" y="2110438"/>
            <a:ext cx="5965175" cy="3340500"/>
          </a:xfrm>
          <a:prstGeom prst="rect">
            <a:avLst/>
          </a:prstGeom>
          <a:noFill/>
          <a:ln>
            <a:noFill/>
          </a:ln>
        </p:spPr>
      </p:pic>
      <p:sp>
        <p:nvSpPr>
          <p:cNvPr id="179" name="Google Shape;179;p7"/>
          <p:cNvSpPr txBox="1"/>
          <p:nvPr/>
        </p:nvSpPr>
        <p:spPr>
          <a:xfrm>
            <a:off x="723775" y="3227475"/>
            <a:ext cx="5005500" cy="195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300">
                <a:latin typeface="Roboto"/>
                <a:ea typeface="Roboto"/>
                <a:cs typeface="Roboto"/>
                <a:sym typeface="Roboto"/>
              </a:rPr>
              <a:t>Students go to:</a:t>
            </a:r>
            <a:endParaRPr sz="2300">
              <a:latin typeface="Roboto"/>
              <a:ea typeface="Roboto"/>
              <a:cs typeface="Roboto"/>
              <a:sym typeface="Roboto"/>
            </a:endParaRPr>
          </a:p>
          <a:p>
            <a:pPr indent="0" lvl="0" marL="0" rtl="0" algn="l">
              <a:spcBef>
                <a:spcPts val="0"/>
              </a:spcBef>
              <a:spcAft>
                <a:spcPts val="0"/>
              </a:spcAft>
              <a:buNone/>
            </a:pPr>
            <a:r>
              <a:rPr lang="en-US" sz="2300">
                <a:latin typeface="Roboto"/>
                <a:ea typeface="Roboto"/>
                <a:cs typeface="Roboto"/>
                <a:sym typeface="Roboto"/>
              </a:rPr>
              <a:t>	</a:t>
            </a:r>
            <a:r>
              <a:rPr lang="en-US" sz="2300" u="sng">
                <a:solidFill>
                  <a:schemeClr val="hlink"/>
                </a:solidFill>
                <a:latin typeface="Roboto"/>
                <a:ea typeface="Roboto"/>
                <a:cs typeface="Roboto"/>
                <a:sym typeface="Roboto"/>
                <a:hlinkClick r:id="rId4"/>
              </a:rPr>
              <a:t>https://kahoot.it/</a:t>
            </a:r>
            <a:endParaRPr sz="2300">
              <a:latin typeface="Roboto"/>
              <a:ea typeface="Roboto"/>
              <a:cs typeface="Roboto"/>
              <a:sym typeface="Roboto"/>
            </a:endParaRPr>
          </a:p>
          <a:p>
            <a:pPr indent="0" lvl="0" marL="0" rtl="0" algn="l">
              <a:spcBef>
                <a:spcPts val="0"/>
              </a:spcBef>
              <a:spcAft>
                <a:spcPts val="0"/>
              </a:spcAft>
              <a:buNone/>
            </a:pPr>
            <a:r>
              <a:t/>
            </a:r>
            <a:endParaRPr sz="2300">
              <a:latin typeface="Roboto"/>
              <a:ea typeface="Roboto"/>
              <a:cs typeface="Roboto"/>
              <a:sym typeface="Roboto"/>
            </a:endParaRPr>
          </a:p>
          <a:p>
            <a:pPr indent="0" lvl="0" marL="0" rtl="0" algn="l">
              <a:spcBef>
                <a:spcPts val="0"/>
              </a:spcBef>
              <a:spcAft>
                <a:spcPts val="0"/>
              </a:spcAft>
              <a:buNone/>
            </a:pPr>
            <a:r>
              <a:rPr lang="en-US" sz="2300">
                <a:latin typeface="Roboto"/>
                <a:ea typeface="Roboto"/>
                <a:cs typeface="Roboto"/>
                <a:sym typeface="Roboto"/>
              </a:rPr>
              <a:t>Enter the game pin provided by your teacher!</a:t>
            </a:r>
            <a:endParaRPr sz="23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“DO SOMETHING TODAY THAT YOUR FUTURE SELF WILL THANK YOU FOR.”</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SEAN PATRICK FLANERY</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YOUR FUTURE</a:t>
            </a:r>
            <a:endParaRPr>
              <a:latin typeface="Poppins"/>
              <a:ea typeface="Poppins"/>
              <a:cs typeface="Poppins"/>
              <a:sym typeface="Poppins"/>
            </a:endParaRPr>
          </a:p>
        </p:txBody>
      </p:sp>
      <p:sp>
        <p:nvSpPr>
          <p:cNvPr id="128" name="Google Shape;128;p4"/>
          <p:cNvSpPr txBox="1"/>
          <p:nvPr>
            <p:ph idx="1" type="body"/>
          </p:nvPr>
        </p:nvSpPr>
        <p:spPr>
          <a:xfrm>
            <a:off x="3926400" y="1226525"/>
            <a:ext cx="3732300" cy="53802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65088"/>
              <a:buFont typeface="Arial"/>
              <a:buNone/>
            </a:pPr>
            <a:r>
              <a:rPr b="1" lang="en-US" sz="2458">
                <a:latin typeface="Roboto"/>
                <a:ea typeface="Roboto"/>
                <a:cs typeface="Roboto"/>
                <a:sym typeface="Roboto"/>
              </a:rPr>
              <a:t>ON A SHEET OF PAPER, ANSWER THE FOLLOWING QUESTIONS:</a:t>
            </a:r>
            <a:endParaRPr sz="2858">
              <a:latin typeface="Roboto"/>
              <a:ea typeface="Roboto"/>
              <a:cs typeface="Roboto"/>
              <a:sym typeface="Roboto"/>
            </a:endParaRPr>
          </a:p>
          <a:p>
            <a:pPr indent="-329013" lvl="0" marL="285750" rtl="0" algn="l">
              <a:lnSpc>
                <a:spcPct val="90000"/>
              </a:lnSpc>
              <a:spcBef>
                <a:spcPts val="1000"/>
              </a:spcBef>
              <a:spcAft>
                <a:spcPts val="0"/>
              </a:spcAft>
              <a:buClr>
                <a:srgbClr val="EE5934"/>
              </a:buClr>
              <a:buSzPct val="100000"/>
              <a:buFont typeface="Roboto"/>
              <a:buChar char="•"/>
            </a:pPr>
            <a:r>
              <a:rPr lang="en-US" sz="2358">
                <a:solidFill>
                  <a:srgbClr val="464646"/>
                </a:solidFill>
                <a:latin typeface="Roboto"/>
                <a:ea typeface="Roboto"/>
                <a:cs typeface="Roboto"/>
                <a:sym typeface="Roboto"/>
              </a:rPr>
              <a:t>What future career are you interested in?</a:t>
            </a:r>
            <a:endParaRPr sz="2358">
              <a:solidFill>
                <a:srgbClr val="464646"/>
              </a:solidFill>
              <a:latin typeface="Roboto"/>
              <a:ea typeface="Roboto"/>
              <a:cs typeface="Roboto"/>
              <a:sym typeface="Roboto"/>
            </a:endParaRPr>
          </a:p>
          <a:p>
            <a:pPr indent="-329013" lvl="0" marL="285750" rtl="0" algn="l">
              <a:lnSpc>
                <a:spcPct val="90000"/>
              </a:lnSpc>
              <a:spcBef>
                <a:spcPts val="1000"/>
              </a:spcBef>
              <a:spcAft>
                <a:spcPts val="0"/>
              </a:spcAft>
              <a:buClr>
                <a:srgbClr val="EE5934"/>
              </a:buClr>
              <a:buSzPct val="100000"/>
              <a:buFont typeface="Roboto"/>
              <a:buChar char="•"/>
            </a:pPr>
            <a:r>
              <a:rPr lang="en-US" sz="2358">
                <a:solidFill>
                  <a:srgbClr val="464646"/>
                </a:solidFill>
                <a:latin typeface="Roboto"/>
                <a:ea typeface="Roboto"/>
                <a:cs typeface="Roboto"/>
                <a:sym typeface="Roboto"/>
              </a:rPr>
              <a:t>What will you have to do to become this?</a:t>
            </a:r>
            <a:endParaRPr sz="2358">
              <a:solidFill>
                <a:srgbClr val="464646"/>
              </a:solidFill>
              <a:latin typeface="Roboto"/>
              <a:ea typeface="Roboto"/>
              <a:cs typeface="Roboto"/>
              <a:sym typeface="Roboto"/>
            </a:endParaRPr>
          </a:p>
          <a:p>
            <a:pPr indent="-329013" lvl="0" marL="285750" rtl="0" algn="l">
              <a:lnSpc>
                <a:spcPct val="90000"/>
              </a:lnSpc>
              <a:spcBef>
                <a:spcPts val="1000"/>
              </a:spcBef>
              <a:spcAft>
                <a:spcPts val="0"/>
              </a:spcAft>
              <a:buClr>
                <a:srgbClr val="EE5934"/>
              </a:buClr>
              <a:buSzPct val="100000"/>
              <a:buFont typeface="Roboto"/>
              <a:buChar char="•"/>
            </a:pPr>
            <a:r>
              <a:rPr lang="en-US" sz="2358">
                <a:solidFill>
                  <a:srgbClr val="464646"/>
                </a:solidFill>
                <a:latin typeface="Roboto"/>
                <a:ea typeface="Roboto"/>
                <a:cs typeface="Roboto"/>
                <a:sym typeface="Roboto"/>
              </a:rPr>
              <a:t>What are you most excited about when thinking about your future high school?</a:t>
            </a:r>
            <a:endParaRPr sz="2358">
              <a:solidFill>
                <a:srgbClr val="464646"/>
              </a:solidFill>
              <a:latin typeface="Roboto"/>
              <a:ea typeface="Roboto"/>
              <a:cs typeface="Roboto"/>
              <a:sym typeface="Roboto"/>
            </a:endParaRPr>
          </a:p>
          <a:p>
            <a:pPr indent="-329013" lvl="0" marL="285750" rtl="0" algn="l">
              <a:lnSpc>
                <a:spcPct val="90000"/>
              </a:lnSpc>
              <a:spcBef>
                <a:spcPts val="1000"/>
              </a:spcBef>
              <a:spcAft>
                <a:spcPts val="0"/>
              </a:spcAft>
              <a:buClr>
                <a:srgbClr val="EE5934"/>
              </a:buClr>
              <a:buSzPct val="100000"/>
              <a:buFont typeface="Roboto"/>
              <a:buChar char="•"/>
            </a:pPr>
            <a:r>
              <a:rPr lang="en-US" sz="2358">
                <a:solidFill>
                  <a:srgbClr val="464646"/>
                </a:solidFill>
                <a:latin typeface="Roboto"/>
                <a:ea typeface="Roboto"/>
                <a:cs typeface="Roboto"/>
                <a:sym typeface="Roboto"/>
              </a:rPr>
              <a:t>What are you most unsure or nervous about when thinking about your future after high school?</a:t>
            </a:r>
            <a:endParaRPr sz="2358">
              <a:solidFill>
                <a:srgbClr val="464646"/>
              </a:solidFill>
              <a:latin typeface="Roboto"/>
              <a:ea typeface="Roboto"/>
              <a:cs typeface="Roboto"/>
              <a:sym typeface="Roboto"/>
            </a:endParaRPr>
          </a:p>
          <a:p>
            <a:pPr indent="-278606" lvl="0" marL="285750" rtl="0" algn="l">
              <a:lnSpc>
                <a:spcPct val="90000"/>
              </a:lnSpc>
              <a:spcBef>
                <a:spcPts val="1000"/>
              </a:spcBef>
              <a:spcAft>
                <a:spcPts val="0"/>
              </a:spcAft>
              <a:buClr>
                <a:srgbClr val="EE5934"/>
              </a:buClr>
              <a:buSzPct val="63608"/>
              <a:buFont typeface="Arial"/>
              <a:buChar char="•"/>
            </a:pPr>
            <a:r>
              <a:rPr lang="en-US" sz="2358">
                <a:solidFill>
                  <a:srgbClr val="464646"/>
                </a:solidFill>
                <a:latin typeface="Roboto"/>
                <a:ea typeface="Roboto"/>
                <a:cs typeface="Roboto"/>
                <a:sym typeface="Roboto"/>
              </a:rPr>
              <a:t>Create a list of at least three things  that you can do, right now, to prepare for your future.</a:t>
            </a:r>
            <a:r>
              <a:rPr lang="en-US" sz="1608">
                <a:solidFill>
                  <a:srgbClr val="464646"/>
                </a:solidFill>
              </a:rPr>
              <a:t> </a:t>
            </a:r>
            <a:r>
              <a:rPr lang="en-US" sz="1608">
                <a:solidFill>
                  <a:srgbClr val="464646"/>
                </a:solidFill>
              </a:rPr>
              <a:t> </a:t>
            </a:r>
            <a:endParaRPr sz="2108"/>
          </a:p>
          <a:p>
            <a:pPr indent="0" lvl="0" marL="0" rtl="0" algn="l">
              <a:lnSpc>
                <a:spcPct val="90000"/>
              </a:lnSpc>
              <a:spcBef>
                <a:spcPts val="1000"/>
              </a:spcBef>
              <a:spcAft>
                <a:spcPts val="0"/>
              </a:spcAft>
              <a:buClr>
                <a:schemeClr val="dk1"/>
              </a:buClr>
              <a:buSzPct val="94871"/>
              <a:buFont typeface="Arial"/>
              <a:buNone/>
            </a:pPr>
            <a:r>
              <a:t/>
            </a:r>
            <a:endParaRPr sz="2108"/>
          </a:p>
        </p:txBody>
      </p:sp>
      <p:pic>
        <p:nvPicPr>
          <p:cNvPr id="129" name="Google Shape;129;p4"/>
          <p:cNvPicPr preferRelativeResize="0"/>
          <p:nvPr/>
        </p:nvPicPr>
        <p:blipFill>
          <a:blip r:embed="rId3">
            <a:alphaModFix/>
          </a:blip>
          <a:stretch>
            <a:fillRect/>
          </a:stretch>
        </p:blipFill>
        <p:spPr>
          <a:xfrm>
            <a:off x="7963500" y="2277500"/>
            <a:ext cx="4228501" cy="2820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dddb2d4790_0_4"/>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TIPS AND IDEAS</a:t>
            </a:r>
            <a:endParaRPr>
              <a:latin typeface="Poppins"/>
              <a:ea typeface="Poppins"/>
              <a:cs typeface="Poppins"/>
              <a:sym typeface="Poppins"/>
            </a:endParaRPr>
          </a:p>
        </p:txBody>
      </p:sp>
      <p:sp>
        <p:nvSpPr>
          <p:cNvPr id="135" name="Google Shape;135;gdddb2d4790_0_4"/>
          <p:cNvSpPr txBox="1"/>
          <p:nvPr>
            <p:ph idx="1" type="body"/>
          </p:nvPr>
        </p:nvSpPr>
        <p:spPr>
          <a:xfrm>
            <a:off x="3926400" y="1226525"/>
            <a:ext cx="3732300" cy="4922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2533">
                <a:latin typeface="Roboto"/>
                <a:ea typeface="Roboto"/>
                <a:cs typeface="Roboto"/>
                <a:sym typeface="Roboto"/>
              </a:rPr>
              <a:t>GET A JUMPSTART ON PAYING FOR COLLEGE</a:t>
            </a:r>
            <a:endParaRPr sz="2933">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#1 - Get involved</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#2 - Get a job</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#3 - Use a Scholarship database</a:t>
            </a:r>
            <a:endParaRPr sz="2433">
              <a:solidFill>
                <a:srgbClr val="464646"/>
              </a:solidFill>
              <a:latin typeface="Roboto"/>
              <a:ea typeface="Roboto"/>
              <a:cs typeface="Roboto"/>
              <a:sym typeface="Roboto"/>
            </a:endParaRPr>
          </a:p>
          <a:p>
            <a:pPr indent="-306950" lvl="0" marL="285750" rtl="0" algn="l">
              <a:lnSpc>
                <a:spcPct val="90000"/>
              </a:lnSpc>
              <a:spcBef>
                <a:spcPts val="1000"/>
              </a:spcBef>
              <a:spcAft>
                <a:spcPts val="0"/>
              </a:spcAft>
              <a:buClr>
                <a:srgbClr val="EE5934"/>
              </a:buClr>
              <a:buSzPts val="1834"/>
              <a:buFont typeface="Arial"/>
              <a:buChar char="•"/>
            </a:pPr>
            <a:r>
              <a:rPr lang="en-US" sz="2433">
                <a:solidFill>
                  <a:srgbClr val="464646"/>
                </a:solidFill>
                <a:latin typeface="Roboto"/>
                <a:ea typeface="Roboto"/>
                <a:cs typeface="Roboto"/>
                <a:sym typeface="Roboto"/>
              </a:rPr>
              <a:t>#4 - Take advantage of Advanced </a:t>
            </a:r>
            <a:r>
              <a:rPr lang="en-US" sz="2433">
                <a:solidFill>
                  <a:srgbClr val="464646"/>
                </a:solidFill>
                <a:latin typeface="Roboto"/>
                <a:ea typeface="Roboto"/>
                <a:cs typeface="Roboto"/>
                <a:sym typeface="Roboto"/>
              </a:rPr>
              <a:t>Opportunities</a:t>
            </a:r>
            <a:r>
              <a:rPr lang="en-US" sz="2100">
                <a:solidFill>
                  <a:srgbClr val="464646"/>
                </a:solidFill>
                <a:latin typeface="Roboto"/>
                <a:ea typeface="Roboto"/>
                <a:cs typeface="Roboto"/>
                <a:sym typeface="Roboto"/>
              </a:rPr>
              <a:t> </a:t>
            </a:r>
            <a:r>
              <a:rPr lang="en-US" sz="2100">
                <a:solidFill>
                  <a:srgbClr val="464646"/>
                </a:solidFill>
              </a:rPr>
              <a:t> </a:t>
            </a:r>
            <a:endParaRPr sz="2600"/>
          </a:p>
          <a:p>
            <a:pPr indent="0" lvl="0" marL="0" rtl="0" algn="l">
              <a:lnSpc>
                <a:spcPct val="90000"/>
              </a:lnSpc>
              <a:spcBef>
                <a:spcPts val="1000"/>
              </a:spcBef>
              <a:spcAft>
                <a:spcPts val="0"/>
              </a:spcAft>
              <a:buClr>
                <a:schemeClr val="dk1"/>
              </a:buClr>
              <a:buSzPts val="2000"/>
              <a:buFont typeface="Arial"/>
              <a:buNone/>
            </a:pPr>
            <a:r>
              <a:t/>
            </a:r>
            <a:endParaRPr/>
          </a:p>
        </p:txBody>
      </p:sp>
      <p:pic>
        <p:nvPicPr>
          <p:cNvPr id="136" name="Google Shape;136;gdddb2d4790_0_4"/>
          <p:cNvPicPr preferRelativeResize="0"/>
          <p:nvPr/>
        </p:nvPicPr>
        <p:blipFill>
          <a:blip r:embed="rId3">
            <a:alphaModFix/>
          </a:blip>
          <a:stretch>
            <a:fillRect/>
          </a:stretch>
        </p:blipFill>
        <p:spPr>
          <a:xfrm>
            <a:off x="7963500" y="2552425"/>
            <a:ext cx="4228501" cy="28201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dddb2d4790_0_13"/>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IDEA # 1 - </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GET INVOLVED</a:t>
            </a:r>
            <a:endParaRPr>
              <a:latin typeface="Poppins"/>
              <a:ea typeface="Poppins"/>
              <a:cs typeface="Poppins"/>
              <a:sym typeface="Poppins"/>
            </a:endParaRPr>
          </a:p>
        </p:txBody>
      </p:sp>
      <p:sp>
        <p:nvSpPr>
          <p:cNvPr id="142" name="Google Shape;142;gdddb2d4790_0_13"/>
          <p:cNvSpPr txBox="1"/>
          <p:nvPr>
            <p:ph idx="1" type="body"/>
          </p:nvPr>
        </p:nvSpPr>
        <p:spPr>
          <a:xfrm>
            <a:off x="3926400" y="1226525"/>
            <a:ext cx="4168800" cy="53703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dk1"/>
              </a:buClr>
              <a:buSzPts val="1240"/>
              <a:buFont typeface="Arial"/>
              <a:buNone/>
            </a:pPr>
            <a:r>
              <a:rPr b="1" lang="en-US" sz="2063">
                <a:latin typeface="Roboto"/>
                <a:ea typeface="Roboto"/>
                <a:cs typeface="Roboto"/>
                <a:sym typeface="Roboto"/>
              </a:rPr>
              <a:t>9 REASONS FOR GETTING INVOLVED</a:t>
            </a:r>
            <a:endParaRPr sz="2373">
              <a:latin typeface="Roboto"/>
              <a:ea typeface="Roboto"/>
              <a:cs typeface="Roboto"/>
              <a:sym typeface="Roboto"/>
            </a:endParaRPr>
          </a:p>
          <a:p>
            <a:pPr indent="-340345" lvl="0" marL="285750" rtl="0" algn="l">
              <a:lnSpc>
                <a:spcPct val="80000"/>
              </a:lnSpc>
              <a:spcBef>
                <a:spcPts val="1000"/>
              </a:spcBef>
              <a:spcAft>
                <a:spcPts val="0"/>
              </a:spcAft>
              <a:buClr>
                <a:srgbClr val="EE5934"/>
              </a:buClr>
              <a:buSzPts val="2360"/>
              <a:buFont typeface="Roboto"/>
              <a:buAutoNum type="arabicPeriod"/>
            </a:pPr>
            <a:r>
              <a:rPr lang="en-US" sz="2359">
                <a:solidFill>
                  <a:srgbClr val="464646"/>
                </a:solidFill>
                <a:latin typeface="Roboto"/>
                <a:ea typeface="Roboto"/>
                <a:cs typeface="Roboto"/>
                <a:sym typeface="Roboto"/>
              </a:rPr>
              <a:t>Discover new possibilities</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Ease transitions</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Relieve boredom</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Relieve academic pressure</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Increase academic performance</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Build important skills</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Make connections</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Improve college applications</a:t>
            </a:r>
            <a:endParaRPr sz="2359">
              <a:solidFill>
                <a:srgbClr val="464646"/>
              </a:solidFill>
              <a:latin typeface="Roboto"/>
              <a:ea typeface="Roboto"/>
              <a:cs typeface="Roboto"/>
              <a:sym typeface="Roboto"/>
            </a:endParaRPr>
          </a:p>
          <a:p>
            <a:pPr indent="-340345" lvl="0" marL="285750" rtl="0" algn="l">
              <a:lnSpc>
                <a:spcPct val="80000"/>
              </a:lnSpc>
              <a:spcBef>
                <a:spcPts val="1000"/>
              </a:spcBef>
              <a:spcAft>
                <a:spcPts val="0"/>
              </a:spcAft>
              <a:buClr>
                <a:srgbClr val="464646"/>
              </a:buClr>
              <a:buSzPts val="2360"/>
              <a:buFont typeface="Roboto"/>
              <a:buAutoNum type="arabicPeriod"/>
            </a:pPr>
            <a:r>
              <a:rPr lang="en-US" sz="2359">
                <a:solidFill>
                  <a:srgbClr val="464646"/>
                </a:solidFill>
                <a:latin typeface="Roboto"/>
                <a:ea typeface="Roboto"/>
                <a:cs typeface="Roboto"/>
                <a:sym typeface="Roboto"/>
              </a:rPr>
              <a:t>Find others with similar interests</a:t>
            </a:r>
            <a:endParaRPr sz="2488">
              <a:latin typeface="Roboto"/>
              <a:ea typeface="Roboto"/>
              <a:cs typeface="Roboto"/>
              <a:sym typeface="Roboto"/>
            </a:endParaRPr>
          </a:p>
          <a:p>
            <a:pPr indent="0" lvl="0" marL="0" rtl="0" algn="l">
              <a:lnSpc>
                <a:spcPct val="80000"/>
              </a:lnSpc>
              <a:spcBef>
                <a:spcPts val="1000"/>
              </a:spcBef>
              <a:spcAft>
                <a:spcPts val="0"/>
              </a:spcAft>
              <a:buClr>
                <a:schemeClr val="dk1"/>
              </a:buClr>
              <a:buSzPts val="1550"/>
              <a:buFont typeface="Arial"/>
              <a:buNone/>
            </a:pPr>
            <a:r>
              <a:t/>
            </a:r>
            <a:endParaRPr sz="1650"/>
          </a:p>
        </p:txBody>
      </p:sp>
      <p:pic>
        <p:nvPicPr>
          <p:cNvPr id="143" name="Google Shape;143;gdddb2d4790_0_13"/>
          <p:cNvPicPr preferRelativeResize="0"/>
          <p:nvPr/>
        </p:nvPicPr>
        <p:blipFill>
          <a:blip r:embed="rId3">
            <a:alphaModFix/>
          </a:blip>
          <a:stretch>
            <a:fillRect/>
          </a:stretch>
        </p:blipFill>
        <p:spPr>
          <a:xfrm>
            <a:off x="8210126" y="882750"/>
            <a:ext cx="3981874" cy="59752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dddb2d4790_0_20"/>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IDEA #2 -</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GET A JOB</a:t>
            </a:r>
            <a:endParaRPr>
              <a:latin typeface="Poppins"/>
              <a:ea typeface="Poppins"/>
              <a:cs typeface="Poppins"/>
              <a:sym typeface="Poppins"/>
            </a:endParaRPr>
          </a:p>
        </p:txBody>
      </p:sp>
      <p:sp>
        <p:nvSpPr>
          <p:cNvPr id="149" name="Google Shape;149;gdddb2d4790_0_20"/>
          <p:cNvSpPr txBox="1"/>
          <p:nvPr>
            <p:ph idx="1" type="body"/>
          </p:nvPr>
        </p:nvSpPr>
        <p:spPr>
          <a:xfrm>
            <a:off x="3926400" y="1226525"/>
            <a:ext cx="3732300" cy="49221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600"/>
              <a:buFont typeface="Arial"/>
              <a:buNone/>
            </a:pPr>
            <a:r>
              <a:rPr b="1" lang="en-US" sz="2533">
                <a:latin typeface="Roboto"/>
                <a:ea typeface="Roboto"/>
                <a:cs typeface="Roboto"/>
                <a:sym typeface="Roboto"/>
              </a:rPr>
              <a:t>GET A JUMPSTART ON PAYING FOR COLLEGE</a:t>
            </a:r>
            <a:endParaRPr sz="2933">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Check the jobs board in the Career Center</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Look for jobs on the Idaho Department of Labor website</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Create/update your resume</a:t>
            </a:r>
            <a:endParaRPr sz="2433">
              <a:solidFill>
                <a:srgbClr val="464646"/>
              </a:solidFill>
              <a:latin typeface="Roboto"/>
              <a:ea typeface="Roboto"/>
              <a:cs typeface="Roboto"/>
              <a:sym typeface="Roboto"/>
            </a:endParaRPr>
          </a:p>
          <a:p>
            <a:pPr indent="-306950" lvl="0" marL="285750" rtl="0" algn="l">
              <a:lnSpc>
                <a:spcPct val="90000"/>
              </a:lnSpc>
              <a:spcBef>
                <a:spcPts val="1000"/>
              </a:spcBef>
              <a:spcAft>
                <a:spcPts val="0"/>
              </a:spcAft>
              <a:buClr>
                <a:srgbClr val="EE5934"/>
              </a:buClr>
              <a:buSzPts val="1834"/>
              <a:buFont typeface="Roboto"/>
              <a:buChar char="•"/>
            </a:pPr>
            <a:r>
              <a:rPr lang="en-US" sz="2433">
                <a:solidFill>
                  <a:srgbClr val="464646"/>
                </a:solidFill>
                <a:latin typeface="Roboto"/>
                <a:ea typeface="Roboto"/>
                <a:cs typeface="Roboto"/>
                <a:sym typeface="Roboto"/>
              </a:rPr>
              <a:t>Use an employment website </a:t>
            </a:r>
            <a:endParaRPr sz="2433">
              <a:solidFill>
                <a:srgbClr val="464646"/>
              </a:solidFill>
              <a:latin typeface="Roboto"/>
              <a:ea typeface="Roboto"/>
              <a:cs typeface="Roboto"/>
              <a:sym typeface="Roboto"/>
            </a:endParaRPr>
          </a:p>
          <a:p>
            <a:pPr indent="-300600" lvl="2" marL="1200150" rtl="0" algn="l">
              <a:lnSpc>
                <a:spcPct val="90000"/>
              </a:lnSpc>
              <a:spcBef>
                <a:spcPts val="1000"/>
              </a:spcBef>
              <a:spcAft>
                <a:spcPts val="0"/>
              </a:spcAft>
              <a:buClr>
                <a:srgbClr val="EE5934"/>
              </a:buClr>
              <a:buSzPts val="1834"/>
              <a:buFont typeface="Roboto"/>
              <a:buChar char="•"/>
            </a:pPr>
            <a:r>
              <a:rPr lang="en-US" sz="2100">
                <a:solidFill>
                  <a:srgbClr val="464646"/>
                </a:solidFill>
                <a:latin typeface="Roboto"/>
                <a:ea typeface="Roboto"/>
                <a:cs typeface="Roboto"/>
                <a:sym typeface="Roboto"/>
              </a:rPr>
              <a:t>Example: Indeed.com</a:t>
            </a:r>
            <a:r>
              <a:rPr lang="en-US" sz="2100">
                <a:solidFill>
                  <a:srgbClr val="464646"/>
                </a:solidFill>
                <a:latin typeface="Roboto"/>
                <a:ea typeface="Roboto"/>
                <a:cs typeface="Roboto"/>
                <a:sym typeface="Roboto"/>
              </a:rPr>
              <a:t>  </a:t>
            </a:r>
            <a:endParaRPr sz="26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50" name="Google Shape;150;gdddb2d4790_0_20"/>
          <p:cNvPicPr preferRelativeResize="0"/>
          <p:nvPr/>
        </p:nvPicPr>
        <p:blipFill>
          <a:blip r:embed="rId3">
            <a:alphaModFix/>
          </a:blip>
          <a:stretch>
            <a:fillRect/>
          </a:stretch>
        </p:blipFill>
        <p:spPr>
          <a:xfrm>
            <a:off x="7963500" y="2277500"/>
            <a:ext cx="4228501" cy="28201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dddb2d4790_0_27"/>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IDEA #3 -</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SCHOLARSHIP DATABASES</a:t>
            </a:r>
            <a:endParaRPr>
              <a:latin typeface="Poppins"/>
              <a:ea typeface="Poppins"/>
              <a:cs typeface="Poppins"/>
              <a:sym typeface="Poppins"/>
            </a:endParaRPr>
          </a:p>
        </p:txBody>
      </p:sp>
      <p:sp>
        <p:nvSpPr>
          <p:cNvPr id="156" name="Google Shape;156;gdddb2d4790_0_27"/>
          <p:cNvSpPr txBox="1"/>
          <p:nvPr>
            <p:ph idx="1" type="body"/>
          </p:nvPr>
        </p:nvSpPr>
        <p:spPr>
          <a:xfrm>
            <a:off x="3926400" y="1226525"/>
            <a:ext cx="3732300" cy="49221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600"/>
              <a:buFont typeface="Arial"/>
              <a:buNone/>
            </a:pPr>
            <a:r>
              <a:rPr b="1" lang="en-US" sz="2533">
                <a:latin typeface="Roboto"/>
                <a:ea typeface="Roboto"/>
                <a:cs typeface="Roboto"/>
                <a:sym typeface="Roboto"/>
              </a:rPr>
              <a:t>GET A JUMPSTART ON PAYING FOR COLLEGE</a:t>
            </a:r>
            <a:endParaRPr sz="2933">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Can match your interests and accomplishments with national/local scholarships</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Ask your parents </a:t>
            </a:r>
            <a:r>
              <a:rPr lang="en-US" sz="2433">
                <a:solidFill>
                  <a:srgbClr val="464646"/>
                </a:solidFill>
                <a:latin typeface="Roboto"/>
                <a:ea typeface="Roboto"/>
                <a:cs typeface="Roboto"/>
                <a:sym typeface="Roboto"/>
              </a:rPr>
              <a:t>for help</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Arial"/>
              <a:buChar char="•"/>
            </a:pPr>
            <a:r>
              <a:rPr lang="en-US" sz="2433">
                <a:solidFill>
                  <a:srgbClr val="464646"/>
                </a:solidFill>
                <a:latin typeface="Roboto"/>
                <a:ea typeface="Roboto"/>
                <a:cs typeface="Roboto"/>
                <a:sym typeface="Roboto"/>
              </a:rPr>
              <a:t>Most databases offer the same service, so find one and stick to it.</a:t>
            </a:r>
            <a:r>
              <a:rPr lang="en-US" sz="2100">
                <a:solidFill>
                  <a:srgbClr val="464646"/>
                </a:solidFill>
                <a:latin typeface="Roboto"/>
                <a:ea typeface="Roboto"/>
                <a:cs typeface="Roboto"/>
                <a:sym typeface="Roboto"/>
              </a:rPr>
              <a:t> </a:t>
            </a:r>
            <a:r>
              <a:rPr lang="en-US" sz="2100">
                <a:solidFill>
                  <a:srgbClr val="464646"/>
                </a:solidFill>
              </a:rPr>
              <a:t> </a:t>
            </a:r>
            <a:endParaRPr sz="2600"/>
          </a:p>
          <a:p>
            <a:pPr indent="0" lvl="0" marL="0" rtl="0" algn="l">
              <a:lnSpc>
                <a:spcPct val="90000"/>
              </a:lnSpc>
              <a:spcBef>
                <a:spcPts val="1000"/>
              </a:spcBef>
              <a:spcAft>
                <a:spcPts val="0"/>
              </a:spcAft>
              <a:buClr>
                <a:schemeClr val="dk1"/>
              </a:buClr>
              <a:buSzPts val="2000"/>
              <a:buFont typeface="Arial"/>
              <a:buNone/>
            </a:pPr>
            <a:r>
              <a:t/>
            </a:r>
            <a:endParaRPr/>
          </a:p>
        </p:txBody>
      </p:sp>
      <p:pic>
        <p:nvPicPr>
          <p:cNvPr id="157" name="Google Shape;157;gdddb2d4790_0_27"/>
          <p:cNvPicPr preferRelativeResize="0"/>
          <p:nvPr/>
        </p:nvPicPr>
        <p:blipFill>
          <a:blip r:embed="rId3">
            <a:alphaModFix/>
          </a:blip>
          <a:stretch>
            <a:fillRect/>
          </a:stretch>
        </p:blipFill>
        <p:spPr>
          <a:xfrm>
            <a:off x="7963500" y="2277500"/>
            <a:ext cx="4228501" cy="28201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dddb2d4790_0_34"/>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IDEA #4 -</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ADVANCED OPPORTUNITIES</a:t>
            </a:r>
            <a:endParaRPr>
              <a:latin typeface="Poppins"/>
              <a:ea typeface="Poppins"/>
              <a:cs typeface="Poppins"/>
              <a:sym typeface="Poppins"/>
            </a:endParaRPr>
          </a:p>
        </p:txBody>
      </p:sp>
      <p:sp>
        <p:nvSpPr>
          <p:cNvPr id="163" name="Google Shape;163;gdddb2d4790_0_34"/>
          <p:cNvSpPr txBox="1"/>
          <p:nvPr>
            <p:ph idx="1" type="body"/>
          </p:nvPr>
        </p:nvSpPr>
        <p:spPr>
          <a:xfrm>
            <a:off x="3926400" y="1226525"/>
            <a:ext cx="3732300" cy="49221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600"/>
              <a:buFont typeface="Arial"/>
              <a:buNone/>
            </a:pPr>
            <a:r>
              <a:rPr b="1" lang="en-US" sz="2533">
                <a:latin typeface="Roboto"/>
                <a:ea typeface="Roboto"/>
                <a:cs typeface="Roboto"/>
                <a:sym typeface="Roboto"/>
              </a:rPr>
              <a:t>UTILIZE HIGH SCHOOL TO KNOCK OUT COLLEGE COURSES</a:t>
            </a:r>
            <a:endParaRPr sz="2933">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Take honors courses your 9th/10th grade years to prepare you for AP and/or dual credit courses</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Explore the AP and dual credit options at your school</a:t>
            </a:r>
            <a:endParaRPr sz="2433">
              <a:solidFill>
                <a:srgbClr val="464646"/>
              </a:solidFill>
              <a:latin typeface="Roboto"/>
              <a:ea typeface="Roboto"/>
              <a:cs typeface="Roboto"/>
              <a:sym typeface="Roboto"/>
            </a:endParaRPr>
          </a:p>
          <a:p>
            <a:pPr indent="-345050" lvl="0" marL="285750" rtl="0" algn="l">
              <a:lnSpc>
                <a:spcPct val="90000"/>
              </a:lnSpc>
              <a:spcBef>
                <a:spcPts val="1000"/>
              </a:spcBef>
              <a:spcAft>
                <a:spcPts val="0"/>
              </a:spcAft>
              <a:buClr>
                <a:srgbClr val="EE5934"/>
              </a:buClr>
              <a:buSzPts val="2434"/>
              <a:buFont typeface="Roboto"/>
              <a:buChar char="•"/>
            </a:pPr>
            <a:r>
              <a:rPr lang="en-US" sz="2433">
                <a:solidFill>
                  <a:srgbClr val="464646"/>
                </a:solidFill>
                <a:latin typeface="Roboto"/>
                <a:ea typeface="Roboto"/>
                <a:cs typeface="Roboto"/>
                <a:sym typeface="Roboto"/>
              </a:rPr>
              <a:t>Use your $4,125 in Fast Forward funding to pay for AP exams and Dual Credit Courses</a:t>
            </a:r>
            <a:endParaRPr>
              <a:latin typeface="Roboto"/>
              <a:ea typeface="Roboto"/>
              <a:cs typeface="Roboto"/>
              <a:sym typeface="Roboto"/>
            </a:endParaRPr>
          </a:p>
        </p:txBody>
      </p:sp>
      <p:pic>
        <p:nvPicPr>
          <p:cNvPr id="164" name="Google Shape;164;gdddb2d4790_0_34"/>
          <p:cNvPicPr preferRelativeResize="0"/>
          <p:nvPr/>
        </p:nvPicPr>
        <p:blipFill>
          <a:blip r:embed="rId3">
            <a:alphaModFix/>
          </a:blip>
          <a:stretch>
            <a:fillRect/>
          </a:stretch>
        </p:blipFill>
        <p:spPr>
          <a:xfrm>
            <a:off x="7963500" y="2277500"/>
            <a:ext cx="4228501" cy="28201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BONUS IDEAS</a:t>
            </a:r>
            <a:endParaRPr>
              <a:latin typeface="Poppins"/>
              <a:ea typeface="Poppins"/>
              <a:cs typeface="Poppins"/>
              <a:sym typeface="Poppins"/>
            </a:endParaRPr>
          </a:p>
        </p:txBody>
      </p:sp>
      <p:sp>
        <p:nvSpPr>
          <p:cNvPr id="170" name="Google Shape;170;p6"/>
          <p:cNvSpPr txBox="1"/>
          <p:nvPr>
            <p:ph idx="1" type="body"/>
          </p:nvPr>
        </p:nvSpPr>
        <p:spPr>
          <a:xfrm>
            <a:off x="4215375" y="1521500"/>
            <a:ext cx="3383400" cy="4628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a:solidFill>
                  <a:srgbClr val="3C5A62"/>
                </a:solidFill>
                <a:latin typeface="Roboto"/>
                <a:ea typeface="Roboto"/>
                <a:cs typeface="Roboto"/>
                <a:sym typeface="Roboto"/>
              </a:rPr>
              <a:t>IDEAL IDAHO COLLEGE SAVINGS PROGRAM</a:t>
            </a:r>
            <a:endParaRPr>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Talk to your parents/grandparents about the Idaho 529 Saving Plan </a:t>
            </a:r>
            <a:br>
              <a:rPr lang="en-US">
                <a:solidFill>
                  <a:srgbClr val="3C5A62"/>
                </a:solidFill>
                <a:latin typeface="Roboto"/>
                <a:ea typeface="Roboto"/>
                <a:cs typeface="Roboto"/>
                <a:sym typeface="Roboto"/>
              </a:rPr>
            </a:br>
            <a:endParaRPr>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a:solidFill>
                  <a:srgbClr val="3C5A62"/>
                </a:solidFill>
                <a:latin typeface="Roboto"/>
                <a:ea typeface="Roboto"/>
                <a:cs typeface="Roboto"/>
                <a:sym typeface="Roboto"/>
              </a:rPr>
              <a:t>CHECK OUT ROTC SCHOLARSHIPS</a:t>
            </a:r>
            <a:r>
              <a:rPr b="1" lang="en-US">
                <a:solidFill>
                  <a:srgbClr val="3C5A62"/>
                </a:solidFill>
                <a:latin typeface="Roboto"/>
                <a:ea typeface="Roboto"/>
                <a:cs typeface="Roboto"/>
                <a:sym typeface="Roboto"/>
              </a:rPr>
              <a:t> </a:t>
            </a:r>
            <a:endParaRPr>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Many Idaho </a:t>
            </a:r>
            <a:r>
              <a:rPr lang="en-US">
                <a:solidFill>
                  <a:srgbClr val="3C5A62"/>
                </a:solidFill>
                <a:latin typeface="Roboto"/>
                <a:ea typeface="Roboto"/>
                <a:cs typeface="Roboto"/>
                <a:sym typeface="Roboto"/>
              </a:rPr>
              <a:t>institutions</a:t>
            </a:r>
            <a:r>
              <a:rPr lang="en-US">
                <a:solidFill>
                  <a:srgbClr val="3C5A62"/>
                </a:solidFill>
                <a:latin typeface="Roboto"/>
                <a:ea typeface="Roboto"/>
                <a:cs typeface="Roboto"/>
                <a:sym typeface="Roboto"/>
              </a:rPr>
              <a:t> offer ROTC programs.</a:t>
            </a:r>
            <a:endParaRPr>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Arial"/>
              <a:buChar char="•"/>
            </a:pPr>
            <a:r>
              <a:rPr lang="en-US">
                <a:solidFill>
                  <a:srgbClr val="3C5A62"/>
                </a:solidFill>
                <a:latin typeface="Roboto"/>
                <a:ea typeface="Roboto"/>
                <a:cs typeface="Roboto"/>
                <a:sym typeface="Roboto"/>
              </a:rPr>
              <a:t>ROTC scholarships can be competitive, so plan ahead and take rigorous courses. </a:t>
            </a:r>
            <a:r>
              <a:rPr lang="en-US">
                <a:solidFill>
                  <a:srgbClr val="3C5A62"/>
                </a:solidFill>
              </a:rPr>
              <a:t> </a:t>
            </a:r>
            <a:endParaRPr sz="2500"/>
          </a:p>
        </p:txBody>
      </p:sp>
      <p:pic>
        <p:nvPicPr>
          <p:cNvPr id="171" name="Google Shape;171;p6"/>
          <p:cNvPicPr preferRelativeResize="0"/>
          <p:nvPr/>
        </p:nvPicPr>
        <p:blipFill>
          <a:blip r:embed="rId3">
            <a:alphaModFix/>
          </a:blip>
          <a:stretch>
            <a:fillRect/>
          </a:stretch>
        </p:blipFill>
        <p:spPr>
          <a:xfrm>
            <a:off x="7499500" y="1521500"/>
            <a:ext cx="4288425" cy="2415813"/>
          </a:xfrm>
          <a:prstGeom prst="rect">
            <a:avLst/>
          </a:prstGeom>
          <a:noFill/>
          <a:ln>
            <a:noFill/>
          </a:ln>
        </p:spPr>
      </p:pic>
      <p:pic>
        <p:nvPicPr>
          <p:cNvPr id="172" name="Google Shape;172;p6"/>
          <p:cNvPicPr preferRelativeResize="0"/>
          <p:nvPr/>
        </p:nvPicPr>
        <p:blipFill>
          <a:blip r:embed="rId4">
            <a:alphaModFix/>
          </a:blip>
          <a:stretch>
            <a:fillRect/>
          </a:stretch>
        </p:blipFill>
        <p:spPr>
          <a:xfrm>
            <a:off x="7866550" y="3838038"/>
            <a:ext cx="3921376" cy="261588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