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 id="261" r:id="rId11"/>
  </p:sldIdLst>
  <p:sldSz cy="6858000" cx="12192000"/>
  <p:notesSz cx="6858000" cy="9144000"/>
  <p:embeddedFontLst>
    <p:embeddedFont>
      <p:font typeface="Roboto"/>
      <p:regular r:id="rId12"/>
      <p:bold r:id="rId13"/>
      <p:italic r:id="rId14"/>
      <p:boldItalic r:id="rId15"/>
    </p:embeddedFont>
    <p:embeddedFont>
      <p:font typeface="Roboto Medium"/>
      <p:regular r:id="rId16"/>
      <p:bold r:id="rId17"/>
      <p:italic r:id="rId18"/>
      <p:boldItalic r:id="rId19"/>
    </p:embeddedFont>
    <p:embeddedFont>
      <p:font typeface="Poppins"/>
      <p:regular r:id="rId20"/>
      <p:bold r:id="rId21"/>
      <p:italic r:id="rId22"/>
      <p:boldItalic r:id="rId23"/>
    </p:embeddedFont>
    <p:embeddedFont>
      <p:font typeface="Helvetica Neue"/>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8" roundtripDataSignature="AMtx7mht6IcKXIkjxFLcOquRJ3EVkV+bo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Poppins-regular.fntdata"/><Relationship Id="rId22" Type="http://schemas.openxmlformats.org/officeDocument/2006/relationships/font" Target="fonts/Poppins-italic.fntdata"/><Relationship Id="rId21" Type="http://schemas.openxmlformats.org/officeDocument/2006/relationships/font" Target="fonts/Poppins-bold.fntdata"/><Relationship Id="rId24" Type="http://schemas.openxmlformats.org/officeDocument/2006/relationships/font" Target="fonts/HelveticaNeue-regular.fntdata"/><Relationship Id="rId23" Type="http://schemas.openxmlformats.org/officeDocument/2006/relationships/font" Target="fonts/Poppins-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HelveticaNeue-italic.fntdata"/><Relationship Id="rId25" Type="http://schemas.openxmlformats.org/officeDocument/2006/relationships/font" Target="fonts/HelveticaNeue-bold.fntdata"/><Relationship Id="rId28" Type="http://customschemas.google.com/relationships/presentationmetadata" Target="metadata"/><Relationship Id="rId27" Type="http://schemas.openxmlformats.org/officeDocument/2006/relationships/font" Target="fonts/HelveticaNeue-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Roboto-bold.fntdata"/><Relationship Id="rId12" Type="http://schemas.openxmlformats.org/officeDocument/2006/relationships/font" Target="fonts/Roboto-regular.fntdata"/><Relationship Id="rId15" Type="http://schemas.openxmlformats.org/officeDocument/2006/relationships/font" Target="fonts/Roboto-boldItalic.fntdata"/><Relationship Id="rId14" Type="http://schemas.openxmlformats.org/officeDocument/2006/relationships/font" Target="fonts/Roboto-italic.fntdata"/><Relationship Id="rId17" Type="http://schemas.openxmlformats.org/officeDocument/2006/relationships/font" Target="fonts/RobotoMedium-bold.fntdata"/><Relationship Id="rId16" Type="http://schemas.openxmlformats.org/officeDocument/2006/relationships/font" Target="fonts/RobotoMedium-regular.fntdata"/><Relationship Id="rId19" Type="http://schemas.openxmlformats.org/officeDocument/2006/relationships/font" Target="fonts/RobotoMedium-boldItalic.fntdata"/><Relationship Id="rId18" Type="http://schemas.openxmlformats.org/officeDocument/2006/relationships/font" Target="fonts/RobotoMedium-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RdXWpZCDqaw"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sde.idaho.gov/student-engagement/advanced-ops/"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de.idaho.gov/student-engagement/advanced-ops/index.html"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Overload and Dual Credit Courses: What are they?</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help students identify what overload and dual credit courses are and introduce them to Idaho’s Advance Opportunities program.</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20-30 minutes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Plan Activity: </a:t>
            </a:r>
            <a:r>
              <a:rPr lang="en-US">
                <a:latin typeface="Helvetica Neue"/>
                <a:ea typeface="Helvetica Neue"/>
                <a:cs typeface="Helvetica Neue"/>
                <a:sym typeface="Helvetica Neue"/>
              </a:rPr>
              <a:t>9th Grade </a:t>
            </a:r>
            <a:r>
              <a:rPr b="1" lang="en-US">
                <a:latin typeface="Helvetica Neue"/>
                <a:ea typeface="Helvetica Neue"/>
                <a:cs typeface="Helvetica Neue"/>
                <a:sym typeface="Helvetica Neue"/>
              </a:rPr>
              <a:t>Additional Activities: </a:t>
            </a:r>
            <a:r>
              <a:rPr lang="en-US">
                <a:latin typeface="Helvetica Neue"/>
                <a:ea typeface="Helvetica Neue"/>
                <a:cs typeface="Helvetica Neue"/>
                <a:sym typeface="Helvetica Neue"/>
              </a:rPr>
              <a:t>10 (Your Dual Credit Options)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Students will explore the difference between overload and dual credit courses. Students will also be able to learn more about Idaho’s Advance Opportunities program.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a:t>
            </a:r>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i="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Overload Course: </a:t>
            </a:r>
            <a:r>
              <a:rPr lang="en-US">
                <a:latin typeface="Helvetica Neue"/>
                <a:ea typeface="Helvetica Neue"/>
                <a:cs typeface="Helvetica Neue"/>
                <a:sym typeface="Helvetica Neue"/>
              </a:rPr>
              <a:t>An overload course is a high school level course that is taken in excess of the student’s regular school day.</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Dual Credit: </a:t>
            </a:r>
            <a:r>
              <a:rPr lang="en-US">
                <a:latin typeface="Helvetica Neue"/>
                <a:ea typeface="Helvetica Neue"/>
                <a:cs typeface="Helvetica Neue"/>
                <a:sym typeface="Helvetica Neue"/>
              </a:rPr>
              <a:t>Dual credit are courses taken by high school students that are transcribed on their high school and college transcripts. </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Exams: </a:t>
            </a:r>
            <a:r>
              <a:rPr lang="en-US">
                <a:latin typeface="Helvetica Neue"/>
                <a:ea typeface="Helvetica Neue"/>
                <a:cs typeface="Helvetica Neue"/>
                <a:sym typeface="Helvetica Neue"/>
              </a:rPr>
              <a:t>Students can utilize Advanced Opportunities funds to pay for a variety of college-credit bearing or career-technical exams. These include Advanced Placement (AP), International Baccalaureate (IB), College Level Examination Program (CLEP), or Career &amp; Technical Education (CTE) exams.</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Workforce Training: </a:t>
            </a:r>
            <a:r>
              <a:rPr lang="en-US">
                <a:latin typeface="Helvetica Neue"/>
                <a:ea typeface="Helvetica Neue"/>
                <a:cs typeface="Helvetica Neue"/>
                <a:sym typeface="Helvetica Neue"/>
              </a:rPr>
              <a:t>Students can utilize Advanced Opportunities funds to pay for regionally approved workforce training courses at an Idaho public college in their area.</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[Use Powerpoint] </a:t>
            </a:r>
            <a:r>
              <a:rPr lang="en-US">
                <a:solidFill>
                  <a:srgbClr val="231F20"/>
                </a:solidFill>
                <a:highlight>
                  <a:srgbClr val="FFFFFF"/>
                </a:highlight>
                <a:latin typeface="Helvetica Neue"/>
                <a:ea typeface="Helvetica Neue"/>
                <a:cs typeface="Helvetica Neue"/>
                <a:sym typeface="Helvetica Neue"/>
              </a:rPr>
              <a:t>The state of Idaho gives every high school student the opportunity to take extra or dual credit courses to fast-track high school completion through a program called Advanced Opportunities. Typically, students will start taking dual credit courses in 10</a:t>
            </a:r>
            <a:r>
              <a:rPr lang="en-US" sz="900">
                <a:solidFill>
                  <a:srgbClr val="231F20"/>
                </a:solidFill>
                <a:highlight>
                  <a:srgbClr val="FFFFFF"/>
                </a:highlight>
                <a:latin typeface="Helvetica Neue"/>
                <a:ea typeface="Helvetica Neue"/>
                <a:cs typeface="Helvetica Neue"/>
                <a:sym typeface="Helvetica Neue"/>
              </a:rPr>
              <a:t>th</a:t>
            </a:r>
            <a:r>
              <a:rPr lang="en-US">
                <a:solidFill>
                  <a:srgbClr val="231F20"/>
                </a:solidFill>
                <a:highlight>
                  <a:srgbClr val="FFFFFF"/>
                </a:highlight>
                <a:latin typeface="Helvetica Neue"/>
                <a:ea typeface="Helvetica Neue"/>
                <a:cs typeface="Helvetica Neue"/>
                <a:sym typeface="Helvetica Neue"/>
              </a:rPr>
              <a:t> grade. Advanced Opportunities allow for students to individualize their high school learning plan to get a jump start on their future. These options include dual credit, workforce training, certification exams, Advanced Placement, and International Baccalaureate programs. </a:t>
            </a:r>
            <a:r>
              <a:rPr i="1" lang="en-US">
                <a:solidFill>
                  <a:srgbClr val="231F20"/>
                </a:solidFill>
                <a:highlight>
                  <a:srgbClr val="FFFFFF"/>
                </a:highlight>
                <a:latin typeface="Helvetica Neue"/>
                <a:ea typeface="Helvetica Neue"/>
                <a:cs typeface="Helvetica Neue"/>
                <a:sym typeface="Helvetica Neue"/>
              </a:rPr>
              <a:t>Play Video: </a:t>
            </a:r>
            <a:r>
              <a:rPr lang="en-US" u="sng">
                <a:solidFill>
                  <a:srgbClr val="1155CC"/>
                </a:solidFill>
                <a:highlight>
                  <a:srgbClr val="FFFFFF"/>
                </a:highlight>
                <a:latin typeface="Helvetica Neue"/>
                <a:ea typeface="Helvetica Neue"/>
                <a:cs typeface="Helvetica Neue"/>
                <a:sym typeface="Helvetica Neue"/>
                <a:hlinkClick r:id="rId2">
                  <a:extLst>
                    <a:ext uri="{A12FA001-AC4F-418D-AE19-62706E023703}">
                      <ahyp:hlinkClr val="tx"/>
                    </a:ext>
                  </a:extLst>
                </a:hlinkClick>
              </a:rPr>
              <a:t>Advanced Opportunities</a:t>
            </a:r>
            <a:r>
              <a:rPr b="1" lang="en-US">
                <a:latin typeface="Helvetica Neue"/>
                <a:ea typeface="Helvetica Neue"/>
                <a:cs typeface="Helvetica Neue"/>
                <a:sym typeface="Helvetica Neue"/>
              </a:rPr>
              <a:t> </a:t>
            </a:r>
            <a:r>
              <a:rPr i="1" lang="en-US">
                <a:latin typeface="Helvetica Neue"/>
                <a:ea typeface="Helvetica Neue"/>
                <a:cs typeface="Helvetica Neue"/>
                <a:sym typeface="Helvetica Neue"/>
              </a:rPr>
              <a:t>(~9 minutes</a:t>
            </a:r>
            <a:r>
              <a:rPr lang="en-US">
                <a:latin typeface="Helvetica Neue"/>
                <a:ea typeface="Helvetica Neue"/>
                <a:cs typeface="Helvetica Neue"/>
                <a:sym typeface="Helvetica Neue"/>
              </a:rPr>
              <a:t>)</a:t>
            </a:r>
            <a:endParaRPr/>
          </a:p>
        </p:txBody>
      </p:sp>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Review:</a:t>
            </a:r>
            <a:r>
              <a:rPr i="1" lang="en-US">
                <a:latin typeface="Helvetica Neue"/>
                <a:ea typeface="Helvetica Neue"/>
                <a:cs typeface="Helvetica Neue"/>
                <a:sym typeface="Helvetica Neue"/>
              </a:rPr>
              <a:t> </a:t>
            </a:r>
            <a:r>
              <a:rPr lang="en-US">
                <a:latin typeface="Helvetica Neue"/>
                <a:ea typeface="Helvetica Neue"/>
                <a:cs typeface="Helvetica Neue"/>
                <a:sym typeface="Helvetica Neue"/>
              </a:rPr>
              <a:t>This is available to you! Students who want to take advanced coursework while attending an Idaho public school in grades 7-12 have this opportunity for them! What are you waiting for?!</a:t>
            </a:r>
            <a:endParaRPr/>
          </a:p>
        </p:txBody>
      </p:sp>
      <p:sp>
        <p:nvSpPr>
          <p:cNvPr id="132" name="Google Shape;13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How do I sign up?</a:t>
            </a:r>
            <a:r>
              <a:rPr i="1" lang="en-US">
                <a:latin typeface="Helvetica Neue"/>
                <a:ea typeface="Helvetica Neue"/>
                <a:cs typeface="Helvetica Neue"/>
                <a:sym typeface="Helvetica Neue"/>
              </a:rPr>
              <a:t> </a:t>
            </a:r>
            <a:r>
              <a:rPr lang="en-US">
                <a:latin typeface="Helvetica Neue"/>
                <a:ea typeface="Helvetica Neue"/>
                <a:cs typeface="Helvetica Neue"/>
                <a:sym typeface="Helvetica Neue"/>
              </a:rPr>
              <a:t>How to participate: Students and parents must fill out an Advanced Opportunities participation form that outlines program risks and regulations prior to using funds. This form needs to be turned in at the school and will be kept on file with other student records. The participation form can be found online at the </a:t>
            </a:r>
            <a:r>
              <a:rPr lang="en-US" u="sng">
                <a:solidFill>
                  <a:srgbClr val="1155CC"/>
                </a:solidFill>
                <a:latin typeface="Helvetica Neue"/>
                <a:ea typeface="Helvetica Neue"/>
                <a:cs typeface="Helvetica Neue"/>
                <a:sym typeface="Helvetica Neue"/>
                <a:hlinkClick r:id="rId2">
                  <a:extLst>
                    <a:ext uri="{A12FA001-AC4F-418D-AE19-62706E023703}">
                      <ahyp:hlinkClr val="tx"/>
                    </a:ext>
                  </a:extLst>
                </a:hlinkClick>
              </a:rPr>
              <a:t>www.sde.idaho.gov/student-engagement/advanced-ops/</a:t>
            </a:r>
            <a:r>
              <a:rPr lang="en-US">
                <a:latin typeface="Helvetica Neue"/>
                <a:ea typeface="Helvetica Neue"/>
                <a:cs typeface="Helvetica Neue"/>
                <a:sym typeface="Helvetica Neue"/>
              </a:rPr>
              <a:t> or at the student’s school.</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Course and Credit Transferability: Students should create an Advanced Opportunities account at advancedops.sde.idaho.gov. Creating an account will allow students to request funds and track their account balance. Accounts must be approved by the school’s Advanced Opportunities staff. In some cases, school districts handle the request funding process internally. Please follow local policies and procedures, as local policies and deadlines can vary. Contact the Advanced Opportunities staff at the student’s school district for details. </a:t>
            </a:r>
            <a:endParaRPr/>
          </a:p>
        </p:txBody>
      </p:sp>
      <p:sp>
        <p:nvSpPr>
          <p:cNvPr id="139" name="Google Shape;13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To find more information about Advanced Opportunities program information, developing a learning plan, or how to sign-up visit the Idaho State Department of Education Advanced Opportunities page to learn more.  [</a:t>
            </a:r>
            <a:r>
              <a:rPr lang="en-US" u="sng">
                <a:solidFill>
                  <a:schemeClr val="hlink"/>
                </a:solidFill>
                <a:latin typeface="Helvetica Neue"/>
                <a:ea typeface="Helvetica Neue"/>
                <a:cs typeface="Helvetica Neue"/>
                <a:sym typeface="Helvetica Neue"/>
                <a:hlinkClick r:id="rId2"/>
              </a:rPr>
              <a:t>https://www.sde.idaho.gov/student-engagement/advanced-ops/index.html</a:t>
            </a:r>
            <a:r>
              <a:rPr lang="en-US">
                <a:latin typeface="Helvetica Neue"/>
                <a:ea typeface="Helvetica Neue"/>
                <a:cs typeface="Helvetica Neue"/>
                <a:sym typeface="Helvetica Neue"/>
              </a:rPr>
              <a:t> ]</a:t>
            </a:r>
            <a:endParaRPr/>
          </a:p>
        </p:txBody>
      </p:sp>
      <p:sp>
        <p:nvSpPr>
          <p:cNvPr id="146" name="Google Shape;14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3.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www.youtube.com/watch?v=RdXWpZCDqaw" TargetMode="External"/><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advancedops.sde.idaho.gov/" TargetMode="Externa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hyperlink" Target="https://www.sde.idaho.gov/student-engagement/advanced-ops/index.html" TargetMode="External"/><Relationship Id="rId4" Type="http://schemas.openxmlformats.org/officeDocument/2006/relationships/image" Target="../media/image16.png"/><Relationship Id="rId5" Type="http://schemas.openxmlformats.org/officeDocument/2006/relationships/hyperlink" Target="https://www.sde.idaho.gov/student-engagement/advanced-ops/index.html"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nvPicPr>
        <p:blipFill rotWithShape="1">
          <a:blip r:embed="rId3">
            <a:alphaModFix/>
          </a:blip>
          <a:srcRect b="8700" l="0" r="34836" t="0"/>
          <a:stretch/>
        </p:blipFill>
        <p:spPr>
          <a:xfrm>
            <a:off x="6274676" y="606900"/>
            <a:ext cx="5917325" cy="5522150"/>
          </a:xfrm>
          <a:prstGeom prst="rect">
            <a:avLst/>
          </a:prstGeom>
          <a:noFill/>
          <a:ln>
            <a:noFill/>
          </a:ln>
        </p:spPr>
      </p:pic>
      <p:sp>
        <p:nvSpPr>
          <p:cNvPr id="110" name="Google Shape;110;p1"/>
          <p:cNvSpPr/>
          <p:nvPr/>
        </p:nvSpPr>
        <p:spPr>
          <a:xfrm>
            <a:off x="6429353" y="3887856"/>
            <a:ext cx="2578500" cy="2578500"/>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Arial"/>
              <a:buNone/>
            </a:pPr>
            <a:r>
              <a:rPr b="1" lang="en-US">
                <a:latin typeface="Poppins"/>
                <a:ea typeface="Poppins"/>
                <a:cs typeface="Poppins"/>
                <a:sym typeface="Poppins"/>
              </a:rPr>
              <a:t>OVERLOAD AND DUAL CREDIT COURSES</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WHAT ARE THEY?</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fontScale="90000"/>
          </a:bodyPr>
          <a:lstStyle/>
          <a:p>
            <a:pPr indent="0" lvl="0" marL="0" rtl="0" algn="l">
              <a:lnSpc>
                <a:spcPct val="90000"/>
              </a:lnSpc>
              <a:spcBef>
                <a:spcPts val="0"/>
              </a:spcBef>
              <a:spcAft>
                <a:spcPts val="0"/>
              </a:spcAft>
              <a:buClr>
                <a:schemeClr val="accent5"/>
              </a:buClr>
              <a:buSzPct val="100000"/>
              <a:buFont typeface="Arial"/>
              <a:buNone/>
            </a:pPr>
            <a:r>
              <a:rPr lang="en-US">
                <a:latin typeface="Poppins"/>
                <a:ea typeface="Poppins"/>
                <a:cs typeface="Poppins"/>
                <a:sym typeface="Poppins"/>
              </a:rPr>
              <a:t>“DO MORE THAN YOU HAVE TO. BE BETTER THAN WHAT’S EXPECTED OF YOU. GO BEYOND THE GOALS YOU SET.”</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DARREN HARDY</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4"/>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t>ADVANCED OPPORTUNITIES</a:t>
            </a:r>
            <a:endParaRPr/>
          </a:p>
        </p:txBody>
      </p:sp>
      <p:sp>
        <p:nvSpPr>
          <p:cNvPr id="128" name="Google Shape;128;p4"/>
          <p:cNvSpPr txBox="1"/>
          <p:nvPr>
            <p:ph idx="1" type="body"/>
          </p:nvPr>
        </p:nvSpPr>
        <p:spPr>
          <a:xfrm>
            <a:off x="689563" y="3375475"/>
            <a:ext cx="3668100" cy="2755500"/>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0"/>
              </a:spcBef>
              <a:spcAft>
                <a:spcPts val="0"/>
              </a:spcAft>
              <a:buClr>
                <a:schemeClr val="dk1"/>
              </a:buClr>
              <a:buSzPts val="1120"/>
              <a:buFont typeface="Arial"/>
              <a:buNone/>
            </a:pPr>
            <a:r>
              <a:rPr b="1" lang="en-US" sz="2408">
                <a:latin typeface="Roboto"/>
                <a:ea typeface="Roboto"/>
                <a:cs typeface="Roboto"/>
                <a:sym typeface="Roboto"/>
              </a:rPr>
              <a:t>Watch this video to see what’s available to you!</a:t>
            </a:r>
            <a:r>
              <a:rPr b="1" lang="en-US" sz="2408">
                <a:latin typeface="Roboto"/>
                <a:ea typeface="Roboto"/>
                <a:cs typeface="Roboto"/>
                <a:sym typeface="Roboto"/>
              </a:rPr>
              <a:t> </a:t>
            </a:r>
            <a:endParaRPr sz="2688">
              <a:latin typeface="Roboto"/>
              <a:ea typeface="Roboto"/>
              <a:cs typeface="Roboto"/>
              <a:sym typeface="Roboto"/>
            </a:endParaRPr>
          </a:p>
          <a:p>
            <a:pPr indent="-339007" lvl="0" marL="285750" rtl="0" algn="l">
              <a:lnSpc>
                <a:spcPct val="70000"/>
              </a:lnSpc>
              <a:spcBef>
                <a:spcPts val="1000"/>
              </a:spcBef>
              <a:spcAft>
                <a:spcPts val="0"/>
              </a:spcAft>
              <a:buClr>
                <a:srgbClr val="EE5934"/>
              </a:buClr>
              <a:buSzPts val="2339"/>
              <a:buFont typeface="Roboto"/>
              <a:buChar char="•"/>
            </a:pPr>
            <a:r>
              <a:rPr lang="en-US" sz="2338">
                <a:solidFill>
                  <a:srgbClr val="464646"/>
                </a:solidFill>
                <a:latin typeface="Roboto"/>
                <a:ea typeface="Roboto"/>
                <a:cs typeface="Roboto"/>
                <a:sym typeface="Roboto"/>
              </a:rPr>
              <a:t>Overload Courses</a:t>
            </a:r>
            <a:endParaRPr sz="2688">
              <a:latin typeface="Roboto"/>
              <a:ea typeface="Roboto"/>
              <a:cs typeface="Roboto"/>
              <a:sym typeface="Roboto"/>
            </a:endParaRPr>
          </a:p>
          <a:p>
            <a:pPr indent="-339007" lvl="0" marL="285750" rtl="0" algn="l">
              <a:lnSpc>
                <a:spcPct val="70000"/>
              </a:lnSpc>
              <a:spcBef>
                <a:spcPts val="1000"/>
              </a:spcBef>
              <a:spcAft>
                <a:spcPts val="0"/>
              </a:spcAft>
              <a:buClr>
                <a:srgbClr val="EE5934"/>
              </a:buClr>
              <a:buSzPts val="2339"/>
              <a:buFont typeface="Roboto"/>
              <a:buChar char="•"/>
            </a:pPr>
            <a:r>
              <a:rPr lang="en-US" sz="2338">
                <a:solidFill>
                  <a:srgbClr val="464646"/>
                </a:solidFill>
                <a:latin typeface="Roboto"/>
                <a:ea typeface="Roboto"/>
                <a:cs typeface="Roboto"/>
                <a:sym typeface="Roboto"/>
              </a:rPr>
              <a:t>Dual Credit Courses</a:t>
            </a:r>
            <a:endParaRPr sz="2338">
              <a:solidFill>
                <a:srgbClr val="464646"/>
              </a:solidFill>
              <a:latin typeface="Roboto"/>
              <a:ea typeface="Roboto"/>
              <a:cs typeface="Roboto"/>
              <a:sym typeface="Roboto"/>
            </a:endParaRPr>
          </a:p>
          <a:p>
            <a:pPr indent="-339007" lvl="0" marL="285750" rtl="0" algn="l">
              <a:lnSpc>
                <a:spcPct val="70000"/>
              </a:lnSpc>
              <a:spcBef>
                <a:spcPts val="1000"/>
              </a:spcBef>
              <a:spcAft>
                <a:spcPts val="0"/>
              </a:spcAft>
              <a:buClr>
                <a:srgbClr val="464646"/>
              </a:buClr>
              <a:buSzPts val="2339"/>
              <a:buFont typeface="Roboto"/>
              <a:buChar char="•"/>
            </a:pPr>
            <a:r>
              <a:rPr lang="en-US" sz="2338">
                <a:solidFill>
                  <a:srgbClr val="464646"/>
                </a:solidFill>
                <a:latin typeface="Roboto"/>
                <a:ea typeface="Roboto"/>
                <a:cs typeface="Roboto"/>
                <a:sym typeface="Roboto"/>
              </a:rPr>
              <a:t>Workforce Training</a:t>
            </a:r>
            <a:endParaRPr sz="2338">
              <a:solidFill>
                <a:srgbClr val="464646"/>
              </a:solidFill>
              <a:latin typeface="Roboto"/>
              <a:ea typeface="Roboto"/>
              <a:cs typeface="Roboto"/>
              <a:sym typeface="Roboto"/>
            </a:endParaRPr>
          </a:p>
          <a:p>
            <a:pPr indent="-339007" lvl="0" marL="285750" rtl="0" algn="l">
              <a:lnSpc>
                <a:spcPct val="70000"/>
              </a:lnSpc>
              <a:spcBef>
                <a:spcPts val="1000"/>
              </a:spcBef>
              <a:spcAft>
                <a:spcPts val="0"/>
              </a:spcAft>
              <a:buClr>
                <a:srgbClr val="464646"/>
              </a:buClr>
              <a:buSzPts val="2339"/>
              <a:buFont typeface="Roboto"/>
              <a:buChar char="•"/>
            </a:pPr>
            <a:r>
              <a:rPr lang="en-US" sz="2338">
                <a:solidFill>
                  <a:srgbClr val="464646"/>
                </a:solidFill>
                <a:latin typeface="Roboto"/>
                <a:ea typeface="Roboto"/>
                <a:cs typeface="Roboto"/>
                <a:sym typeface="Roboto"/>
              </a:rPr>
              <a:t>Exams</a:t>
            </a:r>
            <a:endParaRPr sz="2338">
              <a:solidFill>
                <a:srgbClr val="464646"/>
              </a:solidFill>
              <a:latin typeface="Roboto"/>
              <a:ea typeface="Roboto"/>
              <a:cs typeface="Roboto"/>
              <a:sym typeface="Roboto"/>
            </a:endParaRPr>
          </a:p>
          <a:p>
            <a:pPr indent="0" lvl="0" marL="0" rtl="0" algn="l">
              <a:lnSpc>
                <a:spcPct val="70000"/>
              </a:lnSpc>
              <a:spcBef>
                <a:spcPts val="1000"/>
              </a:spcBef>
              <a:spcAft>
                <a:spcPts val="0"/>
              </a:spcAft>
              <a:buClr>
                <a:schemeClr val="dk1"/>
              </a:buClr>
              <a:buSzPts val="1400"/>
              <a:buFont typeface="Arial"/>
              <a:buNone/>
            </a:pPr>
            <a:r>
              <a:t/>
            </a:r>
            <a:endParaRPr sz="1600"/>
          </a:p>
        </p:txBody>
      </p:sp>
      <p:pic>
        <p:nvPicPr>
          <p:cNvPr id="129" name="Google Shape;129;p4" title="Advanced Opportunities">
            <a:hlinkClick r:id="rId3"/>
          </p:cNvPr>
          <p:cNvPicPr preferRelativeResize="0"/>
          <p:nvPr/>
        </p:nvPicPr>
        <p:blipFill>
          <a:blip r:embed="rId4">
            <a:alphaModFix/>
          </a:blip>
          <a:stretch>
            <a:fillRect/>
          </a:stretch>
        </p:blipFill>
        <p:spPr>
          <a:xfrm>
            <a:off x="4702775" y="1170500"/>
            <a:ext cx="7020524" cy="5265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1000"/>
                                        <p:tgtEl>
                                          <p:spTgt spid="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5"/>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REVIEW</a:t>
            </a:r>
            <a:endParaRPr>
              <a:latin typeface="Poppins"/>
              <a:ea typeface="Poppins"/>
              <a:cs typeface="Poppins"/>
              <a:sym typeface="Poppins"/>
            </a:endParaRPr>
          </a:p>
        </p:txBody>
      </p:sp>
      <p:pic>
        <p:nvPicPr>
          <p:cNvPr id="135" name="Google Shape;135;p5"/>
          <p:cNvPicPr preferRelativeResize="0"/>
          <p:nvPr/>
        </p:nvPicPr>
        <p:blipFill>
          <a:blip r:embed="rId3">
            <a:alphaModFix/>
          </a:blip>
          <a:stretch>
            <a:fillRect/>
          </a:stretch>
        </p:blipFill>
        <p:spPr>
          <a:xfrm>
            <a:off x="3285525" y="832400"/>
            <a:ext cx="8369321" cy="6025600"/>
          </a:xfrm>
          <a:prstGeom prst="rect">
            <a:avLst/>
          </a:prstGeom>
          <a:noFill/>
          <a:ln>
            <a:noFill/>
          </a:ln>
        </p:spPr>
      </p:pic>
      <p:pic>
        <p:nvPicPr>
          <p:cNvPr id="136" name="Google Shape;136;p5"/>
          <p:cNvPicPr preferRelativeResize="0"/>
          <p:nvPr/>
        </p:nvPicPr>
        <p:blipFill>
          <a:blip r:embed="rId4">
            <a:alphaModFix/>
          </a:blip>
          <a:stretch>
            <a:fillRect/>
          </a:stretch>
        </p:blipFill>
        <p:spPr>
          <a:xfrm>
            <a:off x="9001900" y="3427850"/>
            <a:ext cx="2417341" cy="167949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HOW DO I SIGN UP?</a:t>
            </a:r>
            <a:endParaRPr>
              <a:latin typeface="Poppins"/>
              <a:ea typeface="Poppins"/>
              <a:cs typeface="Poppins"/>
              <a:sym typeface="Poppins"/>
            </a:endParaRPr>
          </a:p>
        </p:txBody>
      </p:sp>
      <p:sp>
        <p:nvSpPr>
          <p:cNvPr id="142" name="Google Shape;142;p6"/>
          <p:cNvSpPr txBox="1"/>
          <p:nvPr>
            <p:ph idx="1" type="body"/>
          </p:nvPr>
        </p:nvSpPr>
        <p:spPr>
          <a:xfrm>
            <a:off x="4215376" y="1748475"/>
            <a:ext cx="4361100" cy="3956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a:solidFill>
                  <a:srgbClr val="3C5A62"/>
                </a:solidFill>
                <a:latin typeface="Roboto"/>
                <a:ea typeface="Roboto"/>
                <a:cs typeface="Roboto"/>
                <a:sym typeface="Roboto"/>
              </a:rPr>
              <a:t>CREATE AN ADVANCED OPPORTUNITIES ACCOUNT</a:t>
            </a:r>
            <a:r>
              <a:rPr b="1" lang="en-US">
                <a:solidFill>
                  <a:srgbClr val="3C5A62"/>
                </a:solidFill>
                <a:latin typeface="Roboto"/>
                <a:ea typeface="Roboto"/>
                <a:cs typeface="Roboto"/>
                <a:sym typeface="Roboto"/>
              </a:rPr>
              <a:t> </a:t>
            </a:r>
            <a:endParaRPr>
              <a:solidFill>
                <a:srgbClr val="3C5A62"/>
              </a:solidFill>
              <a:latin typeface="Roboto"/>
              <a:ea typeface="Roboto"/>
              <a:cs typeface="Roboto"/>
              <a:sym typeface="Roboto"/>
            </a:endParaRPr>
          </a:p>
          <a:p>
            <a:pPr indent="-317500" lvl="0" marL="285750" rtl="0" algn="l">
              <a:lnSpc>
                <a:spcPct val="90000"/>
              </a:lnSpc>
              <a:spcBef>
                <a:spcPts val="1000"/>
              </a:spcBef>
              <a:spcAft>
                <a:spcPts val="0"/>
              </a:spcAft>
              <a:buClr>
                <a:srgbClr val="EE5934"/>
              </a:buClr>
              <a:buSzPts val="2000"/>
              <a:buFont typeface="Roboto"/>
              <a:buChar char="•"/>
            </a:pPr>
            <a:r>
              <a:rPr lang="en-US">
                <a:solidFill>
                  <a:srgbClr val="3C5A62"/>
                </a:solidFill>
                <a:latin typeface="Roboto"/>
                <a:ea typeface="Roboto"/>
                <a:cs typeface="Roboto"/>
                <a:sym typeface="Roboto"/>
              </a:rPr>
              <a:t>Go to</a:t>
            </a:r>
            <a:r>
              <a:rPr lang="en-US" u="sng">
                <a:solidFill>
                  <a:schemeClr val="hlink"/>
                </a:solidFill>
                <a:latin typeface="Roboto"/>
                <a:ea typeface="Roboto"/>
                <a:cs typeface="Roboto"/>
                <a:sym typeface="Roboto"/>
                <a:hlinkClick r:id="rId3"/>
              </a:rPr>
              <a:t> advancedops.sde.idaho.gov</a:t>
            </a:r>
            <a:endParaRPr sz="2500">
              <a:latin typeface="Roboto"/>
              <a:ea typeface="Roboto"/>
              <a:cs typeface="Roboto"/>
              <a:sym typeface="Roboto"/>
            </a:endParaRPr>
          </a:p>
          <a:p>
            <a:pPr indent="-317500" lvl="0" marL="285750" rtl="0" algn="l">
              <a:lnSpc>
                <a:spcPct val="90000"/>
              </a:lnSpc>
              <a:spcBef>
                <a:spcPts val="1000"/>
              </a:spcBef>
              <a:spcAft>
                <a:spcPts val="0"/>
              </a:spcAft>
              <a:buClr>
                <a:srgbClr val="EE5934"/>
              </a:buClr>
              <a:buSzPts val="2000"/>
              <a:buFont typeface="Roboto"/>
              <a:buChar char="•"/>
            </a:pPr>
            <a:r>
              <a:rPr lang="en-US">
                <a:solidFill>
                  <a:srgbClr val="3C5A62"/>
                </a:solidFill>
                <a:latin typeface="Roboto"/>
                <a:ea typeface="Roboto"/>
                <a:cs typeface="Roboto"/>
                <a:sym typeface="Roboto"/>
              </a:rPr>
              <a:t>Track account balances and request funding</a:t>
            </a:r>
            <a:br>
              <a:rPr lang="en-US">
                <a:solidFill>
                  <a:srgbClr val="3C5A62"/>
                </a:solidFill>
                <a:latin typeface="Roboto"/>
                <a:ea typeface="Roboto"/>
                <a:cs typeface="Roboto"/>
                <a:sym typeface="Roboto"/>
              </a:rPr>
            </a:br>
            <a:endParaRPr>
              <a:solidFill>
                <a:srgbClr val="3C5A62"/>
              </a:solidFill>
              <a:latin typeface="Roboto"/>
              <a:ea typeface="Roboto"/>
              <a:cs typeface="Roboto"/>
              <a:sym typeface="Roboto"/>
            </a:endParaRPr>
          </a:p>
          <a:p>
            <a:pPr indent="0" lvl="0" marL="0" rtl="0" algn="l">
              <a:lnSpc>
                <a:spcPct val="90000"/>
              </a:lnSpc>
              <a:spcBef>
                <a:spcPts val="1000"/>
              </a:spcBef>
              <a:spcAft>
                <a:spcPts val="0"/>
              </a:spcAft>
              <a:buClr>
                <a:srgbClr val="3C5A62"/>
              </a:buClr>
              <a:buSzPts val="1500"/>
              <a:buFont typeface="Arial"/>
              <a:buNone/>
            </a:pPr>
            <a:r>
              <a:rPr b="1" lang="en-US">
                <a:solidFill>
                  <a:srgbClr val="3C5A62"/>
                </a:solidFill>
                <a:latin typeface="Roboto"/>
                <a:ea typeface="Roboto"/>
                <a:cs typeface="Roboto"/>
                <a:sym typeface="Roboto"/>
              </a:rPr>
              <a:t>CONTACT YOUR SCHOOL’S ADVANCED OPPORTUNITIES DESIGNEE</a:t>
            </a:r>
            <a:r>
              <a:rPr b="1" lang="en-US">
                <a:solidFill>
                  <a:srgbClr val="3C5A62"/>
                </a:solidFill>
                <a:latin typeface="Roboto"/>
                <a:ea typeface="Roboto"/>
                <a:cs typeface="Roboto"/>
                <a:sym typeface="Roboto"/>
              </a:rPr>
              <a:t> </a:t>
            </a:r>
            <a:endParaRPr>
              <a:solidFill>
                <a:srgbClr val="3C5A62"/>
              </a:solidFill>
              <a:latin typeface="Roboto"/>
              <a:ea typeface="Roboto"/>
              <a:cs typeface="Roboto"/>
              <a:sym typeface="Roboto"/>
            </a:endParaRPr>
          </a:p>
          <a:p>
            <a:pPr indent="-317500" lvl="0" marL="285750" rtl="0" algn="l">
              <a:lnSpc>
                <a:spcPct val="90000"/>
              </a:lnSpc>
              <a:spcBef>
                <a:spcPts val="1000"/>
              </a:spcBef>
              <a:spcAft>
                <a:spcPts val="0"/>
              </a:spcAft>
              <a:buClr>
                <a:srgbClr val="EE5934"/>
              </a:buClr>
              <a:buSzPts val="2000"/>
              <a:buFont typeface="Roboto"/>
              <a:buChar char="•"/>
            </a:pPr>
            <a:r>
              <a:rPr lang="en-US">
                <a:solidFill>
                  <a:srgbClr val="3C5A62"/>
                </a:solidFill>
                <a:latin typeface="Roboto"/>
                <a:ea typeface="Roboto"/>
                <a:cs typeface="Roboto"/>
                <a:sym typeface="Roboto"/>
              </a:rPr>
              <a:t>Account verification and funding approvals are done by your local district</a:t>
            </a:r>
            <a:endParaRPr sz="2500">
              <a:latin typeface="Roboto"/>
              <a:ea typeface="Roboto"/>
              <a:cs typeface="Roboto"/>
              <a:sym typeface="Roboto"/>
            </a:endParaRPr>
          </a:p>
        </p:txBody>
      </p:sp>
      <p:pic>
        <p:nvPicPr>
          <p:cNvPr id="143" name="Google Shape;143;p6"/>
          <p:cNvPicPr preferRelativeResize="0"/>
          <p:nvPr/>
        </p:nvPicPr>
        <p:blipFill>
          <a:blip r:embed="rId4">
            <a:alphaModFix/>
          </a:blip>
          <a:stretch>
            <a:fillRect/>
          </a:stretch>
        </p:blipFill>
        <p:spPr>
          <a:xfrm>
            <a:off x="8468877" y="2697175"/>
            <a:ext cx="3014625" cy="1731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7"/>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FOR MORE RESOURCES</a:t>
            </a:r>
            <a:endParaRPr>
              <a:latin typeface="Poppins"/>
              <a:ea typeface="Poppins"/>
              <a:cs typeface="Poppins"/>
              <a:sym typeface="Poppins"/>
            </a:endParaRPr>
          </a:p>
        </p:txBody>
      </p:sp>
      <p:sp>
        <p:nvSpPr>
          <p:cNvPr id="149" name="Google Shape;149;p7"/>
          <p:cNvSpPr txBox="1"/>
          <p:nvPr/>
        </p:nvSpPr>
        <p:spPr>
          <a:xfrm>
            <a:off x="4171200" y="2271625"/>
            <a:ext cx="749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150" name="Google Shape;150;p7">
            <a:hlinkClick r:id="rId3"/>
          </p:cNvPr>
          <p:cNvPicPr preferRelativeResize="0"/>
          <p:nvPr/>
        </p:nvPicPr>
        <p:blipFill>
          <a:blip r:embed="rId4">
            <a:alphaModFix/>
          </a:blip>
          <a:stretch>
            <a:fillRect/>
          </a:stretch>
        </p:blipFill>
        <p:spPr>
          <a:xfrm>
            <a:off x="525363" y="4555500"/>
            <a:ext cx="11020425" cy="1457325"/>
          </a:xfrm>
          <a:prstGeom prst="rect">
            <a:avLst/>
          </a:prstGeom>
          <a:noFill/>
          <a:ln>
            <a:noFill/>
          </a:ln>
        </p:spPr>
      </p:pic>
      <p:sp>
        <p:nvSpPr>
          <p:cNvPr id="151" name="Google Shape;151;p7"/>
          <p:cNvSpPr txBox="1"/>
          <p:nvPr/>
        </p:nvSpPr>
        <p:spPr>
          <a:xfrm>
            <a:off x="4074925" y="1984300"/>
            <a:ext cx="7184700" cy="18471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US" sz="2400">
                <a:solidFill>
                  <a:srgbClr val="3C5A62"/>
                </a:solidFill>
                <a:latin typeface="Roboto"/>
                <a:ea typeface="Roboto"/>
                <a:cs typeface="Roboto"/>
                <a:sym typeface="Roboto"/>
              </a:rPr>
              <a:t>VISIT IDAHO STATE DEPARTMENT OF EDUCATION ADVANCED OPPORTUNITIES PAGE TO LEARN MORE!</a:t>
            </a:r>
            <a:endParaRPr b="1" sz="2400">
              <a:solidFill>
                <a:srgbClr val="3C5A62"/>
              </a:solidFill>
              <a:latin typeface="Roboto"/>
              <a:ea typeface="Roboto"/>
              <a:cs typeface="Roboto"/>
              <a:sym typeface="Roboto"/>
            </a:endParaRPr>
          </a:p>
          <a:p>
            <a:pPr indent="-381000" lvl="0" marL="457200" rtl="0" algn="l">
              <a:lnSpc>
                <a:spcPct val="90000"/>
              </a:lnSpc>
              <a:spcBef>
                <a:spcPts val="0"/>
              </a:spcBef>
              <a:spcAft>
                <a:spcPts val="0"/>
              </a:spcAft>
              <a:buClr>
                <a:srgbClr val="3C5A62"/>
              </a:buClr>
              <a:buSzPts val="2400"/>
              <a:buFont typeface="Roboto Medium"/>
              <a:buChar char="●"/>
            </a:pPr>
            <a:r>
              <a:rPr lang="en-US" sz="2400" u="sng">
                <a:solidFill>
                  <a:schemeClr val="hlink"/>
                </a:solidFill>
                <a:latin typeface="Roboto Medium"/>
                <a:ea typeface="Roboto Medium"/>
                <a:cs typeface="Roboto Medium"/>
                <a:sym typeface="Roboto Medium"/>
                <a:hlinkClick r:id="rId5"/>
              </a:rPr>
              <a:t>https://www.sde.idaho.gov/student-engagement/advanced-ops/index.html</a:t>
            </a:r>
            <a:endParaRPr sz="2400">
              <a:solidFill>
                <a:srgbClr val="3C5A62"/>
              </a:solidFill>
              <a:latin typeface="Roboto Medium"/>
              <a:ea typeface="Roboto Medium"/>
              <a:cs typeface="Roboto Medium"/>
              <a:sym typeface="Roboto Medium"/>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