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Roboto"/>
      <p:regular r:id="rId10"/>
      <p:bold r:id="rId11"/>
      <p:italic r:id="rId12"/>
      <p:boldItalic r:id="rId13"/>
    </p:embeddedFont>
    <p:embeddedFont>
      <p:font typeface="Poppins"/>
      <p:regular r:id="rId14"/>
      <p:bold r:id="rId15"/>
      <p:italic r:id="rId16"/>
      <p:boldItalic r:id="rId17"/>
    </p:embeddedFont>
    <p:embeddedFont>
      <p:font typeface="Lato"/>
      <p:regular r:id="rId18"/>
      <p:bold r:id="rId19"/>
      <p:italic r:id="rId20"/>
      <p:boldItalic r:id="rId21"/>
    </p:embeddedFont>
    <p:embeddedFont>
      <p:font typeface="Helvetica Neue"/>
      <p:regular r:id="rId22"/>
      <p:bold r:id="rId23"/>
      <p:italic r:id="rId24"/>
      <p:boldItalic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6" roundtripDataSignature="AMtx7mhHXsiDwRvLImJjHlK6ZKff+dVL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22" Type="http://schemas.openxmlformats.org/officeDocument/2006/relationships/font" Target="fonts/HelveticaNeue-regular.fntdata"/><Relationship Id="rId21" Type="http://schemas.openxmlformats.org/officeDocument/2006/relationships/font" Target="fonts/Lato-boldItalic.fntdata"/><Relationship Id="rId24" Type="http://schemas.openxmlformats.org/officeDocument/2006/relationships/font" Target="fonts/HelveticaNeue-italic.fntdata"/><Relationship Id="rId23" Type="http://schemas.openxmlformats.org/officeDocument/2006/relationships/font" Target="fonts/HelveticaNeue-bold.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font" Target="fonts/HelveticaNeue-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19" Type="http://schemas.openxmlformats.org/officeDocument/2006/relationships/font" Target="fonts/Lato-bold.fntdata"/><Relationship Id="rId18" Type="http://schemas.openxmlformats.org/officeDocument/2006/relationships/font" Target="fonts/La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gfuture.collegeboard.org/majors-careers"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Looking at Majors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with looking at and choosing a major based on their career interest areas.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i="1" lang="en-US">
                <a:latin typeface="Helvetica Neue"/>
                <a:ea typeface="Helvetica Neue"/>
                <a:cs typeface="Helvetica Neue"/>
                <a:sym typeface="Helvetica Neue"/>
              </a:rPr>
              <a:t>(To be completed after ‘Looking at Careers’)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use their top 3 careers from “Looking at Careers” to continue to dig deeper into the high school to career process by finding out the education experience needed for their chosen careers.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Major: </a:t>
            </a:r>
            <a:r>
              <a:rPr lang="en-US">
                <a:latin typeface="Helvetica Neue"/>
                <a:ea typeface="Helvetica Neue"/>
                <a:cs typeface="Helvetica Neue"/>
                <a:sym typeface="Helvetica Neue"/>
              </a:rPr>
              <a:t>A focus of study in college that requires specific classes and credits to earn a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Minor: </a:t>
            </a:r>
            <a:r>
              <a:rPr lang="en-US">
                <a:latin typeface="Helvetica Neue"/>
                <a:ea typeface="Helvetica Neue"/>
                <a:cs typeface="Helvetica Neue"/>
                <a:sym typeface="Helvetica Neue"/>
              </a:rPr>
              <a:t>a way to specialize in a certain field without all of the work of a major to explore another area of interest</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Associate’s Degree: </a:t>
            </a:r>
            <a:r>
              <a:rPr lang="en-US">
                <a:latin typeface="Helvetica Neue"/>
                <a:ea typeface="Helvetica Neue"/>
                <a:cs typeface="Helvetica Neue"/>
                <a:sym typeface="Helvetica Neue"/>
              </a:rPr>
              <a:t>a two-year undergraduate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Bachelor’s Degree: </a:t>
            </a:r>
            <a:r>
              <a:rPr lang="en-US">
                <a:latin typeface="Helvetica Neue"/>
                <a:ea typeface="Helvetica Neue"/>
                <a:cs typeface="Helvetica Neue"/>
                <a:sym typeface="Helvetica Neue"/>
              </a:rPr>
              <a:t>a four-year undergraduate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Undergraduate: </a:t>
            </a:r>
            <a:r>
              <a:rPr lang="en-US">
                <a:latin typeface="Helvetica Neue"/>
                <a:ea typeface="Helvetica Neue"/>
                <a:cs typeface="Helvetica Neue"/>
                <a:sym typeface="Helvetica Neue"/>
              </a:rPr>
              <a:t>a student at a college or university who has not yet earned a degree</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Postgraduate: </a:t>
            </a:r>
            <a:r>
              <a:rPr lang="en-US">
                <a:latin typeface="Helvetica Neue"/>
                <a:ea typeface="Helvetica Neue"/>
                <a:cs typeface="Helvetica Neue"/>
                <a:sym typeface="Helvetica Neue"/>
              </a:rPr>
              <a:t>a student who has successfully completed an undergraduate degree level course at a college or university and is continuing to study at a more advanced level</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Calibri"/>
              <a:buChar char="●"/>
            </a:pPr>
            <a:r>
              <a:rPr b="1" lang="en-US">
                <a:latin typeface="Helvetica Neue"/>
                <a:ea typeface="Helvetica Neue"/>
                <a:cs typeface="Helvetica Neue"/>
                <a:sym typeface="Helvetica Neue"/>
              </a:rPr>
              <a:t>Difference between a major and a degree: </a:t>
            </a:r>
            <a:r>
              <a:rPr lang="en-US">
                <a:latin typeface="Helvetica Neue"/>
                <a:ea typeface="Helvetica Neue"/>
                <a:cs typeface="Helvetica Neue"/>
                <a:sym typeface="Helvetica Neue"/>
              </a:rPr>
              <a:t>A major is the specific program of study and the degree is a general term used for college education</a:t>
            </a:r>
            <a:endParaRPr/>
          </a:p>
        </p:txBody>
      </p:sp>
      <p:sp>
        <p:nvSpPr>
          <p:cNvPr id="119" name="Google Shape;11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Success starts with taking a step. The path to education and/or career after high school is not always a straight one. A traditional 4-year college is not for everyone, and not all careers require a 4-year degree. Consider looking at your plan from a different perspective. Instead of thinking of education as the first step necessary – think about your goal or the career you might want to pursue and work backwards to find out what education and training opportunities exist. You might be surprised at what you find. Now that you have found 3 careers that match your interest and skills.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latin typeface="Helvetica Neue"/>
                <a:ea typeface="Helvetica Neue"/>
                <a:cs typeface="Helvetica Neue"/>
                <a:sym typeface="Helvetica Neue"/>
              </a:rPr>
              <a:t>Choose a major or program of study. Determine what programs of studies/majors lead to your desired career. Keep in mind that there is not always one correct answer.</a:t>
            </a:r>
            <a:endParaRPr b="1">
              <a:latin typeface="Helvetica Neue"/>
              <a:ea typeface="Helvetica Neue"/>
              <a:cs typeface="Helvetica Neue"/>
              <a:sym typeface="Helvetica Neue"/>
            </a:endParaRPr>
          </a:p>
        </p:txBody>
      </p:sp>
      <p:sp>
        <p:nvSpPr>
          <p:cNvPr id="125" name="Google Shape;12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Explore Majors: </a:t>
            </a:r>
            <a:r>
              <a:rPr lang="en-US">
                <a:solidFill>
                  <a:srgbClr val="231F20"/>
                </a:solidFill>
                <a:highlight>
                  <a:srgbClr val="FFFFFF"/>
                </a:highlight>
                <a:latin typeface="Helvetica Neue"/>
                <a:ea typeface="Helvetica Neue"/>
                <a:cs typeface="Helvetica Neue"/>
                <a:sym typeface="Helvetica Neue"/>
              </a:rPr>
              <a:t>It’s time to get serious about what you want to study after high school and how these plans will help you realize your vision for your future. Remember majors and programs of study are specific areas that students specialize in after high school. They can be as short as 3-6 months or as long as six years. Once you complete the requirements of a major or program of study, you’re typically awarded a certificate or a degree.</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Looking at Majors Activity:</a:t>
            </a:r>
            <a:r>
              <a:rPr lang="en-US">
                <a:solidFill>
                  <a:srgbClr val="231F20"/>
                </a:solidFill>
                <a:highlight>
                  <a:srgbClr val="FFFFFF"/>
                </a:highlight>
                <a:latin typeface="Helvetica Neue"/>
                <a:ea typeface="Helvetica Neue"/>
                <a:cs typeface="Helvetica Neue"/>
                <a:sym typeface="Helvetica Neue"/>
              </a:rPr>
              <a:t> One way to start narrowing down potential majors is to identify the careers you think you’re most interested in and then look for majors that would provide you with the skills and training to reach that goal. </a:t>
            </a:r>
            <a:r>
              <a:rPr lang="en-US">
                <a:solidFill>
                  <a:srgbClr val="231F20"/>
                </a:solidFill>
                <a:highlight>
                  <a:srgbClr val="FFFFFF"/>
                </a:highlight>
                <a:latin typeface="Lato"/>
                <a:ea typeface="Lato"/>
                <a:cs typeface="Lato"/>
                <a:sym typeface="Lato"/>
              </a:rPr>
              <a:t>Now that you have a career in mind, spend some time exploring majors at Big Future from the College Board. [ </a:t>
            </a:r>
            <a:r>
              <a:rPr lang="en-US" u="sng">
                <a:solidFill>
                  <a:srgbClr val="1155CC"/>
                </a:solidFill>
                <a:highlight>
                  <a:srgbClr val="FFFFFF"/>
                </a:highlight>
                <a:latin typeface="Lato"/>
                <a:ea typeface="Lato"/>
                <a:cs typeface="Lato"/>
                <a:sym typeface="Lato"/>
                <a:hlinkClick r:id="rId2">
                  <a:extLst>
                    <a:ext uri="{A12FA001-AC4F-418D-AE19-62706E023703}">
                      <ahyp:hlinkClr val="tx"/>
                    </a:ext>
                  </a:extLst>
                </a:hlinkClick>
              </a:rPr>
              <a:t>https://bigfuture.collegeboard.org/majors-careers</a:t>
            </a:r>
            <a:r>
              <a:rPr lang="en-US">
                <a:solidFill>
                  <a:srgbClr val="231F20"/>
                </a:solidFill>
                <a:highlight>
                  <a:srgbClr val="FFFFFF"/>
                </a:highlight>
                <a:latin typeface="Lato"/>
                <a:ea typeface="Lato"/>
                <a:cs typeface="Lato"/>
                <a:sym typeface="Lato"/>
              </a:rPr>
              <a:t>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Lato"/>
              <a:ea typeface="Lato"/>
              <a:cs typeface="Lato"/>
              <a:sym typeface="Lato"/>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now are aware of some of the careers and the salary, education, and related careers. As you continue in your education, continue to think of ways that you can build your knowledge to help you on your path to that career. You may change interests OR you may want to dig deeper so continue to explore your own </a:t>
            </a:r>
            <a:endParaRPr>
              <a:solidFill>
                <a:srgbClr val="231F20"/>
              </a:solidFill>
              <a:highlight>
                <a:srgbClr val="FFFFFF"/>
              </a:highlight>
              <a:latin typeface="Lato"/>
              <a:ea typeface="Lato"/>
              <a:cs typeface="Lato"/>
              <a:sym typeface="Lato"/>
            </a:endParaRPr>
          </a:p>
        </p:txBody>
      </p:sp>
      <p:sp>
        <p:nvSpPr>
          <p:cNvPr id="132" name="Google Shape;13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sz="10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3.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hyperlink" Target="https://bigfuture.collegeboard.org/majors-careers"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LOOKING AT MAJORS</a:t>
            </a:r>
            <a:endParaRPr>
              <a:latin typeface="Poppins"/>
              <a:ea typeface="Poppins"/>
              <a:cs typeface="Poppins"/>
              <a:sym typeface="Poppins"/>
            </a:endParaRPr>
          </a:p>
        </p:txBody>
      </p:sp>
      <p:sp>
        <p:nvSpPr>
          <p:cNvPr id="110" name="Google Shape;110;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What Road Are You On?</a:t>
            </a:r>
            <a:endParaRPr/>
          </a:p>
        </p:txBody>
      </p:sp>
      <p:sp>
        <p:nvSpPr>
          <p:cNvPr id="111" name="Google Shape;111;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2" name="Google Shape;112;p1"/>
          <p:cNvPicPr preferRelativeResize="0"/>
          <p:nvPr/>
        </p:nvPicPr>
        <p:blipFill>
          <a:blip r:embed="rId3">
            <a:alphaModFix/>
          </a:blip>
          <a:stretch>
            <a:fillRect/>
          </a:stretch>
        </p:blipFill>
        <p:spPr>
          <a:xfrm>
            <a:off x="6891125" y="974575"/>
            <a:ext cx="5300875" cy="3535359"/>
          </a:xfrm>
          <a:prstGeom prst="rect">
            <a:avLst/>
          </a:prstGeom>
          <a:noFill/>
          <a:ln>
            <a:noFill/>
          </a:ln>
        </p:spPr>
      </p:pic>
      <p:sp>
        <p:nvSpPr>
          <p:cNvPr id="113" name="Google Shape;113;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14" name="Google Shape;114;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15" name="Google Shape;115;p1"/>
          <p:cNvSpPr txBox="1"/>
          <p:nvPr>
            <p:ph idx="4294967295" type="body"/>
          </p:nvPr>
        </p:nvSpPr>
        <p:spPr>
          <a:xfrm>
            <a:off x="6644223" y="4983481"/>
            <a:ext cx="2148900" cy="100590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MAJOR MATCHES YOUR CAREER CHOICE?</a:t>
            </a:r>
            <a:endParaRPr>
              <a:latin typeface="Poppins"/>
              <a:ea typeface="Poppins"/>
              <a:cs typeface="Poppins"/>
              <a:sym typeface="Poppins"/>
            </a:endParaRPr>
          </a:p>
        </p:txBody>
      </p:sp>
      <p:sp>
        <p:nvSpPr>
          <p:cNvPr id="116" name="Google Shape;116;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“YOU DON’T HAVE TO HAVE IT ALL FIGURED OUT TO MOVE FORWARD.”</a:t>
            </a:r>
            <a:endParaRPr>
              <a:latin typeface="Poppins"/>
              <a:ea typeface="Poppins"/>
              <a:cs typeface="Poppins"/>
              <a:sym typeface="Poppins"/>
            </a:endParaRPr>
          </a:p>
        </p:txBody>
      </p:sp>
      <p:sp>
        <p:nvSpPr>
          <p:cNvPr id="122" name="Google Shape;122;p3"/>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UNKNOWN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t>THE HIGH SCHOOL TO CAREER PROCESS</a:t>
            </a:r>
            <a:endParaRPr/>
          </a:p>
        </p:txBody>
      </p:sp>
      <p:sp>
        <p:nvSpPr>
          <p:cNvPr id="128" name="Google Shape;128;p4"/>
          <p:cNvSpPr txBox="1"/>
          <p:nvPr>
            <p:ph idx="1" type="body"/>
          </p:nvPr>
        </p:nvSpPr>
        <p:spPr>
          <a:xfrm>
            <a:off x="3800590" y="1450854"/>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n-US">
                <a:latin typeface="Roboto"/>
                <a:ea typeface="Roboto"/>
                <a:cs typeface="Roboto"/>
                <a:sym typeface="Roboto"/>
              </a:rPr>
              <a:t>STEP 2: CHOOSE A MAJOR OR PROGRAM OF STUDY</a:t>
            </a:r>
            <a:endParaRPr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What is your current choice for a career after you graduate high school? </a:t>
            </a:r>
            <a:endParaRPr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Use your career choice to help you explore and choose a major</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29" name="Google Shape;129;p4"/>
          <p:cNvPicPr preferRelativeResize="0"/>
          <p:nvPr/>
        </p:nvPicPr>
        <p:blipFill rotWithShape="1">
          <a:blip r:embed="rId3">
            <a:alphaModFix/>
          </a:blip>
          <a:srcRect b="0" l="0" r="0" t="0"/>
          <a:stretch/>
        </p:blipFill>
        <p:spPr>
          <a:xfrm>
            <a:off x="7158625" y="2255900"/>
            <a:ext cx="4381502" cy="19465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6"/>
          <p:cNvSpPr txBox="1"/>
          <p:nvPr>
            <p:ph type="title"/>
          </p:nvPr>
        </p:nvSpPr>
        <p:spPr>
          <a:xfrm>
            <a:off x="831850" y="1984300"/>
            <a:ext cx="23772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EXPLORE MAJORS ACTIVITY</a:t>
            </a:r>
            <a:endParaRPr>
              <a:latin typeface="Poppins"/>
              <a:ea typeface="Poppins"/>
              <a:cs typeface="Poppins"/>
              <a:sym typeface="Poppins"/>
            </a:endParaRPr>
          </a:p>
        </p:txBody>
      </p:sp>
      <p:sp>
        <p:nvSpPr>
          <p:cNvPr id="135" name="Google Shape;135;p6"/>
          <p:cNvSpPr txBox="1"/>
          <p:nvPr>
            <p:ph idx="1" type="body"/>
          </p:nvPr>
        </p:nvSpPr>
        <p:spPr>
          <a:xfrm>
            <a:off x="5155600" y="947500"/>
            <a:ext cx="49866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C5A62"/>
              </a:buClr>
              <a:buSzPts val="1500"/>
              <a:buFont typeface="Arial"/>
              <a:buNone/>
            </a:pPr>
            <a:r>
              <a:rPr b="1" lang="en-US" sz="1500">
                <a:solidFill>
                  <a:srgbClr val="3C5A62"/>
                </a:solidFill>
                <a:latin typeface="Roboto"/>
                <a:ea typeface="Roboto"/>
                <a:cs typeface="Roboto"/>
                <a:sym typeface="Roboto"/>
              </a:rPr>
              <a:t>EXPLORE THE MAJORS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Go to </a:t>
            </a:r>
            <a:r>
              <a:rPr lang="en-US" sz="1500" u="sng">
                <a:solidFill>
                  <a:schemeClr val="hlink"/>
                </a:solidFill>
                <a:latin typeface="Roboto"/>
                <a:ea typeface="Roboto"/>
                <a:cs typeface="Roboto"/>
                <a:sym typeface="Roboto"/>
                <a:hlinkClick r:id="rId3"/>
              </a:rPr>
              <a:t>https://bigfuture.collegeboard.org/majors-careers</a:t>
            </a:r>
            <a:r>
              <a:rPr lang="en-US" sz="1500">
                <a:solidFill>
                  <a:srgbClr val="3C5A62"/>
                </a:solidFill>
                <a:latin typeface="Roboto"/>
                <a:ea typeface="Roboto"/>
                <a:cs typeface="Roboto"/>
                <a:sym typeface="Roboto"/>
              </a:rPr>
              <a:t>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Use the dropdown options on the ‘MAJOR CATEGORIES’ and ‘CAREER CATEGORIES’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3C5A62"/>
              </a:buClr>
              <a:buSzPts val="1500"/>
              <a:buFont typeface="Roboto"/>
              <a:buChar char="•"/>
            </a:pPr>
            <a:r>
              <a:rPr lang="en-US" sz="1500">
                <a:solidFill>
                  <a:srgbClr val="3C5A62"/>
                </a:solidFill>
                <a:latin typeface="Roboto"/>
                <a:ea typeface="Roboto"/>
                <a:cs typeface="Roboto"/>
                <a:sym typeface="Roboto"/>
              </a:rPr>
              <a:t>Use the tools on the right to search by keyword or interest</a:t>
            </a:r>
            <a:br>
              <a:rPr lang="en-US" sz="1500">
                <a:solidFill>
                  <a:srgbClr val="3C5A62"/>
                </a:solidFill>
                <a:latin typeface="Roboto"/>
                <a:ea typeface="Roboto"/>
                <a:cs typeface="Roboto"/>
                <a:sym typeface="Roboto"/>
              </a:rPr>
            </a:b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Clr>
                <a:srgbClr val="3C5A62"/>
              </a:buClr>
              <a:buSzPts val="1500"/>
              <a:buFont typeface="Arial"/>
              <a:buNone/>
            </a:pPr>
            <a:r>
              <a:rPr b="1" lang="en-US" sz="1500">
                <a:solidFill>
                  <a:srgbClr val="3C5A62"/>
                </a:solidFill>
                <a:latin typeface="Roboto"/>
                <a:ea typeface="Roboto"/>
                <a:cs typeface="Roboto"/>
                <a:sym typeface="Roboto"/>
              </a:rPr>
              <a:t>COMPLETE THE ACTIVITY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Once you get find the major that matches the career, answer the questions about each major</a:t>
            </a: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3C5A62"/>
              </a:solidFill>
            </a:endParaRPr>
          </a:p>
        </p:txBody>
      </p:sp>
      <p:pic>
        <p:nvPicPr>
          <p:cNvPr id="136" name="Google Shape;136;p6"/>
          <p:cNvPicPr preferRelativeResize="0"/>
          <p:nvPr/>
        </p:nvPicPr>
        <p:blipFill>
          <a:blip r:embed="rId4">
            <a:alphaModFix/>
          </a:blip>
          <a:stretch>
            <a:fillRect/>
          </a:stretch>
        </p:blipFill>
        <p:spPr>
          <a:xfrm>
            <a:off x="5205582" y="4288025"/>
            <a:ext cx="5379981" cy="235761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