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Roboto"/>
      <p:regular r:id="rId13"/>
      <p:bold r:id="rId14"/>
      <p:italic r:id="rId15"/>
      <p:boldItalic r:id="rId16"/>
    </p:embeddedFont>
    <p:embeddedFont>
      <p:font typeface="Poppins"/>
      <p:regular r:id="rId17"/>
      <p:bold r:id="rId18"/>
      <p:italic r:id="rId19"/>
      <p:boldItalic r:id="rId20"/>
    </p:embeddedFont>
    <p:embeddedFont>
      <p:font typeface="Lato"/>
      <p:regular r:id="rId21"/>
      <p:bold r:id="rId22"/>
      <p:italic r:id="rId23"/>
      <p:boldItalic r:id="rId24"/>
    </p:embeddedFont>
    <p:embeddedFont>
      <p:font typeface="Helvetica Neue"/>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9" roundtripDataSignature="AMtx7mgvhaBuVhClgo7osugvSYlSCt6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Lato-bold.fntdata"/><Relationship Id="rId21" Type="http://schemas.openxmlformats.org/officeDocument/2006/relationships/font" Target="fonts/Lato-regular.fntdata"/><Relationship Id="rId24" Type="http://schemas.openxmlformats.org/officeDocument/2006/relationships/font" Target="fonts/Lato-boldItalic.fntdata"/><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Poppins-regular.fntdata"/><Relationship Id="rId16" Type="http://schemas.openxmlformats.org/officeDocument/2006/relationships/font" Target="fonts/Roboto-boldItalic.fntdata"/><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interest-profiler"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2.labor.idaho.gov/JobScap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a:t>
            </a:r>
            <a:r>
              <a:rPr lang="en-US">
                <a:latin typeface="Helvetica Neue"/>
                <a:ea typeface="Helvetica Neue"/>
                <a:cs typeface="Helvetica Neue"/>
                <a:sym typeface="Helvetica Neue"/>
              </a:rPr>
              <a:t>Looking at Careers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with looking at and choosing careers based on their career interest areas.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10</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Choose a career that matches your interests and skills. </a:t>
            </a:r>
            <a:r>
              <a:rPr lang="en-US">
                <a:latin typeface="Helvetica Neue"/>
                <a:ea typeface="Helvetica Neue"/>
                <a:cs typeface="Helvetica Neue"/>
                <a:sym typeface="Helvetica Neue"/>
              </a:rPr>
              <a:t>Students will examine their career interest areas to find suggested careers that match their interests. Students will explore different careers and choose three that seem satisfying and rewarding to explore.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Realistic: </a:t>
            </a:r>
            <a:r>
              <a:rPr lang="en-US">
                <a:latin typeface="Helvetica Neue"/>
                <a:ea typeface="Helvetica Neue"/>
                <a:cs typeface="Helvetica Neue"/>
                <a:sym typeface="Helvetica Neue"/>
              </a:rPr>
              <a:t>The “Doers”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Investigative: </a:t>
            </a:r>
            <a:r>
              <a:rPr lang="en-US">
                <a:latin typeface="Helvetica Neue"/>
                <a:ea typeface="Helvetica Neue"/>
                <a:cs typeface="Helvetica Neue"/>
                <a:sym typeface="Helvetica Neue"/>
              </a:rPr>
              <a:t>The “Thinkers”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Artistic: </a:t>
            </a:r>
            <a:r>
              <a:rPr lang="en-US">
                <a:latin typeface="Helvetica Neue"/>
                <a:ea typeface="Helvetica Neue"/>
                <a:cs typeface="Helvetica Neue"/>
                <a:sym typeface="Helvetica Neue"/>
              </a:rPr>
              <a:t>The “Creators”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Social:</a:t>
            </a:r>
            <a:r>
              <a:rPr lang="en-US">
                <a:latin typeface="Helvetica Neue"/>
                <a:ea typeface="Helvetica Neue"/>
                <a:cs typeface="Helvetica Neue"/>
                <a:sym typeface="Helvetica Neue"/>
              </a:rPr>
              <a:t> The “Helpers”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Enterprising: </a:t>
            </a:r>
            <a:r>
              <a:rPr lang="en-US">
                <a:latin typeface="Helvetica Neue"/>
                <a:ea typeface="Helvetica Neue"/>
                <a:cs typeface="Helvetica Neue"/>
                <a:sym typeface="Helvetica Neue"/>
              </a:rPr>
              <a:t>The “Persuaders”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Conventional:</a:t>
            </a:r>
            <a:r>
              <a:rPr lang="en-US">
                <a:latin typeface="Helvetica Neue"/>
                <a:ea typeface="Helvetica Neue"/>
                <a:cs typeface="Helvetica Neue"/>
                <a:sym typeface="Helvetica Neue"/>
              </a:rPr>
              <a:t> The “Organizers”</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Success starts with taking a step. The path to education and/or career after high school is not always a straight one. A traditional 4-year college is not for everyone, and not all careers require a 4-year degree. Consider looking at your plan from a different perspective. Instead of thinking of education as the first step necessary – think about your goal or the career you might want to pursue and work backwards to find out what education and training opportunities exist. You might be surprised at what you find. </a:t>
            </a:r>
            <a:r>
              <a:rPr lang="en-US">
                <a:solidFill>
                  <a:srgbClr val="231F20"/>
                </a:solidFill>
                <a:highlight>
                  <a:srgbClr val="FFFFFF"/>
                </a:highlight>
                <a:latin typeface="Helvetica Neue"/>
                <a:ea typeface="Helvetica Neue"/>
                <a:cs typeface="Helvetica Neue"/>
                <a:sym typeface="Helvetica Neue"/>
              </a:rPr>
              <a:t>Start with a career. Choose a career that matches your interests and skills.</a:t>
            </a:r>
            <a:endParaRPr b="1"/>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Interest Profiler: </a:t>
            </a:r>
            <a:r>
              <a:rPr lang="en-US">
                <a:solidFill>
                  <a:srgbClr val="231F20"/>
                </a:solidFill>
                <a:highlight>
                  <a:srgbClr val="FFFFFF"/>
                </a:highlight>
                <a:latin typeface="Helvetica Neue"/>
                <a:ea typeface="Helvetica Neue"/>
                <a:cs typeface="Helvetica Neue"/>
                <a:sym typeface="Helvetica Neue"/>
              </a:rPr>
              <a:t>The interest profile activity uses Holland codes or career interest areas, which are a set of personality types developed by psychologist John L. Holland in the 1970s. There are six personality types in Holland’s Model: Realistic, Investigative, Artistic, Social, Enterprising, and Conventional. Dr. Holland reasoned that people work best in work environments that match their preferences. Most people are some combination of two or three of the Holland interest areas. </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Interest Profiler Activity</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Discover what your interests are and how they relate to the world of work. [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https://nextsteps.idaho.gov/interest-profiler</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In this quiz, you will answer 60 questions about work activities that some people perform in their jobs. Read each activity. Then choose the response that best describes how you feel about the activity. There are no right or wrong answers.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When you finish the quiz, you will receive a report on your top career interests. Use the results to help you decide what kinds of careers you might want to explore.</a:t>
            </a:r>
            <a:endParaRPr b="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None/>
            </a:pPr>
            <a:r>
              <a:t/>
            </a:r>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Looking at Careers: </a:t>
            </a:r>
            <a:r>
              <a:rPr lang="en-US">
                <a:solidFill>
                  <a:srgbClr val="231F20"/>
                </a:solidFill>
                <a:highlight>
                  <a:srgbClr val="FFFFFF"/>
                </a:highlight>
                <a:latin typeface="Helvetica Neue"/>
                <a:ea typeface="Helvetica Neue"/>
                <a:cs typeface="Helvetica Neue"/>
                <a:sym typeface="Helvetica Neue"/>
              </a:rPr>
              <a:t>Now that you have your top three career interest areas and the related careers, explore a few out of each interest area and choose 3 that are the most appealing to you to complete your learning activity. Use the listed ones or find out more by searching them using the Career Search Tool on JobScape [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https://www2.labor.idaho.gov/JobScape/</a:t>
            </a:r>
            <a:r>
              <a:rPr lang="en-US">
                <a:solidFill>
                  <a:srgbClr val="231F20"/>
                </a:solidFill>
                <a:highlight>
                  <a:srgbClr val="FFFFFF"/>
                </a:highlight>
                <a:latin typeface="Helvetica Neue"/>
                <a:ea typeface="Helvetica Neue"/>
                <a:cs typeface="Helvetica Neue"/>
                <a:sym typeface="Helvetica Neue"/>
              </a:rPr>
              <a:t> ].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rgbClr val="231F20"/>
              </a:solidFill>
              <a:highlight>
                <a:srgbClr val="FFFFFF"/>
              </a:highlight>
              <a:latin typeface="Lato"/>
              <a:ea typeface="Lato"/>
              <a:cs typeface="Lato"/>
              <a:sym typeface="Lato"/>
            </a:endParaRPr>
          </a:p>
        </p:txBody>
      </p:sp>
      <p:sp>
        <p:nvSpPr>
          <p:cNvPr id="146" name="Google Shape;14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b6c09e9bd4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now are aware of some of the careers and the salary, education, and related careers. As you continue in your education, continue to think of ways that you can build your knowledge to help you on your path to that career. You may change interests OR you may want to dig deeper so continue to explore your own characteristics and identify other qualities that connect with careers that you may choose for your future!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solidFill>
                <a:srgbClr val="3C5961"/>
              </a:solidFill>
              <a:latin typeface="Helvetica Neue"/>
              <a:ea typeface="Helvetica Neue"/>
              <a:cs typeface="Helvetica Neue"/>
              <a:sym typeface="Helvetica Neue"/>
            </a:endParaRPr>
          </a:p>
          <a:p>
            <a:pPr indent="0" lvl="0" marL="0" rtl="0" algn="l">
              <a:spcBef>
                <a:spcPts val="0"/>
              </a:spcBef>
              <a:spcAft>
                <a:spcPts val="0"/>
              </a:spcAft>
              <a:buNone/>
            </a:pPr>
            <a:r>
              <a:t/>
            </a:r>
            <a:endParaRPr b="1"/>
          </a:p>
        </p:txBody>
      </p:sp>
      <p:sp>
        <p:nvSpPr>
          <p:cNvPr id="154" name="Google Shape;154;gb6c09e9bd4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nextsteps.idaho.gov/interest-profiler" TargetMode="Externa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2.labor.idaho.gov/JobScape/" TargetMode="External"/><Relationship Id="rId4" Type="http://schemas.openxmlformats.org/officeDocument/2006/relationships/image" Target="../media/image14.png"/><Relationship Id="rId5" Type="http://schemas.openxmlformats.org/officeDocument/2006/relationships/image" Target="../media/image21.pn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hyperlink" Target="https://nextsteps.idaho.gov/work-values" TargetMode="External"/><Relationship Id="rId9" Type="http://schemas.openxmlformats.org/officeDocument/2006/relationships/image" Target="../media/image20.png"/><Relationship Id="rId5" Type="http://schemas.openxmlformats.org/officeDocument/2006/relationships/image" Target="../media/image16.png"/><Relationship Id="rId6" Type="http://schemas.openxmlformats.org/officeDocument/2006/relationships/hyperlink" Target="https://nextsteps.idaho.gov/browse-careers" TargetMode="External"/><Relationship Id="rId7" Type="http://schemas.openxmlformats.org/officeDocument/2006/relationships/image" Target="../media/image17.png"/><Relationship Id="rId8" Type="http://schemas.openxmlformats.org/officeDocument/2006/relationships/hyperlink" Target="https://nextsteps.idaho.gov/future-finde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10674" l="34265" r="1746" t="0"/>
          <a:stretch/>
        </p:blipFill>
        <p:spPr>
          <a:xfrm>
            <a:off x="5175925" y="0"/>
            <a:ext cx="7016075" cy="514325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LOOKING AT CAREERS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CAREER MATCHES YOUR INTERESTS?</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“A CAREER CHOICE IS AN EXPRESSION OF PERSONALITY.”</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DR. JOHN HOLLAND</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HIGH SCHOOL TO CAREER PROCESS</a:t>
            </a:r>
            <a:endParaRPr>
              <a:latin typeface="Poppins"/>
              <a:ea typeface="Poppins"/>
              <a:cs typeface="Poppins"/>
              <a:sym typeface="Poppins"/>
            </a:endParaRPr>
          </a:p>
        </p:txBody>
      </p:sp>
      <p:sp>
        <p:nvSpPr>
          <p:cNvPr id="128" name="Google Shape;128;p4"/>
          <p:cNvSpPr txBox="1"/>
          <p:nvPr>
            <p:ph idx="1" type="body"/>
          </p:nvPr>
        </p:nvSpPr>
        <p:spPr>
          <a:xfrm>
            <a:off x="4215365" y="2255904"/>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a:latin typeface="Roboto"/>
                <a:ea typeface="Roboto"/>
                <a:cs typeface="Roboto"/>
                <a:sym typeface="Roboto"/>
              </a:rPr>
              <a:t>STEP 1: START WITH A CAREER OR OCCUPATION</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What is your goal or a career that you might want to pursue?</a:t>
            </a:r>
            <a:r>
              <a:rPr lang="en-US" sz="1900">
                <a:solidFill>
                  <a:srgbClr val="464646"/>
                </a:solidFill>
                <a:latin typeface="Roboto"/>
                <a:ea typeface="Roboto"/>
                <a:cs typeface="Roboto"/>
                <a:sym typeface="Roboto"/>
              </a:rPr>
              <a:t> </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Use your interests to help you </a:t>
            </a:r>
            <a:r>
              <a:rPr lang="en-US" sz="1900">
                <a:solidFill>
                  <a:srgbClr val="464646"/>
                </a:solidFill>
                <a:latin typeface="Roboto"/>
                <a:ea typeface="Roboto"/>
                <a:cs typeface="Roboto"/>
                <a:sym typeface="Roboto"/>
              </a:rPr>
              <a:t>explore</a:t>
            </a:r>
            <a:r>
              <a:rPr lang="en-US" sz="1900">
                <a:solidFill>
                  <a:srgbClr val="464646"/>
                </a:solidFill>
                <a:latin typeface="Roboto"/>
                <a:ea typeface="Roboto"/>
                <a:cs typeface="Roboto"/>
                <a:sym typeface="Roboto"/>
              </a:rPr>
              <a:t> and choose a career</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3">
            <a:alphaModFix/>
          </a:blip>
          <a:stretch>
            <a:fillRect/>
          </a:stretch>
        </p:blipFill>
        <p:spPr>
          <a:xfrm>
            <a:off x="7316700" y="2766600"/>
            <a:ext cx="4381502" cy="19465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CAREER INTEREST AREAS</a:t>
            </a:r>
            <a:endParaRPr>
              <a:latin typeface="Poppins"/>
              <a:ea typeface="Poppins"/>
              <a:cs typeface="Poppins"/>
              <a:sym typeface="Poppins"/>
            </a:endParaRPr>
          </a:p>
        </p:txBody>
      </p:sp>
      <p:sp>
        <p:nvSpPr>
          <p:cNvPr id="135" name="Google Shape;135;p5"/>
          <p:cNvSpPr txBox="1"/>
          <p:nvPr>
            <p:ph idx="1" type="body"/>
          </p:nvPr>
        </p:nvSpPr>
        <p:spPr>
          <a:xfrm>
            <a:off x="1329125" y="3026025"/>
            <a:ext cx="5257200" cy="39561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Realistic: </a:t>
            </a:r>
            <a:r>
              <a:rPr lang="en-US">
                <a:solidFill>
                  <a:srgbClr val="000000"/>
                </a:solidFill>
                <a:latin typeface="Roboto"/>
                <a:ea typeface="Roboto"/>
                <a:cs typeface="Roboto"/>
                <a:sym typeface="Roboto"/>
              </a:rPr>
              <a:t>The “Doers”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Investigative: </a:t>
            </a:r>
            <a:r>
              <a:rPr lang="en-US">
                <a:solidFill>
                  <a:srgbClr val="000000"/>
                </a:solidFill>
                <a:latin typeface="Roboto"/>
                <a:ea typeface="Roboto"/>
                <a:cs typeface="Roboto"/>
                <a:sym typeface="Roboto"/>
              </a:rPr>
              <a:t>The “Thinkers”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Artistic: </a:t>
            </a:r>
            <a:r>
              <a:rPr lang="en-US">
                <a:solidFill>
                  <a:srgbClr val="000000"/>
                </a:solidFill>
                <a:latin typeface="Roboto"/>
                <a:ea typeface="Roboto"/>
                <a:cs typeface="Roboto"/>
                <a:sym typeface="Roboto"/>
              </a:rPr>
              <a:t>The “Creators”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Social:</a:t>
            </a:r>
            <a:r>
              <a:rPr lang="en-US">
                <a:solidFill>
                  <a:srgbClr val="000000"/>
                </a:solidFill>
                <a:latin typeface="Roboto"/>
                <a:ea typeface="Roboto"/>
                <a:cs typeface="Roboto"/>
                <a:sym typeface="Roboto"/>
              </a:rPr>
              <a:t> The “Helpers”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Enterprising: </a:t>
            </a:r>
            <a:r>
              <a:rPr lang="en-US">
                <a:solidFill>
                  <a:srgbClr val="000000"/>
                </a:solidFill>
                <a:latin typeface="Roboto"/>
                <a:ea typeface="Roboto"/>
                <a:cs typeface="Roboto"/>
                <a:sym typeface="Roboto"/>
              </a:rPr>
              <a:t>The “Persuaders”</a:t>
            </a:r>
            <a:endParaRPr>
              <a:solidFill>
                <a:srgbClr val="000000"/>
              </a:solidFill>
              <a:latin typeface="Roboto"/>
              <a:ea typeface="Roboto"/>
              <a:cs typeface="Roboto"/>
              <a:sym typeface="Roboto"/>
            </a:endParaRPr>
          </a:p>
          <a:p>
            <a:pPr indent="-355600" lvl="0" marL="457200" rtl="0" algn="l">
              <a:lnSpc>
                <a:spcPct val="100000"/>
              </a:lnSpc>
              <a:spcBef>
                <a:spcPts val="0"/>
              </a:spcBef>
              <a:spcAft>
                <a:spcPts val="0"/>
              </a:spcAft>
              <a:buClr>
                <a:srgbClr val="000000"/>
              </a:buClr>
              <a:buSzPts val="2000"/>
              <a:buFont typeface="Helvetica Neue"/>
              <a:buChar char="●"/>
            </a:pPr>
            <a:r>
              <a:rPr b="1" lang="en-US">
                <a:solidFill>
                  <a:srgbClr val="000000"/>
                </a:solidFill>
                <a:latin typeface="Roboto"/>
                <a:ea typeface="Roboto"/>
                <a:cs typeface="Roboto"/>
                <a:sym typeface="Roboto"/>
              </a:rPr>
              <a:t>Conventional:</a:t>
            </a:r>
            <a:r>
              <a:rPr lang="en-US">
                <a:solidFill>
                  <a:srgbClr val="000000"/>
                </a:solidFill>
                <a:latin typeface="Roboto"/>
                <a:ea typeface="Roboto"/>
                <a:cs typeface="Roboto"/>
                <a:sym typeface="Roboto"/>
              </a:rPr>
              <a:t> The “Organizers”</a:t>
            </a:r>
            <a:endParaRPr sz="2300">
              <a:latin typeface="Roboto"/>
              <a:ea typeface="Roboto"/>
              <a:cs typeface="Roboto"/>
              <a:sym typeface="Roboto"/>
            </a:endParaRPr>
          </a:p>
        </p:txBody>
      </p:sp>
      <p:pic>
        <p:nvPicPr>
          <p:cNvPr id="136" name="Google Shape;136;p5"/>
          <p:cNvPicPr preferRelativeResize="0"/>
          <p:nvPr/>
        </p:nvPicPr>
        <p:blipFill>
          <a:blip r:embed="rId3">
            <a:alphaModFix/>
          </a:blip>
          <a:stretch>
            <a:fillRect/>
          </a:stretch>
        </p:blipFill>
        <p:spPr>
          <a:xfrm>
            <a:off x="6495749" y="1563825"/>
            <a:ext cx="5313574" cy="401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INTEREST PROFILER ACTIVITY</a:t>
            </a:r>
            <a:endParaRPr>
              <a:latin typeface="Poppins"/>
              <a:ea typeface="Poppins"/>
              <a:cs typeface="Poppins"/>
              <a:sym typeface="Poppins"/>
            </a:endParaRPr>
          </a:p>
        </p:txBody>
      </p:sp>
      <p:sp>
        <p:nvSpPr>
          <p:cNvPr id="142" name="Google Shape;142;p6"/>
          <p:cNvSpPr txBox="1"/>
          <p:nvPr>
            <p:ph idx="1" type="body"/>
          </p:nvPr>
        </p:nvSpPr>
        <p:spPr>
          <a:xfrm>
            <a:off x="2811850" y="1450800"/>
            <a:ext cx="43977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900">
                <a:solidFill>
                  <a:srgbClr val="3C5A62"/>
                </a:solidFill>
                <a:latin typeface="Roboto"/>
                <a:ea typeface="Roboto"/>
                <a:cs typeface="Roboto"/>
                <a:sym typeface="Roboto"/>
              </a:rPr>
              <a:t>TAKE THE QUIZ</a:t>
            </a:r>
            <a:endParaRPr sz="1900">
              <a:solidFill>
                <a:srgbClr val="3C5A62"/>
              </a:solidFill>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Go to </a:t>
            </a:r>
            <a:r>
              <a:rPr lang="en-US" sz="1900" u="sng">
                <a:solidFill>
                  <a:schemeClr val="hlink"/>
                </a:solidFill>
                <a:latin typeface="Roboto"/>
                <a:ea typeface="Roboto"/>
                <a:cs typeface="Roboto"/>
                <a:sym typeface="Roboto"/>
                <a:hlinkClick r:id="rId3"/>
              </a:rPr>
              <a:t>https://nextsteps.idaho.gov/interest-profiler</a:t>
            </a:r>
            <a:r>
              <a:rPr lang="en-US" sz="1900">
                <a:solidFill>
                  <a:srgbClr val="3C5A62"/>
                </a:solidFill>
                <a:latin typeface="Roboto"/>
                <a:ea typeface="Roboto"/>
                <a:cs typeface="Roboto"/>
                <a:sym typeface="Roboto"/>
              </a:rPr>
              <a:t>  </a:t>
            </a:r>
            <a:endParaRPr sz="1900">
              <a:solidFill>
                <a:srgbClr val="3C5A62"/>
              </a:solidFill>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Begin the quiz</a:t>
            </a:r>
            <a:endParaRPr sz="1900">
              <a:solidFill>
                <a:srgbClr val="3C5A62"/>
              </a:solidFill>
              <a:latin typeface="Roboto"/>
              <a:ea typeface="Roboto"/>
              <a:cs typeface="Roboto"/>
              <a:sym typeface="Roboto"/>
            </a:endParaRPr>
          </a:p>
          <a:p>
            <a:pPr indent="-311150" lvl="0" marL="285750" rtl="0" algn="l">
              <a:lnSpc>
                <a:spcPct val="90000"/>
              </a:lnSpc>
              <a:spcBef>
                <a:spcPts val="1000"/>
              </a:spcBef>
              <a:spcAft>
                <a:spcPts val="0"/>
              </a:spcAft>
              <a:buClr>
                <a:srgbClr val="3C5A62"/>
              </a:buClr>
              <a:buSzPts val="1900"/>
              <a:buFont typeface="Roboto"/>
              <a:buChar char="•"/>
            </a:pPr>
            <a:r>
              <a:rPr lang="en-US" sz="1900">
                <a:solidFill>
                  <a:srgbClr val="3C5A62"/>
                </a:solidFill>
                <a:latin typeface="Roboto"/>
                <a:ea typeface="Roboto"/>
                <a:cs typeface="Roboto"/>
                <a:sym typeface="Roboto"/>
              </a:rPr>
              <a:t>Use the results to help you explore careers </a:t>
            </a:r>
            <a:br>
              <a:rPr lang="en-US" sz="1900">
                <a:solidFill>
                  <a:srgbClr val="3C5A62"/>
                </a:solidFill>
                <a:latin typeface="Roboto"/>
                <a:ea typeface="Roboto"/>
                <a:cs typeface="Roboto"/>
                <a:sym typeface="Roboto"/>
              </a:rPr>
            </a:br>
            <a:endParaRPr sz="19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900">
                <a:solidFill>
                  <a:srgbClr val="3C5A62"/>
                </a:solidFill>
                <a:latin typeface="Roboto"/>
                <a:ea typeface="Roboto"/>
                <a:cs typeface="Roboto"/>
                <a:sym typeface="Roboto"/>
              </a:rPr>
              <a:t>COMPLETE THE ACTIVITY</a:t>
            </a:r>
            <a:r>
              <a:rPr b="1" lang="en-US" sz="1900">
                <a:solidFill>
                  <a:srgbClr val="3C5A62"/>
                </a:solidFill>
                <a:latin typeface="Roboto"/>
                <a:ea typeface="Roboto"/>
                <a:cs typeface="Roboto"/>
                <a:sym typeface="Roboto"/>
              </a:rPr>
              <a:t> </a:t>
            </a:r>
            <a:endParaRPr sz="1900">
              <a:solidFill>
                <a:srgbClr val="3C5A62"/>
              </a:solidFill>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3C5A62"/>
                </a:solidFill>
                <a:latin typeface="Roboto"/>
                <a:ea typeface="Roboto"/>
                <a:cs typeface="Roboto"/>
                <a:sym typeface="Roboto"/>
              </a:rPr>
              <a:t>Once you get your top 3 career interest areas, scroll down and explore careers.</a:t>
            </a:r>
            <a:endParaRPr sz="1900">
              <a:solidFill>
                <a:srgbClr val="3C5A62"/>
              </a:solidFill>
              <a:latin typeface="Roboto"/>
              <a:ea typeface="Roboto"/>
              <a:cs typeface="Roboto"/>
              <a:sym typeface="Roboto"/>
            </a:endParaRPr>
          </a:p>
          <a:p>
            <a:pPr indent="-311150" lvl="0" marL="285750" rtl="0" algn="l">
              <a:lnSpc>
                <a:spcPct val="90000"/>
              </a:lnSpc>
              <a:spcBef>
                <a:spcPts val="1000"/>
              </a:spcBef>
              <a:spcAft>
                <a:spcPts val="0"/>
              </a:spcAft>
              <a:buClr>
                <a:srgbClr val="3C5A62"/>
              </a:buClr>
              <a:buSzPts val="1900"/>
              <a:buFont typeface="Roboto"/>
              <a:buChar char="•"/>
            </a:pPr>
            <a:r>
              <a:rPr lang="en-US" sz="1900">
                <a:solidFill>
                  <a:srgbClr val="3C5A62"/>
                </a:solidFill>
                <a:latin typeface="Roboto"/>
                <a:ea typeface="Roboto"/>
                <a:cs typeface="Roboto"/>
                <a:sym typeface="Roboto"/>
              </a:rPr>
              <a:t>Choose 3 careers to find and fill out the information for the learning plan activity</a:t>
            </a:r>
            <a:endParaRPr sz="1900">
              <a:solidFill>
                <a:srgbClr val="3C5A62"/>
              </a:solidFill>
              <a:latin typeface="Roboto"/>
              <a:ea typeface="Roboto"/>
              <a:cs typeface="Roboto"/>
              <a:sym typeface="Roboto"/>
            </a:endParaRPr>
          </a:p>
        </p:txBody>
      </p:sp>
      <p:pic>
        <p:nvPicPr>
          <p:cNvPr id="143" name="Google Shape;143;p6"/>
          <p:cNvPicPr preferRelativeResize="0"/>
          <p:nvPr/>
        </p:nvPicPr>
        <p:blipFill>
          <a:blip r:embed="rId4">
            <a:alphaModFix/>
          </a:blip>
          <a:stretch>
            <a:fillRect/>
          </a:stretch>
        </p:blipFill>
        <p:spPr>
          <a:xfrm>
            <a:off x="7302762" y="1984299"/>
            <a:ext cx="4889237" cy="3714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LOOKING AT CAREERS</a:t>
            </a:r>
            <a:endParaRPr>
              <a:latin typeface="Poppins"/>
              <a:ea typeface="Poppins"/>
              <a:cs typeface="Poppins"/>
              <a:sym typeface="Poppins"/>
            </a:endParaRPr>
          </a:p>
        </p:txBody>
      </p:sp>
      <p:pic>
        <p:nvPicPr>
          <p:cNvPr id="149" name="Google Shape;149;p7">
            <a:hlinkClick r:id="rId3"/>
          </p:cNvPr>
          <p:cNvPicPr preferRelativeResize="0"/>
          <p:nvPr/>
        </p:nvPicPr>
        <p:blipFill>
          <a:blip r:embed="rId4">
            <a:alphaModFix/>
          </a:blip>
          <a:stretch>
            <a:fillRect/>
          </a:stretch>
        </p:blipFill>
        <p:spPr>
          <a:xfrm>
            <a:off x="4127635" y="3917575"/>
            <a:ext cx="7671815" cy="2520961"/>
          </a:xfrm>
          <a:prstGeom prst="rect">
            <a:avLst/>
          </a:prstGeom>
          <a:noFill/>
          <a:ln>
            <a:noFill/>
          </a:ln>
        </p:spPr>
      </p:pic>
      <p:pic>
        <p:nvPicPr>
          <p:cNvPr id="150" name="Google Shape;150;p7"/>
          <p:cNvPicPr preferRelativeResize="0"/>
          <p:nvPr/>
        </p:nvPicPr>
        <p:blipFill>
          <a:blip r:embed="rId5">
            <a:alphaModFix/>
          </a:blip>
          <a:stretch>
            <a:fillRect/>
          </a:stretch>
        </p:blipFill>
        <p:spPr>
          <a:xfrm>
            <a:off x="4127635" y="1026475"/>
            <a:ext cx="4486275" cy="1171575"/>
          </a:xfrm>
          <a:prstGeom prst="rect">
            <a:avLst/>
          </a:prstGeom>
          <a:noFill/>
          <a:ln>
            <a:noFill/>
          </a:ln>
        </p:spPr>
      </p:pic>
      <p:pic>
        <p:nvPicPr>
          <p:cNvPr id="151" name="Google Shape;151;p7"/>
          <p:cNvPicPr preferRelativeResize="0"/>
          <p:nvPr/>
        </p:nvPicPr>
        <p:blipFill>
          <a:blip r:embed="rId6">
            <a:alphaModFix/>
          </a:blip>
          <a:stretch>
            <a:fillRect/>
          </a:stretch>
        </p:blipFill>
        <p:spPr>
          <a:xfrm>
            <a:off x="7000825" y="2336788"/>
            <a:ext cx="2630469" cy="98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b6c09e9bd4_0_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OTHER WAYS TO EXPLORE</a:t>
            </a:r>
            <a:endParaRPr>
              <a:latin typeface="Poppins"/>
              <a:ea typeface="Poppins"/>
              <a:cs typeface="Poppins"/>
              <a:sym typeface="Poppins"/>
            </a:endParaRPr>
          </a:p>
        </p:txBody>
      </p:sp>
      <p:pic>
        <p:nvPicPr>
          <p:cNvPr id="157" name="Google Shape;157;gb6c09e9bd4_0_8"/>
          <p:cNvPicPr preferRelativeResize="0"/>
          <p:nvPr/>
        </p:nvPicPr>
        <p:blipFill>
          <a:blip r:embed="rId3">
            <a:alphaModFix/>
          </a:blip>
          <a:stretch>
            <a:fillRect/>
          </a:stretch>
        </p:blipFill>
        <p:spPr>
          <a:xfrm>
            <a:off x="4050676" y="1305000"/>
            <a:ext cx="7671949" cy="4874224"/>
          </a:xfrm>
          <a:prstGeom prst="rect">
            <a:avLst/>
          </a:prstGeom>
          <a:noFill/>
          <a:ln>
            <a:noFill/>
          </a:ln>
        </p:spPr>
      </p:pic>
      <p:pic>
        <p:nvPicPr>
          <p:cNvPr id="158" name="Google Shape;158;gb6c09e9bd4_0_8">
            <a:hlinkClick r:id="rId4"/>
          </p:cNvPr>
          <p:cNvPicPr preferRelativeResize="0"/>
          <p:nvPr/>
        </p:nvPicPr>
        <p:blipFill>
          <a:blip r:embed="rId5">
            <a:alphaModFix/>
          </a:blip>
          <a:stretch>
            <a:fillRect/>
          </a:stretch>
        </p:blipFill>
        <p:spPr>
          <a:xfrm>
            <a:off x="4194863" y="2036251"/>
            <a:ext cx="1689500" cy="1805750"/>
          </a:xfrm>
          <a:prstGeom prst="rect">
            <a:avLst/>
          </a:prstGeom>
          <a:noFill/>
          <a:ln>
            <a:noFill/>
          </a:ln>
        </p:spPr>
      </p:pic>
      <p:pic>
        <p:nvPicPr>
          <p:cNvPr id="159" name="Google Shape;159;gb6c09e9bd4_0_8">
            <a:hlinkClick r:id="rId6"/>
          </p:cNvPr>
          <p:cNvPicPr preferRelativeResize="0"/>
          <p:nvPr/>
        </p:nvPicPr>
        <p:blipFill>
          <a:blip r:embed="rId7">
            <a:alphaModFix/>
          </a:blip>
          <a:stretch>
            <a:fillRect/>
          </a:stretch>
        </p:blipFill>
        <p:spPr>
          <a:xfrm>
            <a:off x="6217250" y="2989125"/>
            <a:ext cx="1689500" cy="1839487"/>
          </a:xfrm>
          <a:prstGeom prst="rect">
            <a:avLst/>
          </a:prstGeom>
          <a:noFill/>
          <a:ln>
            <a:noFill/>
          </a:ln>
        </p:spPr>
      </p:pic>
      <p:pic>
        <p:nvPicPr>
          <p:cNvPr id="160" name="Google Shape;160;gb6c09e9bd4_0_8">
            <a:hlinkClick r:id="rId8"/>
          </p:cNvPr>
          <p:cNvPicPr preferRelativeResize="0"/>
          <p:nvPr/>
        </p:nvPicPr>
        <p:blipFill>
          <a:blip r:embed="rId9">
            <a:alphaModFix/>
          </a:blip>
          <a:stretch>
            <a:fillRect/>
          </a:stretch>
        </p:blipFill>
        <p:spPr>
          <a:xfrm>
            <a:off x="4194875" y="3995500"/>
            <a:ext cx="1689500" cy="180520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