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Roboto"/>
      <p:regular r:id="rId12"/>
      <p:bold r:id="rId13"/>
      <p:italic r:id="rId14"/>
      <p:boldItalic r:id="rId15"/>
    </p:embeddedFont>
    <p:embeddedFont>
      <p:font typeface="Poppins"/>
      <p:regular r:id="rId16"/>
      <p:bold r:id="rId17"/>
      <p:italic r:id="rId18"/>
      <p:boldItalic r:id="rId19"/>
    </p:embeddedFont>
    <p:embeddedFont>
      <p:font typeface="Helvetica Neue"/>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4" roundtripDataSignature="AMtx7miTC5xIkPdSb1O20JP0yK8h10He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regular.fntdata"/><Relationship Id="rId11" Type="http://schemas.openxmlformats.org/officeDocument/2006/relationships/slide" Target="slides/slide6.xml"/><Relationship Id="rId22" Type="http://schemas.openxmlformats.org/officeDocument/2006/relationships/font" Target="fonts/HelveticaNeue-italic.fntdata"/><Relationship Id="rId10" Type="http://schemas.openxmlformats.org/officeDocument/2006/relationships/slide" Target="slides/slide5.xml"/><Relationship Id="rId21" Type="http://schemas.openxmlformats.org/officeDocument/2006/relationships/font" Target="fonts/HelveticaNeue-bold.fntdata"/><Relationship Id="rId13" Type="http://schemas.openxmlformats.org/officeDocument/2006/relationships/font" Target="fonts/Roboto-bold.fntdata"/><Relationship Id="rId24" Type="http://customschemas.google.com/relationships/presentationmetadata" Target="metadata"/><Relationship Id="rId12" Type="http://schemas.openxmlformats.org/officeDocument/2006/relationships/font" Target="fonts/Roboto-regular.fntdata"/><Relationship Id="rId23" Type="http://schemas.openxmlformats.org/officeDocument/2006/relationships/font" Target="fonts/HelveticaNeue-boldItalic.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Poppins-bold.fntdata"/><Relationship Id="rId16" Type="http://schemas.openxmlformats.org/officeDocument/2006/relationships/font" Target="fonts/Poppins-regular.fntdata"/><Relationship Id="rId5" Type="http://schemas.openxmlformats.org/officeDocument/2006/relationships/notesMaster" Target="notesMasters/notesMaster1.xml"/><Relationship Id="rId19" Type="http://schemas.openxmlformats.org/officeDocument/2006/relationships/font" Target="fonts/Poppins-boldItalic.fntdata"/><Relationship Id="rId6" Type="http://schemas.openxmlformats.org/officeDocument/2006/relationships/slide" Target="slides/slide1.xml"/><Relationship Id="rId18" Type="http://schemas.openxmlformats.org/officeDocument/2006/relationships/font" Target="fonts/Poppins-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Keeping Up with Deadlines</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understand the importance of deadlines, and introduce them to a variety of ways to manage deadlines.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explore College Applications, and the importance of deadlines.  Students will be able to identify ways to manage their deadlines, and how to keep organized as they begin their 11th/12th grade years.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Paper,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Deadlines: </a:t>
            </a:r>
            <a:r>
              <a:rPr lang="en-US">
                <a:latin typeface="Helvetica Neue"/>
                <a:ea typeface="Helvetica Neue"/>
                <a:cs typeface="Helvetica Neue"/>
                <a:sym typeface="Helvetica Neue"/>
              </a:rPr>
              <a:t>the latest time or date by which something should be completed</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Procrastination: </a:t>
            </a:r>
            <a:r>
              <a:rPr lang="en-US">
                <a:latin typeface="Helvetica Neue"/>
                <a:ea typeface="Helvetica Neue"/>
                <a:cs typeface="Helvetica Neue"/>
                <a:sym typeface="Helvetica Neue"/>
              </a:rPr>
              <a:t>the action of delaying or postponing something</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Today we are going to discuss the many different types of deadlines you already encounter and review new deadlines you will have with college applications, job applications, scholarships – etc.  It is important to learn how to manage your deadlines to help you access more money and opportunities. Here are some deadlines you may already be facing: homework, SAT Registration, College Applications, Scholarships, Job Applications. Are there other deadlines you are encountering that are not listed? </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e063f055e7_0_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i="1" lang="en-US">
                <a:latin typeface="Helvetica Neue"/>
                <a:ea typeface="Helvetica Neue"/>
                <a:cs typeface="Helvetica Neue"/>
                <a:sym typeface="Helvetica Neue"/>
              </a:rPr>
              <a:t>Practice Managing a Deadline Activity: </a:t>
            </a:r>
            <a:r>
              <a:rPr lang="en-US">
                <a:latin typeface="Helvetica Neue"/>
                <a:ea typeface="Helvetica Neue"/>
                <a:cs typeface="Helvetica Neue"/>
                <a:sym typeface="Helvetica Neue"/>
              </a:rPr>
              <a:t>There are many moving pieces when it comes to preparing for life after high school. If you’re planning on continuing your education immediately after graduation there are many deadlines to track. For instance, did you know nearly all schools have unique application deadlines? There are various scholarships deadlines and following acceptance, deadlines for enrollment, registration, and housing decisions.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latin typeface="Helvetica Neue"/>
                <a:ea typeface="Helvetica Neue"/>
                <a:cs typeface="Helvetica Neue"/>
                <a:sym typeface="Helvetica Neue"/>
              </a:rPr>
              <a:t>Have students individually search an Idaho College/University of their choice to find the admissions deadline for fall registration. As a class, discuss smaller steps they could take prior to the deadline. (Examples: Set Small steps for the big projects, use tools or techniques to remind yourself, work on our projects when you are alert and prepared, and celebrate along the way) </a:t>
            </a:r>
            <a:endParaRPr/>
          </a:p>
        </p:txBody>
      </p:sp>
      <p:sp>
        <p:nvSpPr>
          <p:cNvPr id="132" name="Google Shape;132;ge063f055e7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i="1" lang="en-US">
                <a:solidFill>
                  <a:srgbClr val="231F20"/>
                </a:solidFill>
                <a:highlight>
                  <a:srgbClr val="FFFFFF"/>
                </a:highlight>
                <a:latin typeface="Helvetica Neue"/>
                <a:ea typeface="Helvetica Neue"/>
                <a:cs typeface="Helvetica Neue"/>
                <a:sym typeface="Helvetica Neue"/>
              </a:rPr>
              <a:t>Keeping Track of Deadlines: </a:t>
            </a:r>
            <a:r>
              <a:rPr lang="en-US">
                <a:solidFill>
                  <a:srgbClr val="231F20"/>
                </a:solidFill>
                <a:highlight>
                  <a:srgbClr val="FFFFFF"/>
                </a:highlight>
                <a:latin typeface="Helvetica Neue"/>
                <a:ea typeface="Helvetica Neue"/>
                <a:cs typeface="Helvetica Neue"/>
                <a:sym typeface="Helvetica Neue"/>
              </a:rPr>
              <a:t>When deadlines are far out, it seems easy to put them off until they get closer. But think back at all the deadlines you may be facing. As more and more gets added to your plate it can feel overwhelming to try to get it all done at the last minute. Keeping track of deadlines is more than just writing down a date that is due. It is making sure that you are focusing on the small steps on making sure it will be complete by the deadline. What are some of the tools that you use to help you keep track of deadlines?</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i="1" lang="en-US">
                <a:solidFill>
                  <a:srgbClr val="231F20"/>
                </a:solidFill>
                <a:highlight>
                  <a:srgbClr val="FFFFFF"/>
                </a:highlight>
                <a:latin typeface="Helvetica Neue"/>
                <a:ea typeface="Helvetica Neue"/>
                <a:cs typeface="Helvetica Neue"/>
                <a:sym typeface="Helvetica Neue"/>
              </a:rPr>
              <a:t>Pass out Handout_Application Tracker to show students an example of a spreadsheet that they can use to help them keep track of  their top schools and scholarships with their associated deadlines.</a:t>
            </a:r>
            <a:endParaRPr>
              <a:solidFill>
                <a:srgbClr val="231F20"/>
              </a:solidFill>
              <a:highlight>
                <a:srgbClr val="FFFFFF"/>
              </a:highlight>
              <a:latin typeface="Helvetica Neue"/>
              <a:ea typeface="Helvetica Neue"/>
              <a:cs typeface="Helvetica Neue"/>
              <a:sym typeface="Helvetica Neue"/>
            </a:endParaRPr>
          </a:p>
        </p:txBody>
      </p:sp>
      <p:sp>
        <p:nvSpPr>
          <p:cNvPr id="139" name="Google Shape;13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i="1" lang="en-US">
                <a:solidFill>
                  <a:srgbClr val="231F20"/>
                </a:solidFill>
                <a:highlight>
                  <a:srgbClr val="FFFFFF"/>
                </a:highlight>
                <a:latin typeface="Helvetica Neue"/>
                <a:ea typeface="Helvetica Neue"/>
                <a:cs typeface="Helvetica Neue"/>
                <a:sym typeface="Helvetica Neue"/>
              </a:rPr>
              <a:t>Activity: Explore Tools or Techniques: </a:t>
            </a:r>
            <a:r>
              <a:rPr i="1" lang="en-US">
                <a:solidFill>
                  <a:srgbClr val="231F20"/>
                </a:solidFill>
                <a:highlight>
                  <a:srgbClr val="FFFFFF"/>
                </a:highlight>
                <a:latin typeface="Helvetica Neue"/>
                <a:ea typeface="Helvetica Neue"/>
                <a:cs typeface="Helvetica Neue"/>
                <a:sym typeface="Helvetica Neue"/>
              </a:rPr>
              <a:t>Students will work in small groups to research, and present on digital apps/tools that are available and that they could use.  Students will complete the Handout_Keeping up with deadlines. Once all groups have finished – have the group present to the rest of the class.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Deadlines exist in the real world. Finding a way to help you manage those deadlines will help you with jobs, managing money, and your success!  Keep trying different apps or ways to stay organized and keep up with deadlines until you learn which way works best for you!</a:t>
            </a:r>
            <a:endParaRPr i="1">
              <a:solidFill>
                <a:srgbClr val="231F20"/>
              </a:solidFill>
              <a:highlight>
                <a:srgbClr val="FFFFFF"/>
              </a:highlight>
              <a:latin typeface="Helvetica Neue"/>
              <a:ea typeface="Helvetica Neue"/>
              <a:cs typeface="Helvetica Neue"/>
              <a:sym typeface="Helvetica Neue"/>
            </a:endParaRPr>
          </a:p>
        </p:txBody>
      </p:sp>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0" l="11105" r="28574" t="0"/>
          <a:stretch/>
        </p:blipFill>
        <p:spPr>
          <a:xfrm>
            <a:off x="7767475" y="0"/>
            <a:ext cx="4366301" cy="68580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KEEPING UP WITH DEADLINES</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HOW DO YOU STAY ON TRACK</a:t>
            </a:r>
            <a:r>
              <a:rPr b="1" lang="en-US">
                <a:latin typeface="Poppins"/>
                <a:ea typeface="Poppins"/>
                <a:cs typeface="Poppins"/>
                <a:sym typeface="Poppins"/>
              </a:rPr>
              <a:t>?</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“SUCCESS IS LIKING YOURSELF, LIKING WHAT YOU DO, AND LIKING HOW YOU DO IT.”</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MAYA ANGELOU</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DEADLINES YOU MAY BE FACING</a:t>
            </a:r>
            <a:endParaRPr>
              <a:latin typeface="Poppins"/>
              <a:ea typeface="Poppins"/>
              <a:cs typeface="Poppins"/>
              <a:sym typeface="Poppins"/>
            </a:endParaRPr>
          </a:p>
        </p:txBody>
      </p:sp>
      <p:sp>
        <p:nvSpPr>
          <p:cNvPr id="128" name="Google Shape;128;p4"/>
          <p:cNvSpPr txBox="1"/>
          <p:nvPr>
            <p:ph idx="1" type="body"/>
          </p:nvPr>
        </p:nvSpPr>
        <p:spPr>
          <a:xfrm>
            <a:off x="4413165" y="1701742"/>
            <a:ext cx="29640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2400">
                <a:latin typeface="Roboto"/>
                <a:ea typeface="Roboto"/>
                <a:cs typeface="Roboto"/>
                <a:sym typeface="Roboto"/>
              </a:rPr>
              <a:t>EXAMPLES</a:t>
            </a:r>
            <a:endParaRPr sz="2800">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Homework</a:t>
            </a:r>
            <a:endParaRPr sz="2300">
              <a:solidFill>
                <a:srgbClr val="464646"/>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SAT Registration</a:t>
            </a:r>
            <a:endParaRPr sz="2300">
              <a:solidFill>
                <a:srgbClr val="464646"/>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College Applications</a:t>
            </a:r>
            <a:endParaRPr sz="2300">
              <a:solidFill>
                <a:srgbClr val="464646"/>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Scholarships</a:t>
            </a:r>
            <a:endParaRPr sz="2300">
              <a:solidFill>
                <a:srgbClr val="464646"/>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Job Applications</a:t>
            </a:r>
            <a:r>
              <a:rPr lang="en-US" sz="2300">
                <a:solidFill>
                  <a:srgbClr val="464646"/>
                </a:solidFill>
                <a:latin typeface="Roboto"/>
                <a:ea typeface="Roboto"/>
                <a:cs typeface="Roboto"/>
                <a:sym typeface="Roboto"/>
              </a:rPr>
              <a:t> </a:t>
            </a:r>
            <a:endParaRPr sz="2800">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Anything else?</a:t>
            </a:r>
            <a:endParaRPr sz="28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a:blip r:embed="rId3">
            <a:alphaModFix/>
          </a:blip>
          <a:stretch>
            <a:fillRect/>
          </a:stretch>
        </p:blipFill>
        <p:spPr>
          <a:xfrm>
            <a:off x="7831925" y="2143425"/>
            <a:ext cx="4381500" cy="292576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ge063f055e7_0_2"/>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PRACTICE MANAGING A DEADLINE</a:t>
            </a:r>
            <a:endParaRPr>
              <a:latin typeface="Poppins"/>
              <a:ea typeface="Poppins"/>
              <a:cs typeface="Poppins"/>
              <a:sym typeface="Poppins"/>
            </a:endParaRPr>
          </a:p>
        </p:txBody>
      </p:sp>
      <p:sp>
        <p:nvSpPr>
          <p:cNvPr id="135" name="Google Shape;135;ge063f055e7_0_2"/>
          <p:cNvSpPr txBox="1"/>
          <p:nvPr>
            <p:ph idx="1" type="body"/>
          </p:nvPr>
        </p:nvSpPr>
        <p:spPr>
          <a:xfrm>
            <a:off x="3800600" y="1062750"/>
            <a:ext cx="4713000" cy="4878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lang="en-US" sz="2800">
                <a:latin typeface="Roboto"/>
                <a:ea typeface="Roboto"/>
                <a:cs typeface="Roboto"/>
                <a:sym typeface="Roboto"/>
              </a:rPr>
              <a:t>CHOOSE AN IDAHO COLLEGE/UNIVERSITY</a:t>
            </a:r>
            <a:endParaRPr sz="2800">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Identify the deadline date to apply for admissions in the Fall</a:t>
            </a:r>
            <a:endParaRPr sz="2300">
              <a:solidFill>
                <a:srgbClr val="464646"/>
              </a:solidFill>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Identify smaller steps you can take prior to the deadline:</a:t>
            </a:r>
            <a:endParaRPr sz="2300">
              <a:solidFill>
                <a:srgbClr val="464646"/>
              </a:solidFill>
              <a:latin typeface="Roboto"/>
              <a:ea typeface="Roboto"/>
              <a:cs typeface="Roboto"/>
              <a:sym typeface="Roboto"/>
            </a:endParaRPr>
          </a:p>
          <a:p>
            <a:pPr indent="-330200" lvl="2" marL="1200150" rtl="0" algn="l">
              <a:lnSpc>
                <a:spcPct val="90000"/>
              </a:lnSpc>
              <a:spcBef>
                <a:spcPts val="1000"/>
              </a:spcBef>
              <a:spcAft>
                <a:spcPts val="0"/>
              </a:spcAft>
              <a:buClr>
                <a:srgbClr val="EE5934"/>
              </a:buClr>
              <a:buSzPts val="2300"/>
              <a:buFont typeface="Roboto"/>
              <a:buAutoNum type="romanLcPeriod"/>
            </a:pPr>
            <a:r>
              <a:t/>
            </a:r>
            <a:endParaRPr sz="2300">
              <a:solidFill>
                <a:srgbClr val="464646"/>
              </a:solidFill>
              <a:latin typeface="Roboto"/>
              <a:ea typeface="Roboto"/>
              <a:cs typeface="Roboto"/>
              <a:sym typeface="Roboto"/>
            </a:endParaRPr>
          </a:p>
          <a:p>
            <a:pPr indent="-330200" lvl="2" marL="1200150" rtl="0" algn="l">
              <a:lnSpc>
                <a:spcPct val="90000"/>
              </a:lnSpc>
              <a:spcBef>
                <a:spcPts val="1000"/>
              </a:spcBef>
              <a:spcAft>
                <a:spcPts val="0"/>
              </a:spcAft>
              <a:buClr>
                <a:srgbClr val="EE5934"/>
              </a:buClr>
              <a:buSzPts val="2300"/>
              <a:buFont typeface="Roboto"/>
              <a:buAutoNum type="romanLcPeriod"/>
            </a:pPr>
            <a:r>
              <a:t/>
            </a:r>
            <a:endParaRPr sz="2300">
              <a:solidFill>
                <a:srgbClr val="464646"/>
              </a:solidFill>
              <a:latin typeface="Roboto"/>
              <a:ea typeface="Roboto"/>
              <a:cs typeface="Roboto"/>
              <a:sym typeface="Roboto"/>
            </a:endParaRPr>
          </a:p>
          <a:p>
            <a:pPr indent="-330200" lvl="2" marL="1200150" rtl="0" algn="l">
              <a:lnSpc>
                <a:spcPct val="90000"/>
              </a:lnSpc>
              <a:spcBef>
                <a:spcPts val="1000"/>
              </a:spcBef>
              <a:spcAft>
                <a:spcPts val="0"/>
              </a:spcAft>
              <a:buClr>
                <a:srgbClr val="EE5934"/>
              </a:buClr>
              <a:buSzPts val="2300"/>
              <a:buFont typeface="Roboto"/>
              <a:buAutoNum type="romanLcPeriod"/>
            </a:pPr>
            <a:r>
              <a:rPr lang="en-US" sz="2300">
                <a:solidFill>
                  <a:srgbClr val="464646"/>
                </a:solidFill>
                <a:latin typeface="Roboto"/>
                <a:ea typeface="Roboto"/>
                <a:cs typeface="Roboto"/>
                <a:sym typeface="Roboto"/>
              </a:rPr>
              <a:t> </a:t>
            </a:r>
            <a:endParaRPr sz="2400">
              <a:latin typeface="Roboto"/>
              <a:ea typeface="Roboto"/>
              <a:cs typeface="Roboto"/>
              <a:sym typeface="Roboto"/>
            </a:endParaRPr>
          </a:p>
          <a:p>
            <a:pPr indent="-336550" lvl="0" marL="285750" rtl="0" algn="l">
              <a:lnSpc>
                <a:spcPct val="90000"/>
              </a:lnSpc>
              <a:spcBef>
                <a:spcPts val="1000"/>
              </a:spcBef>
              <a:spcAft>
                <a:spcPts val="0"/>
              </a:spcAft>
              <a:buClr>
                <a:srgbClr val="EE5934"/>
              </a:buClr>
              <a:buSzPts val="2300"/>
              <a:buFont typeface="Roboto"/>
              <a:buChar char="•"/>
            </a:pPr>
            <a:r>
              <a:rPr lang="en-US" sz="2300">
                <a:solidFill>
                  <a:srgbClr val="464646"/>
                </a:solidFill>
                <a:latin typeface="Roboto"/>
                <a:ea typeface="Roboto"/>
                <a:cs typeface="Roboto"/>
                <a:sym typeface="Roboto"/>
              </a:rPr>
              <a:t>Anything else?</a:t>
            </a:r>
            <a:endParaRPr sz="28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36" name="Google Shape;136;ge063f055e7_0_2"/>
          <p:cNvPicPr preferRelativeResize="0"/>
          <p:nvPr/>
        </p:nvPicPr>
        <p:blipFill>
          <a:blip r:embed="rId3">
            <a:alphaModFix/>
          </a:blip>
          <a:stretch>
            <a:fillRect/>
          </a:stretch>
        </p:blipFill>
        <p:spPr>
          <a:xfrm>
            <a:off x="8818400" y="2652100"/>
            <a:ext cx="3373601" cy="224998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KEEPING TRACK OF DEADLINES</a:t>
            </a:r>
            <a:endParaRPr>
              <a:latin typeface="Poppins"/>
              <a:ea typeface="Poppins"/>
              <a:cs typeface="Poppins"/>
              <a:sym typeface="Poppins"/>
            </a:endParaRPr>
          </a:p>
        </p:txBody>
      </p:sp>
      <p:sp>
        <p:nvSpPr>
          <p:cNvPr id="142" name="Google Shape;142;p5"/>
          <p:cNvSpPr txBox="1"/>
          <p:nvPr>
            <p:ph idx="1" type="body"/>
          </p:nvPr>
        </p:nvSpPr>
        <p:spPr>
          <a:xfrm>
            <a:off x="4332289" y="1984375"/>
            <a:ext cx="3382963" cy="3956050"/>
          </a:xfrm>
          <a:prstGeom prst="rect">
            <a:avLst/>
          </a:prstGeom>
          <a:noFill/>
          <a:ln>
            <a:noFill/>
          </a:ln>
        </p:spPr>
        <p:txBody>
          <a:bodyPr anchorCtr="0" anchor="t" bIns="45700" lIns="91425" spcFirstLastPara="1" rIns="91425" wrap="square" tIns="45700">
            <a:noAutofit/>
          </a:bodyPr>
          <a:lstStyle/>
          <a:p>
            <a:pPr indent="-261620" lvl="0" marL="160020" rtl="0" algn="l">
              <a:lnSpc>
                <a:spcPct val="100000"/>
              </a:lnSpc>
              <a:spcBef>
                <a:spcPts val="0"/>
              </a:spcBef>
              <a:spcAft>
                <a:spcPts val="0"/>
              </a:spcAft>
              <a:buClr>
                <a:srgbClr val="EE5934"/>
              </a:buClr>
              <a:buSzPts val="3100"/>
              <a:buFont typeface="Roboto"/>
              <a:buChar char="•"/>
            </a:pPr>
            <a:r>
              <a:rPr lang="en-US" sz="3100">
                <a:latin typeface="Roboto"/>
                <a:ea typeface="Roboto"/>
                <a:cs typeface="Roboto"/>
                <a:sym typeface="Roboto"/>
              </a:rPr>
              <a:t>Planner</a:t>
            </a:r>
            <a:endParaRPr sz="3100">
              <a:latin typeface="Roboto"/>
              <a:ea typeface="Roboto"/>
              <a:cs typeface="Roboto"/>
              <a:sym typeface="Roboto"/>
            </a:endParaRPr>
          </a:p>
          <a:p>
            <a:pPr indent="-261620" lvl="0" marL="160020" rtl="0" algn="l">
              <a:lnSpc>
                <a:spcPct val="100000"/>
              </a:lnSpc>
              <a:spcBef>
                <a:spcPts val="600"/>
              </a:spcBef>
              <a:spcAft>
                <a:spcPts val="0"/>
              </a:spcAft>
              <a:buClr>
                <a:srgbClr val="EE5934"/>
              </a:buClr>
              <a:buSzPts val="3100"/>
              <a:buFont typeface="Roboto"/>
              <a:buChar char="•"/>
            </a:pPr>
            <a:r>
              <a:rPr lang="en-US" sz="3100">
                <a:latin typeface="Roboto"/>
                <a:ea typeface="Roboto"/>
                <a:cs typeface="Roboto"/>
                <a:sym typeface="Roboto"/>
              </a:rPr>
              <a:t>Online Calendar</a:t>
            </a:r>
            <a:r>
              <a:rPr lang="en-US" sz="3100">
                <a:latin typeface="Roboto"/>
                <a:ea typeface="Roboto"/>
                <a:cs typeface="Roboto"/>
                <a:sym typeface="Roboto"/>
              </a:rPr>
              <a:t> </a:t>
            </a:r>
            <a:endParaRPr sz="3100">
              <a:latin typeface="Roboto"/>
              <a:ea typeface="Roboto"/>
              <a:cs typeface="Roboto"/>
              <a:sym typeface="Roboto"/>
            </a:endParaRPr>
          </a:p>
          <a:p>
            <a:pPr indent="-261620" lvl="0" marL="160020" rtl="0" algn="l">
              <a:lnSpc>
                <a:spcPct val="100000"/>
              </a:lnSpc>
              <a:spcBef>
                <a:spcPts val="600"/>
              </a:spcBef>
              <a:spcAft>
                <a:spcPts val="0"/>
              </a:spcAft>
              <a:buClr>
                <a:srgbClr val="EE5934"/>
              </a:buClr>
              <a:buSzPts val="3100"/>
              <a:buFont typeface="Roboto"/>
              <a:buChar char="•"/>
            </a:pPr>
            <a:r>
              <a:rPr lang="en-US" sz="3100">
                <a:latin typeface="Roboto"/>
                <a:ea typeface="Roboto"/>
                <a:cs typeface="Roboto"/>
                <a:sym typeface="Roboto"/>
              </a:rPr>
              <a:t>Spreadsheets</a:t>
            </a:r>
            <a:r>
              <a:rPr lang="en-US" sz="3100">
                <a:latin typeface="Roboto"/>
                <a:ea typeface="Roboto"/>
                <a:cs typeface="Roboto"/>
                <a:sym typeface="Roboto"/>
              </a:rPr>
              <a:t> </a:t>
            </a:r>
            <a:endParaRPr sz="3600">
              <a:latin typeface="Roboto"/>
              <a:ea typeface="Roboto"/>
              <a:cs typeface="Roboto"/>
              <a:sym typeface="Roboto"/>
            </a:endParaRPr>
          </a:p>
          <a:p>
            <a:pPr indent="-261620" lvl="0" marL="160020" rtl="0" algn="l">
              <a:lnSpc>
                <a:spcPct val="100000"/>
              </a:lnSpc>
              <a:spcBef>
                <a:spcPts val="600"/>
              </a:spcBef>
              <a:spcAft>
                <a:spcPts val="0"/>
              </a:spcAft>
              <a:buClr>
                <a:srgbClr val="EE5934"/>
              </a:buClr>
              <a:buSzPts val="3100"/>
              <a:buFont typeface="Roboto"/>
              <a:buChar char="•"/>
            </a:pPr>
            <a:r>
              <a:rPr lang="en-US" sz="3100">
                <a:latin typeface="Roboto"/>
                <a:ea typeface="Roboto"/>
                <a:cs typeface="Roboto"/>
                <a:sym typeface="Roboto"/>
              </a:rPr>
              <a:t>Recruit Help</a:t>
            </a:r>
            <a:endParaRPr sz="3100">
              <a:latin typeface="Roboto"/>
              <a:ea typeface="Roboto"/>
              <a:cs typeface="Roboto"/>
              <a:sym typeface="Roboto"/>
            </a:endParaRPr>
          </a:p>
          <a:p>
            <a:pPr indent="-261620" lvl="0" marL="160020" rtl="0" algn="l">
              <a:lnSpc>
                <a:spcPct val="100000"/>
              </a:lnSpc>
              <a:spcBef>
                <a:spcPts val="600"/>
              </a:spcBef>
              <a:spcAft>
                <a:spcPts val="0"/>
              </a:spcAft>
              <a:buClr>
                <a:srgbClr val="EE5934"/>
              </a:buClr>
              <a:buSzPts val="3100"/>
              <a:buFont typeface="Roboto"/>
              <a:buChar char="•"/>
            </a:pPr>
            <a:r>
              <a:rPr lang="en-US" sz="3100">
                <a:latin typeface="Roboto"/>
                <a:ea typeface="Roboto"/>
                <a:cs typeface="Roboto"/>
                <a:sym typeface="Roboto"/>
              </a:rPr>
              <a:t>Anything Else?</a:t>
            </a:r>
            <a:endParaRPr sz="3600">
              <a:latin typeface="Roboto"/>
              <a:ea typeface="Roboto"/>
              <a:cs typeface="Roboto"/>
              <a:sym typeface="Roboto"/>
            </a:endParaRPr>
          </a:p>
        </p:txBody>
      </p:sp>
      <p:pic>
        <p:nvPicPr>
          <p:cNvPr id="143" name="Google Shape;143;p5"/>
          <p:cNvPicPr preferRelativeResize="0"/>
          <p:nvPr/>
        </p:nvPicPr>
        <p:blipFill>
          <a:blip r:embed="rId3">
            <a:alphaModFix/>
          </a:blip>
          <a:stretch>
            <a:fillRect/>
          </a:stretch>
        </p:blipFill>
        <p:spPr>
          <a:xfrm>
            <a:off x="8020052" y="1984300"/>
            <a:ext cx="4171949" cy="278243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6"/>
          <p:cNvSpPr txBox="1"/>
          <p:nvPr>
            <p:ph type="title"/>
          </p:nvPr>
        </p:nvSpPr>
        <p:spPr>
          <a:xfrm>
            <a:off x="831850" y="1984300"/>
            <a:ext cx="36045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 EXPLORE TOOLS OR TECHNIQUES</a:t>
            </a:r>
            <a:endParaRPr>
              <a:latin typeface="Poppins"/>
              <a:ea typeface="Poppins"/>
              <a:cs typeface="Poppins"/>
              <a:sym typeface="Poppins"/>
            </a:endParaRPr>
          </a:p>
        </p:txBody>
      </p:sp>
      <p:sp>
        <p:nvSpPr>
          <p:cNvPr id="149" name="Google Shape;149;p6"/>
          <p:cNvSpPr txBox="1"/>
          <p:nvPr>
            <p:ph idx="1" type="body"/>
          </p:nvPr>
        </p:nvSpPr>
        <p:spPr>
          <a:xfrm>
            <a:off x="4135300" y="876004"/>
            <a:ext cx="6177300" cy="5982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USING YOUR HANDOUT</a:t>
            </a:r>
            <a:r>
              <a:rPr b="1" lang="en-US" sz="1500">
                <a:solidFill>
                  <a:srgbClr val="3C5A62"/>
                </a:solidFill>
                <a:latin typeface="Roboto"/>
                <a:ea typeface="Roboto"/>
                <a:cs typeface="Roboto"/>
                <a:sym typeface="Roboto"/>
              </a:rPr>
              <a:t>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Choose three tools/techniques that you could incorporate to help you keep up with deadlines. You can use the examples below or explore and find other options</a:t>
            </a:r>
            <a:endParaRPr>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Use search tools to find your own or explore the ones listed below</a:t>
            </a:r>
            <a:br>
              <a:rPr lang="en-US" sz="1500">
                <a:solidFill>
                  <a:srgbClr val="3C5A62"/>
                </a:solidFill>
                <a:latin typeface="Roboto"/>
                <a:ea typeface="Roboto"/>
                <a:cs typeface="Roboto"/>
                <a:sym typeface="Roboto"/>
              </a:rPr>
            </a:b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500">
                <a:solidFill>
                  <a:srgbClr val="3C5A62"/>
                </a:solidFill>
                <a:latin typeface="Roboto"/>
                <a:ea typeface="Roboto"/>
                <a:cs typeface="Roboto"/>
                <a:sym typeface="Roboto"/>
              </a:rPr>
              <a:t>APPS TO EXPLORE:</a:t>
            </a:r>
            <a:r>
              <a:rPr b="1" lang="en-US" sz="1500">
                <a:solidFill>
                  <a:srgbClr val="3C5A62"/>
                </a:solidFill>
                <a:latin typeface="Roboto"/>
                <a:ea typeface="Roboto"/>
                <a:cs typeface="Roboto"/>
                <a:sym typeface="Roboto"/>
              </a:rPr>
              <a:t>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ClickUp</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Todoist</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Remember the Milk</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TeuxDeux</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Things 2</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Any.do</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Tick Tick</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Toodledo</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Bear</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Microsoft</a:t>
            </a:r>
            <a:r>
              <a:rPr lang="en-US" sz="1500">
                <a:solidFill>
                  <a:srgbClr val="3C5A62"/>
                </a:solidFill>
                <a:latin typeface="Roboto"/>
                <a:ea typeface="Roboto"/>
                <a:cs typeface="Roboto"/>
                <a:sym typeface="Roboto"/>
              </a:rPr>
              <a:t> To Do</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Evernote</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Google Tasks</a:t>
            </a:r>
            <a:endParaRPr sz="1500">
              <a:solidFill>
                <a:srgbClr val="3C5A62"/>
              </a:solidFill>
              <a:latin typeface="Roboto"/>
              <a:ea typeface="Roboto"/>
              <a:cs typeface="Roboto"/>
              <a:sym typeface="Roboto"/>
            </a:endParaRPr>
          </a:p>
        </p:txBody>
      </p:sp>
      <p:pic>
        <p:nvPicPr>
          <p:cNvPr id="150" name="Google Shape;150;p6"/>
          <p:cNvPicPr preferRelativeResize="0"/>
          <p:nvPr/>
        </p:nvPicPr>
        <p:blipFill>
          <a:blip r:embed="rId3">
            <a:alphaModFix/>
          </a:blip>
          <a:stretch>
            <a:fillRect/>
          </a:stretch>
        </p:blipFill>
        <p:spPr>
          <a:xfrm>
            <a:off x="8398501" y="3398450"/>
            <a:ext cx="2913450" cy="29134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