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Roboto"/>
      <p:regular r:id="rId10"/>
      <p:bold r:id="rId11"/>
      <p:italic r:id="rId12"/>
      <p:boldItalic r:id="rId13"/>
    </p:embeddedFont>
    <p:embeddedFont>
      <p:font typeface="Poppins"/>
      <p:regular r:id="rId14"/>
      <p:bold r:id="rId15"/>
      <p:italic r:id="rId16"/>
      <p:boldItalic r:id="rId17"/>
    </p:embeddedFont>
    <p:embeddedFont>
      <p:font typeface="Lato"/>
      <p:regular r:id="rId18"/>
      <p:bold r:id="rId19"/>
      <p:italic r:id="rId20"/>
      <p:boldItalic r:id="rId21"/>
    </p:embeddedFont>
    <p:embeddedFont>
      <p:font typeface="Helvetica Neue"/>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iC1/TfKQJFizOLllCuH7hu1qyP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22" Type="http://schemas.openxmlformats.org/officeDocument/2006/relationships/font" Target="fonts/HelveticaNeue-regular.fntdata"/><Relationship Id="rId21" Type="http://schemas.openxmlformats.org/officeDocument/2006/relationships/font" Target="fonts/Lato-boldItalic.fntdata"/><Relationship Id="rId24" Type="http://schemas.openxmlformats.org/officeDocument/2006/relationships/font" Target="fonts/HelveticaNeue-italic.fntdata"/><Relationship Id="rId23" Type="http://schemas.openxmlformats.org/officeDocument/2006/relationships/font" Target="fonts/HelveticaNeue-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19" Type="http://schemas.openxmlformats.org/officeDocument/2006/relationships/font" Target="fonts/Lato-bold.fntdata"/><Relationship Id="rId18" Type="http://schemas.openxmlformats.org/officeDocument/2006/relationships/font" Target="fonts/La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interest-profiler"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a:t>
            </a:r>
            <a:r>
              <a:rPr lang="en-US">
                <a:latin typeface="Helvetica Neue"/>
                <a:ea typeface="Helvetica Neue"/>
                <a:cs typeface="Helvetica Neue"/>
                <a:sym typeface="Helvetica Neue"/>
              </a:rPr>
              <a:t>Interest Profiler</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discovering what their interests are and how they relate to the world of work.</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9th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Explore careers </a:t>
            </a:r>
            <a:r>
              <a:rPr lang="en-US">
                <a:solidFill>
                  <a:srgbClr val="231F20"/>
                </a:solidFill>
                <a:highlight>
                  <a:srgbClr val="FFFFFF"/>
                </a:highlight>
                <a:latin typeface="Helvetica Neue"/>
                <a:ea typeface="Helvetica Neue"/>
                <a:cs typeface="Helvetica Neue"/>
                <a:sym typeface="Helvetica Neue"/>
              </a:rPr>
              <a:t>that match your interests and skills. </a:t>
            </a:r>
            <a:r>
              <a:rPr lang="en-US">
                <a:latin typeface="Helvetica Neue"/>
                <a:ea typeface="Helvetica Neue"/>
                <a:cs typeface="Helvetica Neue"/>
                <a:sym typeface="Helvetica Neue"/>
              </a:rPr>
              <a:t>Students will examine their top three interest areas and explore different occupations that best fit based on their interests.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Realistic: </a:t>
            </a:r>
            <a:r>
              <a:rPr lang="en-US">
                <a:latin typeface="Helvetica Neue"/>
                <a:ea typeface="Helvetica Neue"/>
                <a:cs typeface="Helvetica Neue"/>
                <a:sym typeface="Helvetica Neue"/>
              </a:rPr>
              <a:t>The “Doers”</a:t>
            </a:r>
            <a:endParaRPr>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Investigative: </a:t>
            </a:r>
            <a:r>
              <a:rPr lang="en-US">
                <a:latin typeface="Helvetica Neue"/>
                <a:ea typeface="Helvetica Neue"/>
                <a:cs typeface="Helvetica Neue"/>
                <a:sym typeface="Helvetica Neue"/>
              </a:rPr>
              <a:t>The “Thinkers”</a:t>
            </a:r>
            <a:endParaRPr>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Artistic: </a:t>
            </a:r>
            <a:r>
              <a:rPr lang="en-US">
                <a:latin typeface="Helvetica Neue"/>
                <a:ea typeface="Helvetica Neue"/>
                <a:cs typeface="Helvetica Neue"/>
                <a:sym typeface="Helvetica Neue"/>
              </a:rPr>
              <a:t>The “Creators”</a:t>
            </a:r>
            <a:endParaRPr>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Social:</a:t>
            </a:r>
            <a:r>
              <a:rPr lang="en-US">
                <a:latin typeface="Helvetica Neue"/>
                <a:ea typeface="Helvetica Neue"/>
                <a:cs typeface="Helvetica Neue"/>
                <a:sym typeface="Helvetica Neue"/>
              </a:rPr>
              <a:t> The “Helpers”</a:t>
            </a:r>
            <a:endParaRPr>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Enterprising: </a:t>
            </a:r>
            <a:r>
              <a:rPr lang="en-US">
                <a:latin typeface="Helvetica Neue"/>
                <a:ea typeface="Helvetica Neue"/>
                <a:cs typeface="Helvetica Neue"/>
                <a:sym typeface="Helvetica Neue"/>
              </a:rPr>
              <a:t>The “Persuaders”</a:t>
            </a:r>
            <a:endParaRPr>
              <a:latin typeface="Helvetica Neue"/>
              <a:ea typeface="Helvetica Neue"/>
              <a:cs typeface="Helvetica Neue"/>
              <a:sym typeface="Helvetica Neue"/>
            </a:endParaRPr>
          </a:p>
          <a:p>
            <a:pPr indent="-304800" lvl="0" marL="457200" rtl="0" algn="l">
              <a:lnSpc>
                <a:spcPct val="100000"/>
              </a:lnSpc>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Conventional:</a:t>
            </a:r>
            <a:r>
              <a:rPr lang="en-US">
                <a:latin typeface="Helvetica Neue"/>
                <a:ea typeface="Helvetica Neue"/>
                <a:cs typeface="Helvetica Neue"/>
                <a:sym typeface="Helvetica Neue"/>
              </a:rPr>
              <a:t> The “Organizers”</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a:t>
            </a:r>
            <a:r>
              <a:rPr lang="en-US">
                <a:solidFill>
                  <a:srgbClr val="231F20"/>
                </a:solidFill>
                <a:latin typeface="Helvetica Neue"/>
                <a:ea typeface="Helvetica Neue"/>
                <a:cs typeface="Helvetica Neue"/>
                <a:sym typeface="Helvetica Neue"/>
              </a:rPr>
              <a:t>As you make your way through high school, you will learn more about yourself. You’ll identify things you enjoy, and those you don’t like doing as much. Understanding your interests can help you identify careers that might be a good fit for you. One way to find out how your interests might translate to a career is by taking an interest assessment. The Interest Profiler can match your interests to career options and help you explore the possibilities.</a:t>
            </a:r>
            <a:endParaRPr>
              <a:solidFill>
                <a:srgbClr val="231F20"/>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Interest Profiler:</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The interest profile activity uses Holland codes or career interest areas, which are a set of personality types developed by psychologist John L. Holland in the 1970s. There are six personality types in Holland’s Model: Realistic, Investigative, Artistic, Social, Enterprising, and Conventional. Dr. Holland reasoned that people work best in work environments that match their preferences. Most people are some combination of two or three of the Holland interest areas. </a:t>
            </a:r>
            <a:endParaRPr b="1">
              <a:solidFill>
                <a:srgbClr val="231F20"/>
              </a:solidFill>
              <a:highlight>
                <a:srgbClr val="FFFFFF"/>
              </a:highlight>
              <a:latin typeface="Helvetica Neue"/>
              <a:ea typeface="Helvetica Neue"/>
              <a:cs typeface="Helvetica Neue"/>
              <a:sym typeface="Helvetica Neue"/>
            </a:endParaRPr>
          </a:p>
        </p:txBody>
      </p:sp>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Interest Profiler Activity</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Give each student a copy of the handout_Interest Profiler to complete after they take the interest profiler quiz.You can have each student take it independently or have students take turns reading them aloud and rating them dislike, unsure, or like to keep everyone on the same pace.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Discover what your interests are and how they relate to the world of work. [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https://nextsteps.idaho.gov/interest-profiler</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In this quiz, you will answer 60 questions about work activities that some people perform in their jobs. Read each activity. Then choose the response that best describes how you feel about the activity. There are no right or wrong answers.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When you finish the quiz, you will receive a report on your top career interests. </a:t>
            </a:r>
            <a:r>
              <a:rPr lang="en-US">
                <a:solidFill>
                  <a:srgbClr val="231F20"/>
                </a:solidFill>
                <a:highlight>
                  <a:srgbClr val="FFFFFF"/>
                </a:highlight>
                <a:latin typeface="Lato"/>
                <a:ea typeface="Lato"/>
                <a:cs typeface="Lato"/>
                <a:sym typeface="Lato"/>
              </a:rPr>
              <a:t>Once you complete the assessment, review the results page and then complete the handout to reflect on your top three interest areas.</a:t>
            </a:r>
            <a:endParaRPr b="1" i="1">
              <a:solidFill>
                <a:srgbClr val="231F20"/>
              </a:solidFill>
              <a:highlight>
                <a:srgbClr val="FFFFFF"/>
              </a:highlight>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now have a better understanding of your career interest areas or personality types that match your preference in the work environment. As you explored the different careers that are related, hopefully you found some that seemed like they would be a rewarding career that you may want to pursue in your future. </a:t>
            </a:r>
            <a:endParaRPr>
              <a:solidFill>
                <a:srgbClr val="231F20"/>
              </a:solidFill>
              <a:highlight>
                <a:srgbClr val="FFFFFF"/>
              </a:highlight>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rgbClr val="231F20"/>
              </a:solidFill>
              <a:highlight>
                <a:srgbClr val="FFFFFF"/>
              </a:highlight>
              <a:latin typeface="Lato"/>
              <a:ea typeface="Lato"/>
              <a:cs typeface="Lato"/>
              <a:sym typeface="Lato"/>
            </a:endParaRPr>
          </a:p>
          <a:p>
            <a:pPr indent="0" lvl="0" marL="0" rtl="0" algn="l">
              <a:lnSpc>
                <a:spcPct val="100000"/>
              </a:lnSpc>
              <a:spcBef>
                <a:spcPts val="0"/>
              </a:spcBef>
              <a:spcAft>
                <a:spcPts val="0"/>
              </a:spcAft>
              <a:buSzPts val="1400"/>
              <a:buNone/>
            </a:pPr>
            <a:r>
              <a:t/>
            </a:r>
            <a:endParaRPr/>
          </a:p>
        </p:txBody>
      </p:sp>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1" name="Shape 21"/>
        <p:cNvGrpSpPr/>
        <p:nvPr/>
      </p:nvGrpSpPr>
      <p:grpSpPr>
        <a:xfrm>
          <a:off x="0" y="0"/>
          <a:ext cx="0" cy="0"/>
          <a:chOff x="0" y="0"/>
          <a:chExt cx="0" cy="0"/>
        </a:xfrm>
      </p:grpSpPr>
      <p:pic>
        <p:nvPicPr>
          <p:cNvPr descr="A picture containing text, floor, indoor, table&#10;&#10;Description automatically generated" id="22" name="Google Shape;22;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3" name="Google Shape;23;p15"/>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26" name="Google Shape;26;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27" name="Google Shape;27;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8" name="Google Shape;28;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9" name="Shape 29"/>
        <p:cNvGrpSpPr/>
        <p:nvPr/>
      </p:nvGrpSpPr>
      <p:grpSpPr>
        <a:xfrm>
          <a:off x="0" y="0"/>
          <a:ext cx="0" cy="0"/>
          <a:chOff x="0" y="0"/>
          <a:chExt cx="0" cy="0"/>
        </a:xfrm>
      </p:grpSpPr>
      <p:sp>
        <p:nvSpPr>
          <p:cNvPr id="30" name="Google Shape;30;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32" name="Google Shape;32;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33" name="Google Shape;33;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34" name="Google Shape;34;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nextsteps.idaho.gov/interest-profiler"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206" l="36392" r="26589" t="0"/>
          <a:stretch/>
        </p:blipFill>
        <p:spPr>
          <a:xfrm>
            <a:off x="8370200" y="0"/>
            <a:ext cx="3821800" cy="6499125"/>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INTEREST PROFILER</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CAREER MATCHES YOUR INTERESTS?</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“PASSION IS ENERGY. FEEL THE POWER THAT COMES </a:t>
            </a:r>
            <a:r>
              <a:rPr lang="en-US">
                <a:latin typeface="Poppins"/>
                <a:ea typeface="Poppins"/>
                <a:cs typeface="Poppins"/>
                <a:sym typeface="Poppins"/>
              </a:rPr>
              <a:t>FROM</a:t>
            </a:r>
            <a:r>
              <a:rPr lang="en-US">
                <a:latin typeface="Poppins"/>
                <a:ea typeface="Poppins"/>
                <a:cs typeface="Poppins"/>
                <a:sym typeface="Poppins"/>
              </a:rPr>
              <a:t> FOCUSING ON WHAT EXCITES YOU.”</a:t>
            </a:r>
            <a:endParaRPr>
              <a:latin typeface="Poppins"/>
              <a:ea typeface="Poppins"/>
              <a:cs typeface="Poppins"/>
              <a:sym typeface="Poppins"/>
            </a:endParaRPr>
          </a:p>
        </p:txBody>
      </p:sp>
      <p:sp>
        <p:nvSpPr>
          <p:cNvPr id="122" name="Google Shape;122;p3"/>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OPRAH WINFREY</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CAREER INTEREST AREAS</a:t>
            </a:r>
            <a:endParaRPr>
              <a:latin typeface="Poppins"/>
              <a:ea typeface="Poppins"/>
              <a:cs typeface="Poppins"/>
              <a:sym typeface="Poppins"/>
            </a:endParaRPr>
          </a:p>
        </p:txBody>
      </p:sp>
      <p:sp>
        <p:nvSpPr>
          <p:cNvPr id="128" name="Google Shape;128;p5"/>
          <p:cNvSpPr txBox="1"/>
          <p:nvPr>
            <p:ph idx="1" type="body"/>
          </p:nvPr>
        </p:nvSpPr>
        <p:spPr>
          <a:xfrm>
            <a:off x="1329125" y="3026025"/>
            <a:ext cx="5257200" cy="39561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Realistic: </a:t>
            </a:r>
            <a:r>
              <a:rPr lang="en-US">
                <a:solidFill>
                  <a:srgbClr val="000000"/>
                </a:solidFill>
                <a:latin typeface="Roboto"/>
                <a:ea typeface="Roboto"/>
                <a:cs typeface="Roboto"/>
                <a:sym typeface="Roboto"/>
              </a:rPr>
              <a:t>The “Doers”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Investigative: </a:t>
            </a:r>
            <a:r>
              <a:rPr lang="en-US">
                <a:solidFill>
                  <a:srgbClr val="000000"/>
                </a:solidFill>
                <a:latin typeface="Roboto"/>
                <a:ea typeface="Roboto"/>
                <a:cs typeface="Roboto"/>
                <a:sym typeface="Roboto"/>
              </a:rPr>
              <a:t>The “Thinkers”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Artistic: </a:t>
            </a:r>
            <a:r>
              <a:rPr lang="en-US">
                <a:solidFill>
                  <a:srgbClr val="000000"/>
                </a:solidFill>
                <a:latin typeface="Roboto"/>
                <a:ea typeface="Roboto"/>
                <a:cs typeface="Roboto"/>
                <a:sym typeface="Roboto"/>
              </a:rPr>
              <a:t>The “Creators”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Social:</a:t>
            </a:r>
            <a:r>
              <a:rPr lang="en-US">
                <a:solidFill>
                  <a:srgbClr val="000000"/>
                </a:solidFill>
                <a:latin typeface="Roboto"/>
                <a:ea typeface="Roboto"/>
                <a:cs typeface="Roboto"/>
                <a:sym typeface="Roboto"/>
              </a:rPr>
              <a:t> The “Helpers”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Enterprising: </a:t>
            </a:r>
            <a:r>
              <a:rPr lang="en-US">
                <a:solidFill>
                  <a:srgbClr val="000000"/>
                </a:solidFill>
                <a:latin typeface="Roboto"/>
                <a:ea typeface="Roboto"/>
                <a:cs typeface="Roboto"/>
                <a:sym typeface="Roboto"/>
              </a:rPr>
              <a:t>The “Persuaders”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Conventional:</a:t>
            </a:r>
            <a:r>
              <a:rPr lang="en-US">
                <a:solidFill>
                  <a:srgbClr val="000000"/>
                </a:solidFill>
                <a:latin typeface="Roboto"/>
                <a:ea typeface="Roboto"/>
                <a:cs typeface="Roboto"/>
                <a:sym typeface="Roboto"/>
              </a:rPr>
              <a:t> The “Organizers”</a:t>
            </a:r>
            <a:endParaRPr sz="2300">
              <a:latin typeface="Roboto"/>
              <a:ea typeface="Roboto"/>
              <a:cs typeface="Roboto"/>
              <a:sym typeface="Roboto"/>
            </a:endParaRPr>
          </a:p>
        </p:txBody>
      </p:sp>
      <p:pic>
        <p:nvPicPr>
          <p:cNvPr id="129" name="Google Shape;129;p5"/>
          <p:cNvPicPr preferRelativeResize="0"/>
          <p:nvPr/>
        </p:nvPicPr>
        <p:blipFill rotWithShape="1">
          <a:blip r:embed="rId3">
            <a:alphaModFix/>
          </a:blip>
          <a:srcRect b="0" l="0" r="0" t="0"/>
          <a:stretch/>
        </p:blipFill>
        <p:spPr>
          <a:xfrm>
            <a:off x="6495749" y="1563825"/>
            <a:ext cx="5313574" cy="4013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INTEREST PROFILER ACTIVITY</a:t>
            </a:r>
            <a:endParaRPr>
              <a:latin typeface="Poppins"/>
              <a:ea typeface="Poppins"/>
              <a:cs typeface="Poppins"/>
              <a:sym typeface="Poppins"/>
            </a:endParaRPr>
          </a:p>
        </p:txBody>
      </p:sp>
      <p:sp>
        <p:nvSpPr>
          <p:cNvPr id="135" name="Google Shape;135;p6"/>
          <p:cNvSpPr txBox="1"/>
          <p:nvPr>
            <p:ph idx="1" type="body"/>
          </p:nvPr>
        </p:nvSpPr>
        <p:spPr>
          <a:xfrm>
            <a:off x="2811850" y="1984300"/>
            <a:ext cx="4397700" cy="4281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900">
                <a:solidFill>
                  <a:srgbClr val="3C5A62"/>
                </a:solidFill>
                <a:latin typeface="Roboto"/>
                <a:ea typeface="Roboto"/>
                <a:cs typeface="Roboto"/>
                <a:sym typeface="Roboto"/>
              </a:rPr>
              <a:t>TAKE THE QUIZ</a:t>
            </a:r>
            <a:endParaRPr sz="19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Go to </a:t>
            </a:r>
            <a:r>
              <a:rPr lang="en-US" sz="1900" u="sng">
                <a:solidFill>
                  <a:schemeClr val="hlink"/>
                </a:solidFill>
                <a:latin typeface="Roboto"/>
                <a:ea typeface="Roboto"/>
                <a:cs typeface="Roboto"/>
                <a:sym typeface="Roboto"/>
                <a:hlinkClick r:id="rId3"/>
              </a:rPr>
              <a:t>https://nextsteps.idaho.gov/interest-profiler</a:t>
            </a:r>
            <a:r>
              <a:rPr lang="en-US" sz="1900">
                <a:solidFill>
                  <a:srgbClr val="3C5A62"/>
                </a:solidFill>
                <a:latin typeface="Roboto"/>
                <a:ea typeface="Roboto"/>
                <a:cs typeface="Roboto"/>
                <a:sym typeface="Roboto"/>
              </a:rPr>
              <a:t>  </a:t>
            </a:r>
            <a:endParaRPr sz="19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Begin the quiz</a:t>
            </a:r>
            <a:br>
              <a:rPr lang="en-US" sz="1900">
                <a:solidFill>
                  <a:srgbClr val="3C5A62"/>
                </a:solidFill>
                <a:latin typeface="Roboto"/>
                <a:ea typeface="Roboto"/>
                <a:cs typeface="Roboto"/>
                <a:sym typeface="Roboto"/>
              </a:rPr>
            </a:br>
            <a:endParaRPr sz="19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900">
                <a:solidFill>
                  <a:srgbClr val="3C5A62"/>
                </a:solidFill>
                <a:latin typeface="Roboto"/>
                <a:ea typeface="Roboto"/>
                <a:cs typeface="Roboto"/>
                <a:sym typeface="Roboto"/>
              </a:rPr>
              <a:t>COMPLETE THE ACTIVITY </a:t>
            </a:r>
            <a:endParaRPr sz="19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Once you get your top 3 interest areas, scroll down and explore five occupations that feel like your “best fit”.</a:t>
            </a:r>
            <a:endParaRPr sz="1900">
              <a:solidFill>
                <a:srgbClr val="3C5A62"/>
              </a:solidFill>
              <a:latin typeface="Roboto"/>
              <a:ea typeface="Roboto"/>
              <a:cs typeface="Roboto"/>
              <a:sym typeface="Roboto"/>
            </a:endParaRPr>
          </a:p>
        </p:txBody>
      </p:sp>
      <p:pic>
        <p:nvPicPr>
          <p:cNvPr id="136" name="Google Shape;136;p6"/>
          <p:cNvPicPr preferRelativeResize="0"/>
          <p:nvPr/>
        </p:nvPicPr>
        <p:blipFill>
          <a:blip r:embed="rId4">
            <a:alphaModFix/>
          </a:blip>
          <a:stretch>
            <a:fillRect/>
          </a:stretch>
        </p:blipFill>
        <p:spPr>
          <a:xfrm>
            <a:off x="7443725" y="2779075"/>
            <a:ext cx="4677651" cy="220643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