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Lst>
  <p:sldSz cy="6858000" cx="12192000"/>
  <p:notesSz cx="6858000" cy="9144000"/>
  <p:embeddedFontLst>
    <p:embeddedFont>
      <p:font typeface="Roboto"/>
      <p:regular r:id="rId10"/>
      <p:bold r:id="rId11"/>
      <p:italic r:id="rId12"/>
      <p:boldItalic r:id="rId13"/>
    </p:embeddedFont>
    <p:embeddedFont>
      <p:font typeface="Poppins"/>
      <p:regular r:id="rId14"/>
      <p:bold r:id="rId15"/>
      <p:italic r:id="rId16"/>
      <p:boldItalic r:id="rId17"/>
    </p:embeddedFont>
    <p:embeddedFont>
      <p:font typeface="Helvetica Neue"/>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2" roundtripDataSignature="AMtx7mgzHj6u/9CJqOC7vMOCqLsuaS7E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italic.fntdata"/><Relationship Id="rId11" Type="http://schemas.openxmlformats.org/officeDocument/2006/relationships/font" Target="fonts/Roboto-bold.fntdata"/><Relationship Id="rId22" Type="http://customschemas.google.com/relationships/presentationmetadata" Target="metadata"/><Relationship Id="rId10" Type="http://schemas.openxmlformats.org/officeDocument/2006/relationships/font" Target="fonts/Roboto-regular.fntdata"/><Relationship Id="rId21" Type="http://schemas.openxmlformats.org/officeDocument/2006/relationships/font" Target="fonts/HelveticaNeue-boldItalic.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font" Target="fonts/Poppins-bold.fntdata"/><Relationship Id="rId14" Type="http://schemas.openxmlformats.org/officeDocument/2006/relationships/font" Target="fonts/Poppins-regular.fntdata"/><Relationship Id="rId17" Type="http://schemas.openxmlformats.org/officeDocument/2006/relationships/font" Target="fonts/Poppins-boldItalic.fntdata"/><Relationship Id="rId16" Type="http://schemas.openxmlformats.org/officeDocument/2006/relationships/font" Target="fonts/Poppins-italic.fntdata"/><Relationship Id="rId5" Type="http://schemas.openxmlformats.org/officeDocument/2006/relationships/notesMaster" Target="notesMasters/notesMaster1.xml"/><Relationship Id="rId19" Type="http://schemas.openxmlformats.org/officeDocument/2006/relationships/font" Target="fonts/HelveticaNeue-bold.fntdata"/><Relationship Id="rId6" Type="http://schemas.openxmlformats.org/officeDocument/2006/relationships/slide" Target="slides/slide1.xml"/><Relationship Id="rId18" Type="http://schemas.openxmlformats.org/officeDocument/2006/relationships/font" Target="fonts/HelveticaNeue-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xtsteps.idaho.gov/future-finder"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Establishing a Strong Support System</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match careers based on their unique answers of skills and interests.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30-45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9th Grade </a:t>
            </a:r>
            <a:r>
              <a:rPr b="1" lang="en-US">
                <a:latin typeface="Helvetica Neue"/>
                <a:ea typeface="Helvetica Neue"/>
                <a:cs typeface="Helvetica Neue"/>
                <a:sym typeface="Helvetica Neue"/>
              </a:rPr>
              <a:t>Additional Activities: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take the Future Finder quiz to match their skills and interests to careers. Students will be able to explore careers earning power, education, and what type of match it is to their interests.</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Demand: </a:t>
            </a:r>
            <a:r>
              <a:rPr lang="en-US">
                <a:latin typeface="Helvetica Neue"/>
                <a:ea typeface="Helvetica Neue"/>
                <a:cs typeface="Helvetica Neue"/>
                <a:sym typeface="Helvetica Neue"/>
              </a:rPr>
              <a:t>Forecasting of amount of jobs needed to fill in that area</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Earning Power: </a:t>
            </a:r>
            <a:r>
              <a:rPr lang="en-US">
                <a:latin typeface="Helvetica Neue"/>
                <a:ea typeface="Helvetica Neue"/>
                <a:cs typeface="Helvetica Neue"/>
                <a:sym typeface="Helvetica Neue"/>
              </a:rPr>
              <a:t>the average amount of money earned from that career</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Ever wonder what career might be a good fit for you? Want to make sure you’re exploring all your options? Take a quick quiz about what you’re good at and what you’re into to see careers that are the best match for your skills and interests.</a:t>
            </a:r>
            <a:endParaRPr/>
          </a:p>
          <a:p>
            <a:pPr indent="0" lvl="0" marL="0" rtl="0" algn="l">
              <a:spcBef>
                <a:spcPts val="0"/>
              </a:spcBef>
              <a:spcAft>
                <a:spcPts val="0"/>
              </a:spcAft>
              <a:buClr>
                <a:schemeClr val="dk1"/>
              </a:buClr>
              <a:buSzPts val="1100"/>
              <a:buFont typeface="Arial"/>
              <a:buNone/>
            </a:pPr>
            <a:r>
              <a:rPr b="1" lang="en-US"/>
              <a:t>Activity: Future Finder:</a:t>
            </a:r>
            <a:r>
              <a:rPr i="1" lang="en-US"/>
              <a:t> Give each student a copy of the Handout_Future Finder to complete after they take the Future Finder Quiz.</a:t>
            </a:r>
            <a:endParaRPr i="1"/>
          </a:p>
          <a:p>
            <a:pPr indent="0" lvl="0" marL="0" rtl="0" algn="l">
              <a:spcBef>
                <a:spcPts val="0"/>
              </a:spcBef>
              <a:spcAft>
                <a:spcPts val="0"/>
              </a:spcAft>
              <a:buClr>
                <a:schemeClr val="dk1"/>
              </a:buClr>
              <a:buSzPts val="1100"/>
              <a:buFont typeface="Arial"/>
              <a:buNone/>
            </a:pPr>
            <a:r>
              <a:rPr i="1" lang="en-US"/>
              <a:t>Have all students go to Next Steps Idaho Future Finder: </a:t>
            </a:r>
            <a:r>
              <a:rPr i="1" lang="en-US" u="sng">
                <a:solidFill>
                  <a:schemeClr val="hlink"/>
                </a:solidFill>
                <a:hlinkClick r:id="rId2"/>
              </a:rPr>
              <a:t>https://nextsteps.idaho.gov/future-finder</a:t>
            </a:r>
            <a:r>
              <a:rPr i="1" lang="en-US"/>
              <a:t> . You can have students read through them individually or take turns reading the choices out loud and then having them answer. </a:t>
            </a:r>
            <a:endParaRPr i="1"/>
          </a:p>
          <a:p>
            <a:pPr indent="0" lvl="0" marL="0" rtl="0" algn="l">
              <a:spcBef>
                <a:spcPts val="0"/>
              </a:spcBef>
              <a:spcAft>
                <a:spcPts val="0"/>
              </a:spcAft>
              <a:buNone/>
            </a:pPr>
            <a:r>
              <a:t/>
            </a:r>
            <a:endParaRPr i="1"/>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Closing</a:t>
            </a:r>
            <a:r>
              <a:rPr lang="en-US"/>
              <a:t>: Now that you have explored a few different careers that matched your skills and interests, continue to look into ways to be able to make that career your future! Remember that your interests will change, so come back and take the future finder again and check your matches!</a:t>
            </a:r>
            <a:endParaRPr/>
          </a:p>
        </p:txBody>
      </p:sp>
      <p:sp>
        <p:nvSpPr>
          <p:cNvPr id="132" name="Google Shape;13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nextsteps.idaho.gov/future-finder"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5285" l="52107" r="0" t="0"/>
          <a:stretch/>
        </p:blipFill>
        <p:spPr>
          <a:xfrm>
            <a:off x="7915300" y="1"/>
            <a:ext cx="4276699" cy="5640774"/>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FUTURE FINDER</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TAKE A LOOK AT YOUR FUTURE SELF</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“THE BEST WAY TO PREDICT YOUR FUTURE IS TO CREATE IT.”</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ABRAHAM LINCOLN</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NEXT STEPS IDAHO FUTURE FINDER</a:t>
            </a:r>
            <a:endParaRPr>
              <a:latin typeface="Poppins"/>
              <a:ea typeface="Poppins"/>
              <a:cs typeface="Poppins"/>
              <a:sym typeface="Poppins"/>
            </a:endParaRPr>
          </a:p>
        </p:txBody>
      </p:sp>
      <p:sp>
        <p:nvSpPr>
          <p:cNvPr id="128" name="Google Shape;128;p4"/>
          <p:cNvSpPr txBox="1"/>
          <p:nvPr>
            <p:ph idx="1" type="body"/>
          </p:nvPr>
        </p:nvSpPr>
        <p:spPr>
          <a:xfrm>
            <a:off x="3701850" y="1282700"/>
            <a:ext cx="4602300" cy="4880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Arial"/>
              <a:buNone/>
            </a:pPr>
            <a:r>
              <a:rPr b="1" lang="en-US" sz="1800">
                <a:latin typeface="Roboto"/>
                <a:ea typeface="Roboto"/>
                <a:cs typeface="Roboto"/>
                <a:sym typeface="Roboto"/>
              </a:rPr>
              <a:t>TAKE A LOOK AT YOUR FUTURE SELF</a:t>
            </a:r>
            <a:endParaRPr sz="2200">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464646"/>
                </a:solidFill>
                <a:latin typeface="Roboto"/>
                <a:ea typeface="Roboto"/>
                <a:cs typeface="Roboto"/>
                <a:sym typeface="Roboto"/>
              </a:rPr>
              <a:t>Go to: </a:t>
            </a:r>
            <a:r>
              <a:rPr lang="en-US" sz="1700">
                <a:solidFill>
                  <a:srgbClr val="464646"/>
                </a:solidFill>
                <a:latin typeface="Roboto"/>
                <a:ea typeface="Roboto"/>
                <a:cs typeface="Roboto"/>
                <a:sym typeface="Roboto"/>
              </a:rPr>
              <a:t> </a:t>
            </a:r>
            <a:endParaRPr sz="1700">
              <a:solidFill>
                <a:srgbClr val="464646"/>
              </a:solidFill>
              <a:latin typeface="Roboto"/>
              <a:ea typeface="Roboto"/>
              <a:cs typeface="Roboto"/>
              <a:sym typeface="Roboto"/>
            </a:endParaRPr>
          </a:p>
          <a:p>
            <a:pPr indent="457200" lvl="0" marL="0" rtl="0" algn="l">
              <a:lnSpc>
                <a:spcPct val="90000"/>
              </a:lnSpc>
              <a:spcBef>
                <a:spcPts val="1000"/>
              </a:spcBef>
              <a:spcAft>
                <a:spcPts val="0"/>
              </a:spcAft>
              <a:buNone/>
            </a:pPr>
            <a:r>
              <a:rPr lang="en-US" sz="1700" u="sng">
                <a:solidFill>
                  <a:schemeClr val="hlink"/>
                </a:solidFill>
                <a:latin typeface="Roboto"/>
                <a:ea typeface="Roboto"/>
                <a:cs typeface="Roboto"/>
                <a:sym typeface="Roboto"/>
                <a:hlinkClick r:id="rId3"/>
              </a:rPr>
              <a:t>https://nextsteps.idaho.gov/future-finder</a:t>
            </a:r>
            <a:r>
              <a:rPr lang="en-US" sz="1700">
                <a:solidFill>
                  <a:srgbClr val="464646"/>
                </a:solidFill>
                <a:latin typeface="Roboto"/>
                <a:ea typeface="Roboto"/>
                <a:cs typeface="Roboto"/>
                <a:sym typeface="Roboto"/>
              </a:rPr>
              <a:t> </a:t>
            </a:r>
            <a:endParaRPr sz="17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EE5934"/>
              </a:buClr>
              <a:buSzPts val="1700"/>
              <a:buFont typeface="Roboto"/>
              <a:buNone/>
            </a:pPr>
            <a:r>
              <a:rPr lang="en-US" sz="1700">
                <a:solidFill>
                  <a:srgbClr val="464646"/>
                </a:solidFill>
                <a:latin typeface="Roboto"/>
                <a:ea typeface="Roboto"/>
                <a:cs typeface="Roboto"/>
                <a:sym typeface="Roboto"/>
              </a:rPr>
              <a:t>What are your strengths?</a:t>
            </a:r>
            <a:endParaRPr sz="1700">
              <a:solidFill>
                <a:srgbClr val="464646"/>
              </a:solidFill>
              <a:latin typeface="Roboto"/>
              <a:ea typeface="Roboto"/>
              <a:cs typeface="Roboto"/>
              <a:sym typeface="Roboto"/>
            </a:endParaRPr>
          </a:p>
          <a:p>
            <a:pPr indent="-292100" lvl="2" marL="1200150" rtl="0" algn="l">
              <a:lnSpc>
                <a:spcPct val="90000"/>
              </a:lnSpc>
              <a:spcBef>
                <a:spcPts val="100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Pick the top 3 that you’re  best at from the options</a:t>
            </a:r>
            <a:endParaRPr sz="17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700"/>
              <a:buFont typeface="Roboto"/>
              <a:buNone/>
            </a:pPr>
            <a:r>
              <a:rPr lang="en-US" sz="1700">
                <a:solidFill>
                  <a:srgbClr val="464646"/>
                </a:solidFill>
                <a:latin typeface="Roboto"/>
                <a:ea typeface="Roboto"/>
                <a:cs typeface="Roboto"/>
                <a:sym typeface="Roboto"/>
              </a:rPr>
              <a:t>What are you into?</a:t>
            </a:r>
            <a:endParaRPr sz="1700">
              <a:solidFill>
                <a:srgbClr val="464646"/>
              </a:solidFill>
              <a:latin typeface="Roboto"/>
              <a:ea typeface="Roboto"/>
              <a:cs typeface="Roboto"/>
              <a:sym typeface="Roboto"/>
            </a:endParaRPr>
          </a:p>
          <a:p>
            <a:pPr indent="-292100" lvl="2" marL="1200150" rtl="0" algn="l">
              <a:lnSpc>
                <a:spcPct val="90000"/>
              </a:lnSpc>
              <a:spcBef>
                <a:spcPts val="100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Give thumbs up or thumbs down to the </a:t>
            </a:r>
            <a:r>
              <a:rPr lang="en-US" sz="1700">
                <a:solidFill>
                  <a:srgbClr val="464646"/>
                </a:solidFill>
                <a:latin typeface="Roboto"/>
                <a:ea typeface="Roboto"/>
                <a:cs typeface="Roboto"/>
                <a:sym typeface="Roboto"/>
              </a:rPr>
              <a:t>following</a:t>
            </a:r>
            <a:r>
              <a:rPr lang="en-US" sz="1700">
                <a:solidFill>
                  <a:srgbClr val="464646"/>
                </a:solidFill>
                <a:latin typeface="Roboto"/>
                <a:ea typeface="Roboto"/>
                <a:cs typeface="Roboto"/>
                <a:sym typeface="Roboto"/>
              </a:rPr>
              <a:t> options</a:t>
            </a:r>
            <a:endParaRPr sz="17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700"/>
              <a:buFont typeface="Roboto"/>
              <a:buNone/>
            </a:pPr>
            <a:r>
              <a:rPr lang="en-US" sz="1700">
                <a:solidFill>
                  <a:srgbClr val="464646"/>
                </a:solidFill>
                <a:latin typeface="Roboto"/>
                <a:ea typeface="Roboto"/>
                <a:cs typeface="Roboto"/>
                <a:sym typeface="Roboto"/>
              </a:rPr>
              <a:t>What do you enjoy doing?</a:t>
            </a:r>
            <a:endParaRPr sz="1700">
              <a:solidFill>
                <a:srgbClr val="464646"/>
              </a:solidFill>
              <a:latin typeface="Roboto"/>
              <a:ea typeface="Roboto"/>
              <a:cs typeface="Roboto"/>
              <a:sym typeface="Roboto"/>
            </a:endParaRPr>
          </a:p>
          <a:p>
            <a:pPr indent="-292100" lvl="2" marL="1200150" rtl="0" algn="l">
              <a:lnSpc>
                <a:spcPct val="90000"/>
              </a:lnSpc>
              <a:spcBef>
                <a:spcPts val="100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Choose whether each things is least like you, sort of like you, or most like you.</a:t>
            </a:r>
            <a:endParaRPr sz="17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a:blip r:embed="rId4">
            <a:alphaModFix/>
          </a:blip>
          <a:stretch>
            <a:fillRect/>
          </a:stretch>
        </p:blipFill>
        <p:spPr>
          <a:xfrm>
            <a:off x="8145150" y="1928075"/>
            <a:ext cx="4046850" cy="374347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REVIEW</a:t>
            </a:r>
            <a:endParaRPr>
              <a:latin typeface="Poppins"/>
              <a:ea typeface="Poppins"/>
              <a:cs typeface="Poppins"/>
              <a:sym typeface="Poppins"/>
            </a:endParaRPr>
          </a:p>
        </p:txBody>
      </p:sp>
      <p:sp>
        <p:nvSpPr>
          <p:cNvPr id="135" name="Google Shape;135;p7"/>
          <p:cNvSpPr txBox="1"/>
          <p:nvPr/>
        </p:nvSpPr>
        <p:spPr>
          <a:xfrm>
            <a:off x="3310375" y="2052925"/>
            <a:ext cx="3914700" cy="4340700"/>
          </a:xfrm>
          <a:prstGeom prst="rect">
            <a:avLst/>
          </a:prstGeom>
          <a:noFill/>
          <a:ln>
            <a:noFill/>
          </a:ln>
        </p:spPr>
        <p:txBody>
          <a:bodyPr anchorCtr="0" anchor="t" bIns="91425" lIns="91425" spcFirstLastPara="1" rIns="91425" wrap="square" tIns="91425">
            <a:spAutoFit/>
          </a:bodyPr>
          <a:lstStyle/>
          <a:p>
            <a:pPr indent="-368300" lvl="0" marL="457200" rtl="0" algn="l">
              <a:spcBef>
                <a:spcPts val="0"/>
              </a:spcBef>
              <a:spcAft>
                <a:spcPts val="0"/>
              </a:spcAft>
              <a:buSzPts val="2200"/>
              <a:buFont typeface="Roboto"/>
              <a:buChar char="●"/>
            </a:pPr>
            <a:r>
              <a:rPr lang="en-US" sz="2200">
                <a:latin typeface="Roboto"/>
                <a:ea typeface="Roboto"/>
                <a:cs typeface="Roboto"/>
                <a:sym typeface="Roboto"/>
              </a:rPr>
              <a:t>What do you find interesting about the career matches?</a:t>
            </a:r>
            <a:endParaRPr sz="2200">
              <a:latin typeface="Roboto"/>
              <a:ea typeface="Roboto"/>
              <a:cs typeface="Roboto"/>
              <a:sym typeface="Roboto"/>
            </a:endParaRPr>
          </a:p>
          <a:p>
            <a:pPr indent="0" lvl="0" marL="457200" rtl="0" algn="l">
              <a:spcBef>
                <a:spcPts val="0"/>
              </a:spcBef>
              <a:spcAft>
                <a:spcPts val="0"/>
              </a:spcAft>
              <a:buNone/>
            </a:pPr>
            <a:r>
              <a:t/>
            </a:r>
            <a:endParaRPr sz="2200">
              <a:latin typeface="Roboto"/>
              <a:ea typeface="Roboto"/>
              <a:cs typeface="Roboto"/>
              <a:sym typeface="Roboto"/>
            </a:endParaRPr>
          </a:p>
          <a:p>
            <a:pPr indent="-368300" lvl="0" marL="457200" rtl="0" algn="l">
              <a:spcBef>
                <a:spcPts val="0"/>
              </a:spcBef>
              <a:spcAft>
                <a:spcPts val="0"/>
              </a:spcAft>
              <a:buSzPts val="2200"/>
              <a:buFont typeface="Roboto"/>
              <a:buChar char="●"/>
            </a:pPr>
            <a:r>
              <a:rPr lang="en-US" sz="2200">
                <a:latin typeface="Roboto"/>
                <a:ea typeface="Roboto"/>
                <a:cs typeface="Roboto"/>
                <a:sym typeface="Roboto"/>
              </a:rPr>
              <a:t>Are there any similarities or differences to previous career assessments you have taken?</a:t>
            </a:r>
            <a:endParaRPr sz="2200">
              <a:latin typeface="Roboto"/>
              <a:ea typeface="Roboto"/>
              <a:cs typeface="Roboto"/>
              <a:sym typeface="Roboto"/>
            </a:endParaRPr>
          </a:p>
          <a:p>
            <a:pPr indent="0" lvl="0" marL="457200" rtl="0" algn="l">
              <a:spcBef>
                <a:spcPts val="0"/>
              </a:spcBef>
              <a:spcAft>
                <a:spcPts val="0"/>
              </a:spcAft>
              <a:buNone/>
            </a:pPr>
            <a:r>
              <a:t/>
            </a:r>
            <a:endParaRPr sz="2200">
              <a:latin typeface="Roboto"/>
              <a:ea typeface="Roboto"/>
              <a:cs typeface="Roboto"/>
              <a:sym typeface="Roboto"/>
            </a:endParaRPr>
          </a:p>
          <a:p>
            <a:pPr indent="-368300" lvl="0" marL="457200" rtl="0" algn="l">
              <a:spcBef>
                <a:spcPts val="0"/>
              </a:spcBef>
              <a:spcAft>
                <a:spcPts val="0"/>
              </a:spcAft>
              <a:buSzPts val="2200"/>
              <a:buFont typeface="Roboto"/>
              <a:buChar char="●"/>
            </a:pPr>
            <a:r>
              <a:rPr lang="en-US" sz="2200">
                <a:latin typeface="Roboto"/>
                <a:ea typeface="Roboto"/>
                <a:cs typeface="Roboto"/>
                <a:sym typeface="Roboto"/>
              </a:rPr>
              <a:t>Which career do you find the most appealing?</a:t>
            </a:r>
            <a:endParaRPr sz="2200">
              <a:latin typeface="Roboto"/>
              <a:ea typeface="Roboto"/>
              <a:cs typeface="Roboto"/>
              <a:sym typeface="Roboto"/>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136" name="Google Shape;136;p7"/>
          <p:cNvPicPr preferRelativeResize="0"/>
          <p:nvPr/>
        </p:nvPicPr>
        <p:blipFill>
          <a:blip r:embed="rId3">
            <a:alphaModFix/>
          </a:blip>
          <a:stretch>
            <a:fillRect/>
          </a:stretch>
        </p:blipFill>
        <p:spPr>
          <a:xfrm>
            <a:off x="7529875" y="2651875"/>
            <a:ext cx="4662123" cy="262113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