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 id="260" r:id="rId10"/>
  </p:sldIdLst>
  <p:sldSz cy="6858000" cx="12192000"/>
  <p:notesSz cx="6858000" cy="9144000"/>
  <p:embeddedFontLst>
    <p:embeddedFont>
      <p:font typeface="Roboto"/>
      <p:regular r:id="rId11"/>
      <p:bold r:id="rId12"/>
      <p:italic r:id="rId13"/>
      <p:boldItalic r:id="rId14"/>
    </p:embeddedFont>
    <p:embeddedFont>
      <p:font typeface="Poppins"/>
      <p:regular r:id="rId15"/>
      <p:bold r:id="rId16"/>
      <p:italic r:id="rId17"/>
      <p:boldItalic r:id="rId18"/>
    </p:embeddedFont>
    <p:embeddedFont>
      <p:font typeface="Helvetica Neue"/>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3" roundtripDataSignature="AMtx7mg78ciK5QoMrPo/1jTEHBmHv9O0q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HelveticaNeue-bold.fntdata"/><Relationship Id="rId11" Type="http://schemas.openxmlformats.org/officeDocument/2006/relationships/font" Target="fonts/Roboto-regular.fntdata"/><Relationship Id="rId22" Type="http://schemas.openxmlformats.org/officeDocument/2006/relationships/font" Target="fonts/HelveticaNeue-boldItalic.fntdata"/><Relationship Id="rId10" Type="http://schemas.openxmlformats.org/officeDocument/2006/relationships/slide" Target="slides/slide5.xml"/><Relationship Id="rId21" Type="http://schemas.openxmlformats.org/officeDocument/2006/relationships/font" Target="fonts/HelveticaNeue-italic.fntdata"/><Relationship Id="rId13" Type="http://schemas.openxmlformats.org/officeDocument/2006/relationships/font" Target="fonts/Roboto-italic.fntdata"/><Relationship Id="rId12" Type="http://schemas.openxmlformats.org/officeDocument/2006/relationships/font" Target="fonts/Roboto-bold.fntdata"/><Relationship Id="rId23" Type="http://customschemas.google.com/relationships/presentationmetadata" Target="meta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font" Target="fonts/Poppins-regular.fntdata"/><Relationship Id="rId14" Type="http://schemas.openxmlformats.org/officeDocument/2006/relationships/font" Target="fonts/Roboto-boldItalic.fntdata"/><Relationship Id="rId17" Type="http://schemas.openxmlformats.org/officeDocument/2006/relationships/font" Target="fonts/Poppins-italic.fntdata"/><Relationship Id="rId16" Type="http://schemas.openxmlformats.org/officeDocument/2006/relationships/font" Target="fonts/Poppins-bold.fntdata"/><Relationship Id="rId5" Type="http://schemas.openxmlformats.org/officeDocument/2006/relationships/notesMaster" Target="notesMasters/notesMaster1.xml"/><Relationship Id="rId19" Type="http://schemas.openxmlformats.org/officeDocument/2006/relationships/font" Target="fonts/HelveticaNeue-regular.fntdata"/><Relationship Id="rId6" Type="http://schemas.openxmlformats.org/officeDocument/2006/relationships/slide" Target="slides/slide1.xml"/><Relationship Id="rId18" Type="http://schemas.openxmlformats.org/officeDocument/2006/relationships/font" Target="fonts/Poppins-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oisestate.edu/registrar-catalog/#/home" TargetMode="External"/><Relationship Id="rId3" Type="http://schemas.openxmlformats.org/officeDocument/2006/relationships/hyperlink" Target="http://coursecat.isu.edu/undergraduate/" TargetMode="External"/><Relationship Id="rId4" Type="http://schemas.openxmlformats.org/officeDocument/2006/relationships/hyperlink" Target="https://catalog.uidaho.edu/" TargetMode="External"/><Relationship Id="rId11" Type="http://schemas.openxmlformats.org/officeDocument/2006/relationships/hyperlink" Target="https://catalog.nnu.edu/" TargetMode="External"/><Relationship Id="rId10" Type="http://schemas.openxmlformats.org/officeDocument/2006/relationships/hyperlink" Target="https://selfservice.collegeofidaho.edu/Student/Courses/Search?subjects=BIO" TargetMode="External"/><Relationship Id="rId12" Type="http://schemas.openxmlformats.org/officeDocument/2006/relationships/hyperlink" Target="https://www.byui.edu/catalog#/programs" TargetMode="External"/><Relationship Id="rId9" Type="http://schemas.openxmlformats.org/officeDocument/2006/relationships/hyperlink" Target="http://csi.smartcatalogiq.com/" TargetMode="External"/><Relationship Id="rId5" Type="http://schemas.openxmlformats.org/officeDocument/2006/relationships/hyperlink" Target="http://catalog.lcsc.edu/course-descriptions/" TargetMode="External"/><Relationship Id="rId6" Type="http://schemas.openxmlformats.org/officeDocument/2006/relationships/hyperlink" Target="https://catalog.nic.edu/" TargetMode="External"/><Relationship Id="rId7" Type="http://schemas.openxmlformats.org/officeDocument/2006/relationships/hyperlink" Target="https://catalog.cwi.edu/" TargetMode="External"/><Relationship Id="rId8" Type="http://schemas.openxmlformats.org/officeDocument/2006/relationships/hyperlink" Target="https://www.cei.edu/catalog"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Exploring the Course Catalog</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provide students with experience using the course catalog to contemplate majors and find courses that may peak their interest to looking into a certain major.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45-60 minutes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Plan Activity: </a:t>
            </a:r>
            <a:r>
              <a:rPr lang="en-US">
                <a:latin typeface="Helvetica Neue"/>
                <a:ea typeface="Helvetica Neue"/>
                <a:cs typeface="Helvetica Neue"/>
                <a:sym typeface="Helvetica Neue"/>
              </a:rPr>
              <a:t>		 </a:t>
            </a:r>
            <a:r>
              <a:rPr b="1" lang="en-US">
                <a:latin typeface="Helvetica Neue"/>
                <a:ea typeface="Helvetica Neue"/>
                <a:cs typeface="Helvetica Neue"/>
                <a:sym typeface="Helvetica Neue"/>
              </a:rPr>
              <a:t>Additional Activities: </a:t>
            </a:r>
            <a:r>
              <a:rPr lang="en-US">
                <a:latin typeface="Helvetica Neue"/>
                <a:ea typeface="Helvetica Neue"/>
                <a:cs typeface="Helvetica Neue"/>
                <a:sym typeface="Helvetica Neue"/>
              </a:rPr>
              <a:t>8th, 9th, 10th, 11th, 12th grade</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Students will explore an Idaho School through their current course catalogs.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 Pen, Paper, Computer</a:t>
            </a:r>
            <a:endParaRPr>
              <a:solidFill>
                <a:srgbClr val="3C5961"/>
              </a:solidFill>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i="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Major: </a:t>
            </a:r>
            <a:r>
              <a:rPr lang="en-US">
                <a:latin typeface="Helvetica Neue"/>
                <a:ea typeface="Helvetica Neue"/>
                <a:cs typeface="Helvetica Neue"/>
                <a:sym typeface="Helvetica Neue"/>
              </a:rPr>
              <a:t>A focus of study in college that requires specific classes and credits to earn a degree.</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Course Catalog:  </a:t>
            </a:r>
            <a:r>
              <a:rPr lang="en-US">
                <a:latin typeface="Helvetica Neue"/>
                <a:ea typeface="Helvetica Neue"/>
                <a:cs typeface="Helvetica Neue"/>
                <a:sym typeface="Helvetica Neue"/>
              </a:rPr>
              <a:t>A publication a college produces annually that lists all majors, minors, course/credit requirements and descriptions along with college policies.</a:t>
            </a:r>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[Use powerpoint] Today we are going to explore some helpful ways to explore courses available in college and you will be learning how to use a course catalog as a tool to help with that process.  Can anyone explain what a Course Catalog is?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Course Catalog Example: </a:t>
            </a:r>
            <a:r>
              <a:rPr lang="en-US">
                <a:latin typeface="Helvetica Neue"/>
                <a:ea typeface="Helvetica Neue"/>
                <a:cs typeface="Helvetica Neue"/>
                <a:sym typeface="Helvetica Neue"/>
              </a:rPr>
              <a:t>Every major has a different set of requirements or courses in order to complete that program of study. A course catalog can show you different courses available broken down by major or by subject. Exploring a course catalog is beneficial to see what courses are available in each major but also to allow you to explore for your electives.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A course catalog oten will tell you the Course Code/Level, Course Title, Credit Hours, a Description, and any prerequisite courses you are required to take before you can take that course. Sometimes a course catalog will also tell you when it is offered (times &amp; term) and who the instructor(s) are. This is an example from College of Idaho. </a:t>
            </a:r>
            <a:endParaRPr/>
          </a:p>
        </p:txBody>
      </p:sp>
      <p:sp>
        <p:nvSpPr>
          <p:cNvPr id="125" name="Google Shape;12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latin typeface="Helvetica Neue"/>
                <a:ea typeface="Helvetica Neue"/>
                <a:cs typeface="Helvetica Neue"/>
                <a:sym typeface="Helvetica Neue"/>
              </a:rPr>
              <a:t>Explore Course Catalogs Activity: </a:t>
            </a:r>
            <a:r>
              <a:rPr i="1" lang="en-US">
                <a:latin typeface="Helvetica Neue"/>
                <a:ea typeface="Helvetica Neue"/>
                <a:cs typeface="Helvetica Neue"/>
                <a:sym typeface="Helvetica Neue"/>
              </a:rPr>
              <a:t>Have students choose an Idaho college/university or one of their own choosing. You can provide them with the Handout_Course Catalog List or have them use a search engine with the ‘School name + Course Catalog’ to find one. Give students a copy of the Handout_Exploring Course Catalogs to complete as they explore. </a:t>
            </a:r>
            <a:endParaRPr i="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Now you are going to get an opportunity to explore different course catalogs. Start with one Idaho college or university of interest to you (or out of state if you choose). Locate the school’s course catalog and explore courses. As you are exploring, complete the handout.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ctr">
              <a:lnSpc>
                <a:spcPct val="115000"/>
              </a:lnSpc>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Course Catalog Lists</a:t>
            </a:r>
            <a:endParaRPr b="1">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rPr lang="en-US" u="sng">
                <a:solidFill>
                  <a:srgbClr val="1155CC"/>
                </a:solidFill>
                <a:latin typeface="Helvetica Neue"/>
                <a:ea typeface="Helvetica Neue"/>
                <a:cs typeface="Helvetica Neue"/>
                <a:sym typeface="Helvetica Neue"/>
                <a:hlinkClick r:id="rId2">
                  <a:extLst>
                    <a:ext uri="{A12FA001-AC4F-418D-AE19-62706E023703}">
                      <ahyp:hlinkClr val="tx"/>
                    </a:ext>
                  </a:extLst>
                </a:hlinkClick>
              </a:rPr>
              <a:t>Boise State University Course Catalog</a:t>
            </a:r>
            <a:endParaRPr>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rPr lang="en-US" u="sng">
                <a:solidFill>
                  <a:srgbClr val="1155CC"/>
                </a:solidFill>
                <a:latin typeface="Helvetica Neue"/>
                <a:ea typeface="Helvetica Neue"/>
                <a:cs typeface="Helvetica Neue"/>
                <a:sym typeface="Helvetica Neue"/>
                <a:hlinkClick r:id="rId3">
                  <a:extLst>
                    <a:ext uri="{A12FA001-AC4F-418D-AE19-62706E023703}">
                      <ahyp:hlinkClr val="tx"/>
                    </a:ext>
                  </a:extLst>
                </a:hlinkClick>
              </a:rPr>
              <a:t>Idaho State University Course Catalog</a:t>
            </a:r>
            <a:endParaRPr>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rPr lang="en-US" u="sng">
                <a:solidFill>
                  <a:srgbClr val="1155CC"/>
                </a:solidFill>
                <a:latin typeface="Helvetica Neue"/>
                <a:ea typeface="Helvetica Neue"/>
                <a:cs typeface="Helvetica Neue"/>
                <a:sym typeface="Helvetica Neue"/>
                <a:hlinkClick r:id="rId4">
                  <a:extLst>
                    <a:ext uri="{A12FA001-AC4F-418D-AE19-62706E023703}">
                      <ahyp:hlinkClr val="tx"/>
                    </a:ext>
                  </a:extLst>
                </a:hlinkClick>
              </a:rPr>
              <a:t>University of Idaho Course Catalog</a:t>
            </a:r>
            <a:endParaRPr>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rPr lang="en-US" u="sng">
                <a:solidFill>
                  <a:srgbClr val="1155CC"/>
                </a:solidFill>
                <a:latin typeface="Helvetica Neue"/>
                <a:ea typeface="Helvetica Neue"/>
                <a:cs typeface="Helvetica Neue"/>
                <a:sym typeface="Helvetica Neue"/>
                <a:hlinkClick r:id="rId5">
                  <a:extLst>
                    <a:ext uri="{A12FA001-AC4F-418D-AE19-62706E023703}">
                      <ahyp:hlinkClr val="tx"/>
                    </a:ext>
                  </a:extLst>
                </a:hlinkClick>
              </a:rPr>
              <a:t>Lewis Clark State College Course Catalog</a:t>
            </a:r>
            <a:endParaRPr>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rPr lang="en-US" u="sng">
                <a:solidFill>
                  <a:srgbClr val="1155CC"/>
                </a:solidFill>
                <a:latin typeface="Helvetica Neue"/>
                <a:ea typeface="Helvetica Neue"/>
                <a:cs typeface="Helvetica Neue"/>
                <a:sym typeface="Helvetica Neue"/>
                <a:hlinkClick r:id="rId6">
                  <a:extLst>
                    <a:ext uri="{A12FA001-AC4F-418D-AE19-62706E023703}">
                      <ahyp:hlinkClr val="tx"/>
                    </a:ext>
                  </a:extLst>
                </a:hlinkClick>
              </a:rPr>
              <a:t>North Idaho College Course Catalog</a:t>
            </a:r>
            <a:endParaRPr>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rPr lang="en-US" u="sng">
                <a:solidFill>
                  <a:srgbClr val="1155CC"/>
                </a:solidFill>
                <a:latin typeface="Helvetica Neue"/>
                <a:ea typeface="Helvetica Neue"/>
                <a:cs typeface="Helvetica Neue"/>
                <a:sym typeface="Helvetica Neue"/>
                <a:hlinkClick r:id="rId7">
                  <a:extLst>
                    <a:ext uri="{A12FA001-AC4F-418D-AE19-62706E023703}">
                      <ahyp:hlinkClr val="tx"/>
                    </a:ext>
                  </a:extLst>
                </a:hlinkClick>
              </a:rPr>
              <a:t>College of Western Idaho Course Catalog</a:t>
            </a:r>
            <a:endParaRPr>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rPr lang="en-US" u="sng">
                <a:solidFill>
                  <a:srgbClr val="1155CC"/>
                </a:solidFill>
                <a:latin typeface="Helvetica Neue"/>
                <a:ea typeface="Helvetica Neue"/>
                <a:cs typeface="Helvetica Neue"/>
                <a:sym typeface="Helvetica Neue"/>
                <a:hlinkClick r:id="rId8">
                  <a:extLst>
                    <a:ext uri="{A12FA001-AC4F-418D-AE19-62706E023703}">
                      <ahyp:hlinkClr val="tx"/>
                    </a:ext>
                  </a:extLst>
                </a:hlinkClick>
              </a:rPr>
              <a:t>College of Eastern Idaho Course Catalog</a:t>
            </a:r>
            <a:endParaRPr>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rPr lang="en-US" u="sng">
                <a:solidFill>
                  <a:srgbClr val="1155CC"/>
                </a:solidFill>
                <a:latin typeface="Helvetica Neue"/>
                <a:ea typeface="Helvetica Neue"/>
                <a:cs typeface="Helvetica Neue"/>
                <a:sym typeface="Helvetica Neue"/>
                <a:hlinkClick r:id="rId9">
                  <a:extLst>
                    <a:ext uri="{A12FA001-AC4F-418D-AE19-62706E023703}">
                      <ahyp:hlinkClr val="tx"/>
                    </a:ext>
                  </a:extLst>
                </a:hlinkClick>
              </a:rPr>
              <a:t>College of Southern Idaho Course Catalog</a:t>
            </a:r>
            <a:endParaRPr>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rPr lang="en-US" u="sng">
                <a:solidFill>
                  <a:srgbClr val="1155CC"/>
                </a:solidFill>
                <a:latin typeface="Helvetica Neue"/>
                <a:ea typeface="Helvetica Neue"/>
                <a:cs typeface="Helvetica Neue"/>
                <a:sym typeface="Helvetica Neue"/>
                <a:hlinkClick r:id="rId10">
                  <a:extLst>
                    <a:ext uri="{A12FA001-AC4F-418D-AE19-62706E023703}">
                      <ahyp:hlinkClr val="tx"/>
                    </a:ext>
                  </a:extLst>
                </a:hlinkClick>
              </a:rPr>
              <a:t>The College of Idaho Course Catalog</a:t>
            </a:r>
            <a:endParaRPr>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rPr lang="en-US" u="sng">
                <a:solidFill>
                  <a:srgbClr val="1155CC"/>
                </a:solidFill>
                <a:latin typeface="Helvetica Neue"/>
                <a:ea typeface="Helvetica Neue"/>
                <a:cs typeface="Helvetica Neue"/>
                <a:sym typeface="Helvetica Neue"/>
                <a:hlinkClick r:id="rId11">
                  <a:extLst>
                    <a:ext uri="{A12FA001-AC4F-418D-AE19-62706E023703}">
                      <ahyp:hlinkClr val="tx"/>
                    </a:ext>
                  </a:extLst>
                </a:hlinkClick>
              </a:rPr>
              <a:t>Northwest Nazarene University Course Catalog</a:t>
            </a:r>
            <a:endParaRPr>
              <a:latin typeface="Helvetica Neue"/>
              <a:ea typeface="Helvetica Neue"/>
              <a:cs typeface="Helvetica Neue"/>
              <a:sym typeface="Helvetica Neue"/>
            </a:endParaRPr>
          </a:p>
          <a:p>
            <a:pPr indent="0" lvl="0" marL="0" rtl="0" algn="l">
              <a:lnSpc>
                <a:spcPct val="115000"/>
              </a:lnSpc>
              <a:spcBef>
                <a:spcPts val="0"/>
              </a:spcBef>
              <a:spcAft>
                <a:spcPts val="0"/>
              </a:spcAft>
              <a:buClr>
                <a:schemeClr val="dk1"/>
              </a:buClr>
              <a:buSzPts val="1100"/>
              <a:buFont typeface="Arial"/>
              <a:buNone/>
            </a:pPr>
            <a:r>
              <a:rPr lang="en-US" u="sng">
                <a:solidFill>
                  <a:srgbClr val="1155CC"/>
                </a:solidFill>
                <a:latin typeface="Helvetica Neue"/>
                <a:ea typeface="Helvetica Neue"/>
                <a:cs typeface="Helvetica Neue"/>
                <a:sym typeface="Helvetica Neue"/>
                <a:hlinkClick r:id="rId12">
                  <a:extLst>
                    <a:ext uri="{A12FA001-AC4F-418D-AE19-62706E023703}">
                      <ahyp:hlinkClr val="tx"/>
                    </a:ext>
                  </a:extLst>
                </a:hlinkClick>
              </a:rPr>
              <a:t>BYU - Idaho Course Catalog</a:t>
            </a:r>
            <a:endParaRPr/>
          </a:p>
        </p:txBody>
      </p:sp>
      <p:sp>
        <p:nvSpPr>
          <p:cNvPr id="138" name="Google Shape;13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You have now gained experience with the course catalog which is something that a lot of college freshmen are not familiar with starting college. Remember to take the initiative in your continued major/career exploration and seek out resources.  Ask for help!</a:t>
            </a:r>
            <a:endParaRPr/>
          </a:p>
        </p:txBody>
      </p:sp>
      <p:sp>
        <p:nvSpPr>
          <p:cNvPr id="145" name="Google Shape;14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3.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Arial"/>
              <a:buNone/>
            </a:pPr>
            <a:r>
              <a:rPr b="1" lang="en-US">
                <a:latin typeface="Poppins"/>
                <a:ea typeface="Poppins"/>
                <a:cs typeface="Poppins"/>
                <a:sym typeface="Poppins"/>
              </a:rPr>
              <a:t>EXPLORING COURSE CATALOGS</a:t>
            </a:r>
            <a:endParaRPr>
              <a:latin typeface="Poppins"/>
              <a:ea typeface="Poppins"/>
              <a:cs typeface="Poppins"/>
              <a:sym typeface="Poppins"/>
            </a:endParaRPr>
          </a:p>
        </p:txBody>
      </p:sp>
      <p:sp>
        <p:nvSpPr>
          <p:cNvPr id="110" name="Google Shape;110;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11" name="Google Shape;111;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12" name="Google Shape;112;p1"/>
          <p:cNvPicPr preferRelativeResize="0"/>
          <p:nvPr/>
        </p:nvPicPr>
        <p:blipFill rotWithShape="1">
          <a:blip r:embed="rId3">
            <a:alphaModFix/>
          </a:blip>
          <a:srcRect b="0" l="21456" r="34922" t="0"/>
          <a:stretch/>
        </p:blipFill>
        <p:spPr>
          <a:xfrm>
            <a:off x="7519780" y="0"/>
            <a:ext cx="4672225" cy="6626825"/>
          </a:xfrm>
          <a:prstGeom prst="rect">
            <a:avLst/>
          </a:prstGeom>
          <a:noFill/>
          <a:ln>
            <a:noFill/>
          </a:ln>
        </p:spPr>
      </p:pic>
      <p:sp>
        <p:nvSpPr>
          <p:cNvPr id="113" name="Google Shape;113;p1"/>
          <p:cNvSpPr/>
          <p:nvPr/>
        </p:nvSpPr>
        <p:spPr>
          <a:xfrm>
            <a:off x="5415528" y="3655381"/>
            <a:ext cx="2578500" cy="2578500"/>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14" name="Google Shape;114;p1"/>
          <p:cNvCxnSpPr/>
          <p:nvPr/>
        </p:nvCxnSpPr>
        <p:spPr>
          <a:xfrm>
            <a:off x="6247922" y="4436297"/>
            <a:ext cx="450900" cy="0"/>
          </a:xfrm>
          <a:prstGeom prst="straightConnector1">
            <a:avLst/>
          </a:prstGeom>
          <a:noFill/>
          <a:ln cap="flat" cmpd="sng" w="28575">
            <a:solidFill>
              <a:schemeClr val="lt1"/>
            </a:solidFill>
            <a:prstDash val="solid"/>
            <a:miter lim="800000"/>
            <a:headEnd len="sm" w="sm" type="none"/>
            <a:tailEnd len="sm" w="sm" type="none"/>
          </a:ln>
        </p:spPr>
      </p:cxnSp>
      <p:sp>
        <p:nvSpPr>
          <p:cNvPr id="115" name="Google Shape;115;p1"/>
          <p:cNvSpPr txBox="1"/>
          <p:nvPr>
            <p:ph idx="4294967295" type="body"/>
          </p:nvPr>
        </p:nvSpPr>
        <p:spPr>
          <a:xfrm>
            <a:off x="5625423" y="4909856"/>
            <a:ext cx="2148900" cy="100590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WHAT COURSES ARE AVAILABLE?</a:t>
            </a:r>
            <a:endParaRPr>
              <a:latin typeface="Poppins"/>
              <a:ea typeface="Poppins"/>
              <a:cs typeface="Poppins"/>
              <a:sym typeface="Poppins"/>
            </a:endParaRPr>
          </a:p>
        </p:txBody>
      </p:sp>
      <p:sp>
        <p:nvSpPr>
          <p:cNvPr id="116" name="Google Shape;116;p1"/>
          <p:cNvSpPr txBox="1"/>
          <p:nvPr>
            <p:ph idx="4294967295" type="body"/>
          </p:nvPr>
        </p:nvSpPr>
        <p:spPr>
          <a:xfrm>
            <a:off x="5625423" y="3868115"/>
            <a:ext cx="2148900" cy="41460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a:bodyPr>
          <a:lstStyle/>
          <a:p>
            <a:pPr indent="0" lvl="0" marL="0" rtl="0" algn="l">
              <a:lnSpc>
                <a:spcPct val="90000"/>
              </a:lnSpc>
              <a:spcBef>
                <a:spcPts val="0"/>
              </a:spcBef>
              <a:spcAft>
                <a:spcPts val="0"/>
              </a:spcAft>
              <a:buClr>
                <a:schemeClr val="accent5"/>
              </a:buClr>
              <a:buSzPts val="4800"/>
              <a:buFont typeface="Arial"/>
              <a:buNone/>
            </a:pPr>
            <a:r>
              <a:rPr lang="en-US">
                <a:latin typeface="Poppins"/>
                <a:ea typeface="Poppins"/>
                <a:cs typeface="Poppins"/>
                <a:sym typeface="Poppins"/>
              </a:rPr>
              <a:t>“THE MORE YOU EXPLORE, THE MORE YOU LEARN AND GROW.”</a:t>
            </a:r>
            <a:endParaRPr>
              <a:latin typeface="Poppins"/>
              <a:ea typeface="Poppins"/>
              <a:cs typeface="Poppins"/>
              <a:sym typeface="Poppins"/>
            </a:endParaRPr>
          </a:p>
        </p:txBody>
      </p:sp>
      <p:sp>
        <p:nvSpPr>
          <p:cNvPr id="122" name="Google Shape;122;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NITESH NISHAD</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7"/>
          <p:cNvSpPr txBox="1"/>
          <p:nvPr>
            <p:ph type="title"/>
          </p:nvPr>
        </p:nvSpPr>
        <p:spPr>
          <a:xfrm>
            <a:off x="831850" y="1984300"/>
            <a:ext cx="4358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COURSE CATALOG EXAMPLE</a:t>
            </a:r>
            <a:endParaRPr>
              <a:latin typeface="Poppins"/>
              <a:ea typeface="Poppins"/>
              <a:cs typeface="Poppins"/>
              <a:sym typeface="Poppins"/>
            </a:endParaRPr>
          </a:p>
        </p:txBody>
      </p:sp>
      <p:pic>
        <p:nvPicPr>
          <p:cNvPr id="128" name="Google Shape;128;p7"/>
          <p:cNvPicPr preferRelativeResize="0"/>
          <p:nvPr/>
        </p:nvPicPr>
        <p:blipFill>
          <a:blip r:embed="rId3">
            <a:alphaModFix/>
          </a:blip>
          <a:stretch>
            <a:fillRect/>
          </a:stretch>
        </p:blipFill>
        <p:spPr>
          <a:xfrm>
            <a:off x="987476" y="3896424"/>
            <a:ext cx="10513375" cy="1554750"/>
          </a:xfrm>
          <a:prstGeom prst="rect">
            <a:avLst/>
          </a:prstGeom>
          <a:noFill/>
          <a:ln>
            <a:noFill/>
          </a:ln>
        </p:spPr>
      </p:pic>
      <p:sp>
        <p:nvSpPr>
          <p:cNvPr id="129" name="Google Shape;129;p7"/>
          <p:cNvSpPr txBox="1"/>
          <p:nvPr/>
        </p:nvSpPr>
        <p:spPr>
          <a:xfrm>
            <a:off x="167250" y="3710775"/>
            <a:ext cx="1775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rgbClr val="00B3BC"/>
                </a:solidFill>
              </a:rPr>
              <a:t>Course Code/Level</a:t>
            </a:r>
            <a:endParaRPr>
              <a:solidFill>
                <a:srgbClr val="00B3BC"/>
              </a:solidFill>
            </a:endParaRPr>
          </a:p>
        </p:txBody>
      </p:sp>
      <p:sp>
        <p:nvSpPr>
          <p:cNvPr id="130" name="Google Shape;130;p7"/>
          <p:cNvSpPr txBox="1"/>
          <p:nvPr/>
        </p:nvSpPr>
        <p:spPr>
          <a:xfrm>
            <a:off x="2188275" y="3710775"/>
            <a:ext cx="1150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rgbClr val="00B3BC"/>
                </a:solidFill>
              </a:rPr>
              <a:t>Course Title</a:t>
            </a:r>
            <a:endParaRPr>
              <a:solidFill>
                <a:srgbClr val="00B3BC"/>
              </a:solidFill>
            </a:endParaRPr>
          </a:p>
        </p:txBody>
      </p:sp>
      <p:sp>
        <p:nvSpPr>
          <p:cNvPr id="131" name="Google Shape;131;p7"/>
          <p:cNvSpPr txBox="1"/>
          <p:nvPr/>
        </p:nvSpPr>
        <p:spPr>
          <a:xfrm>
            <a:off x="3583800" y="3710775"/>
            <a:ext cx="1217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rgbClr val="00B3BC"/>
                </a:solidFill>
              </a:rPr>
              <a:t>Credit Hours</a:t>
            </a:r>
            <a:endParaRPr>
              <a:solidFill>
                <a:srgbClr val="00B3BC"/>
              </a:solidFill>
            </a:endParaRPr>
          </a:p>
        </p:txBody>
      </p:sp>
      <p:sp>
        <p:nvSpPr>
          <p:cNvPr id="132" name="Google Shape;132;p7"/>
          <p:cNvSpPr txBox="1"/>
          <p:nvPr/>
        </p:nvSpPr>
        <p:spPr>
          <a:xfrm>
            <a:off x="6069675" y="4700175"/>
            <a:ext cx="4870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rgbClr val="00B3BC"/>
                </a:solidFill>
                <a:latin typeface="Roboto"/>
                <a:ea typeface="Roboto"/>
                <a:cs typeface="Roboto"/>
                <a:sym typeface="Roboto"/>
              </a:rPr>
              <a:t>Course Description</a:t>
            </a:r>
            <a:endParaRPr>
              <a:solidFill>
                <a:srgbClr val="00B3BC"/>
              </a:solidFill>
              <a:latin typeface="Roboto"/>
              <a:ea typeface="Roboto"/>
              <a:cs typeface="Roboto"/>
              <a:sym typeface="Roboto"/>
            </a:endParaRPr>
          </a:p>
        </p:txBody>
      </p:sp>
      <p:sp>
        <p:nvSpPr>
          <p:cNvPr id="133" name="Google Shape;133;p7"/>
          <p:cNvSpPr txBox="1"/>
          <p:nvPr/>
        </p:nvSpPr>
        <p:spPr>
          <a:xfrm>
            <a:off x="9367625" y="4750925"/>
            <a:ext cx="19704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200">
                <a:solidFill>
                  <a:srgbClr val="00B3BC"/>
                </a:solidFill>
                <a:latin typeface="Roboto"/>
                <a:ea typeface="Roboto"/>
                <a:cs typeface="Roboto"/>
                <a:sym typeface="Roboto"/>
              </a:rPr>
              <a:t>This Corequisite is a course you have to also enroll in when taking this class (L=Lab)</a:t>
            </a:r>
            <a:endParaRPr sz="1200">
              <a:solidFill>
                <a:srgbClr val="00B3BC"/>
              </a:solidFill>
              <a:latin typeface="Roboto"/>
              <a:ea typeface="Roboto"/>
              <a:cs typeface="Roboto"/>
              <a:sym typeface="Roboto"/>
            </a:endParaRPr>
          </a:p>
        </p:txBody>
      </p:sp>
      <p:sp>
        <p:nvSpPr>
          <p:cNvPr id="134" name="Google Shape;134;p7"/>
          <p:cNvSpPr txBox="1"/>
          <p:nvPr/>
        </p:nvSpPr>
        <p:spPr>
          <a:xfrm>
            <a:off x="1153717" y="5351325"/>
            <a:ext cx="16518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rgbClr val="00B3BC"/>
                </a:solidFill>
              </a:rPr>
              <a:t>Terms the course is available</a:t>
            </a:r>
            <a:endParaRPr>
              <a:solidFill>
                <a:srgbClr val="00B3BC"/>
              </a:solidFill>
            </a:endParaRPr>
          </a:p>
        </p:txBody>
      </p:sp>
      <p:pic>
        <p:nvPicPr>
          <p:cNvPr id="135" name="Google Shape;135;p7"/>
          <p:cNvPicPr preferRelativeResize="0"/>
          <p:nvPr/>
        </p:nvPicPr>
        <p:blipFill>
          <a:blip r:embed="rId4">
            <a:alphaModFix/>
          </a:blip>
          <a:stretch>
            <a:fillRect/>
          </a:stretch>
        </p:blipFill>
        <p:spPr>
          <a:xfrm>
            <a:off x="7871075" y="2689275"/>
            <a:ext cx="2266950" cy="6191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4"/>
          <p:cNvSpPr txBox="1"/>
          <p:nvPr>
            <p:ph type="title"/>
          </p:nvPr>
        </p:nvSpPr>
        <p:spPr>
          <a:xfrm>
            <a:off x="831850" y="1984300"/>
            <a:ext cx="2717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EXPLORE COURSE CATALOGS ACTIVITY</a:t>
            </a:r>
            <a:endParaRPr>
              <a:latin typeface="Poppins"/>
              <a:ea typeface="Poppins"/>
              <a:cs typeface="Poppins"/>
              <a:sym typeface="Poppins"/>
            </a:endParaRPr>
          </a:p>
        </p:txBody>
      </p:sp>
      <p:sp>
        <p:nvSpPr>
          <p:cNvPr id="141" name="Google Shape;141;p4"/>
          <p:cNvSpPr txBox="1"/>
          <p:nvPr>
            <p:ph idx="1" type="body"/>
          </p:nvPr>
        </p:nvSpPr>
        <p:spPr>
          <a:xfrm>
            <a:off x="3422900" y="1949250"/>
            <a:ext cx="3034200" cy="3956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Arial"/>
              <a:buNone/>
            </a:pPr>
            <a:r>
              <a:rPr b="1" lang="en-US">
                <a:latin typeface="Roboto"/>
                <a:ea typeface="Roboto"/>
                <a:cs typeface="Roboto"/>
                <a:sym typeface="Roboto"/>
              </a:rPr>
              <a:t>CHOOSE A COLLEGE/UNIVERSITY</a:t>
            </a:r>
            <a:endParaRPr sz="2400">
              <a:latin typeface="Roboto"/>
              <a:ea typeface="Roboto"/>
              <a:cs typeface="Roboto"/>
              <a:sym typeface="Roboto"/>
            </a:endParaRPr>
          </a:p>
          <a:p>
            <a:pPr indent="-311150" lvl="0" marL="285750" rtl="0" algn="l">
              <a:lnSpc>
                <a:spcPct val="90000"/>
              </a:lnSpc>
              <a:spcBef>
                <a:spcPts val="1000"/>
              </a:spcBef>
              <a:spcAft>
                <a:spcPts val="0"/>
              </a:spcAft>
              <a:buClr>
                <a:srgbClr val="EE5934"/>
              </a:buClr>
              <a:buSzPts val="1900"/>
              <a:buFont typeface="Roboto"/>
              <a:buChar char="•"/>
            </a:pPr>
            <a:r>
              <a:rPr lang="en-US" sz="1900">
                <a:solidFill>
                  <a:srgbClr val="464646"/>
                </a:solidFill>
                <a:latin typeface="Roboto"/>
                <a:ea typeface="Roboto"/>
                <a:cs typeface="Roboto"/>
                <a:sym typeface="Roboto"/>
              </a:rPr>
              <a:t>Use one of our Idaho </a:t>
            </a:r>
            <a:r>
              <a:rPr lang="en-US" sz="1900">
                <a:solidFill>
                  <a:srgbClr val="464646"/>
                </a:solidFill>
                <a:latin typeface="Roboto"/>
                <a:ea typeface="Roboto"/>
                <a:cs typeface="Roboto"/>
                <a:sym typeface="Roboto"/>
              </a:rPr>
              <a:t>institutions</a:t>
            </a:r>
            <a:r>
              <a:rPr lang="en-US" sz="1900">
                <a:solidFill>
                  <a:srgbClr val="464646"/>
                </a:solidFill>
                <a:latin typeface="Roboto"/>
                <a:ea typeface="Roboto"/>
                <a:cs typeface="Roboto"/>
                <a:sym typeface="Roboto"/>
              </a:rPr>
              <a:t> or choose one of our own</a:t>
            </a:r>
            <a:endParaRPr sz="1900">
              <a:solidFill>
                <a:srgbClr val="464646"/>
              </a:solidFill>
              <a:latin typeface="Roboto"/>
              <a:ea typeface="Roboto"/>
              <a:cs typeface="Roboto"/>
              <a:sym typeface="Roboto"/>
            </a:endParaRPr>
          </a:p>
          <a:p>
            <a:pPr indent="-311150" lvl="0" marL="285750" rtl="0" algn="l">
              <a:lnSpc>
                <a:spcPct val="90000"/>
              </a:lnSpc>
              <a:spcBef>
                <a:spcPts val="1000"/>
              </a:spcBef>
              <a:spcAft>
                <a:spcPts val="0"/>
              </a:spcAft>
              <a:buClr>
                <a:srgbClr val="464646"/>
              </a:buClr>
              <a:buSzPts val="1900"/>
              <a:buFont typeface="Roboto"/>
              <a:buChar char="•"/>
            </a:pPr>
            <a:r>
              <a:rPr lang="en-US" sz="1900">
                <a:solidFill>
                  <a:srgbClr val="464646"/>
                </a:solidFill>
                <a:latin typeface="Roboto"/>
                <a:ea typeface="Roboto"/>
                <a:cs typeface="Roboto"/>
                <a:sym typeface="Roboto"/>
              </a:rPr>
              <a:t>Search the college/university and “Course Catalog” </a:t>
            </a:r>
            <a:endParaRPr sz="1900">
              <a:solidFill>
                <a:srgbClr val="464646"/>
              </a:solidFill>
              <a:latin typeface="Roboto"/>
              <a:ea typeface="Roboto"/>
              <a:cs typeface="Roboto"/>
              <a:sym typeface="Roboto"/>
            </a:endParaRPr>
          </a:p>
          <a:p>
            <a:pPr indent="-311150" lvl="0" marL="285750" rtl="0" algn="l">
              <a:lnSpc>
                <a:spcPct val="90000"/>
              </a:lnSpc>
              <a:spcBef>
                <a:spcPts val="1000"/>
              </a:spcBef>
              <a:spcAft>
                <a:spcPts val="0"/>
              </a:spcAft>
              <a:buClr>
                <a:srgbClr val="EE5934"/>
              </a:buClr>
              <a:buSzPts val="1900"/>
              <a:buFont typeface="Roboto"/>
              <a:buChar char="•"/>
            </a:pPr>
            <a:r>
              <a:rPr lang="en-US" sz="1900">
                <a:solidFill>
                  <a:srgbClr val="464646"/>
                </a:solidFill>
                <a:latin typeface="Roboto"/>
                <a:ea typeface="Roboto"/>
                <a:cs typeface="Roboto"/>
                <a:sym typeface="Roboto"/>
              </a:rPr>
              <a:t>If you already have a major decided, explore courses by major</a:t>
            </a:r>
            <a:endParaRPr sz="2400">
              <a:latin typeface="Roboto"/>
              <a:ea typeface="Roboto"/>
              <a:cs typeface="Roboto"/>
              <a:sym typeface="Roboto"/>
            </a:endParaRPr>
          </a:p>
          <a:p>
            <a:pPr indent="0" lvl="0" marL="0" rtl="0" algn="l">
              <a:lnSpc>
                <a:spcPct val="90000"/>
              </a:lnSpc>
              <a:spcBef>
                <a:spcPts val="1000"/>
              </a:spcBef>
              <a:spcAft>
                <a:spcPts val="0"/>
              </a:spcAft>
              <a:buClr>
                <a:schemeClr val="dk1"/>
              </a:buClr>
              <a:buSzPts val="2000"/>
              <a:buFont typeface="Arial"/>
              <a:buNone/>
            </a:pPr>
            <a:r>
              <a:t/>
            </a:r>
            <a:endParaRPr/>
          </a:p>
        </p:txBody>
      </p:sp>
      <p:pic>
        <p:nvPicPr>
          <p:cNvPr id="142" name="Google Shape;142;p4"/>
          <p:cNvPicPr preferRelativeResize="0"/>
          <p:nvPr/>
        </p:nvPicPr>
        <p:blipFill rotWithShape="1">
          <a:blip r:embed="rId3">
            <a:alphaModFix/>
          </a:blip>
          <a:srcRect b="1176" l="0" r="0" t="0"/>
          <a:stretch/>
        </p:blipFill>
        <p:spPr>
          <a:xfrm>
            <a:off x="6540050" y="1640513"/>
            <a:ext cx="5558924" cy="35769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5"/>
          <p:cNvSpPr txBox="1"/>
          <p:nvPr>
            <p:ph type="title"/>
          </p:nvPr>
        </p:nvSpPr>
        <p:spPr>
          <a:xfrm>
            <a:off x="907326" y="190884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REFLECT</a:t>
            </a:r>
            <a:endParaRPr>
              <a:latin typeface="Poppins"/>
              <a:ea typeface="Poppins"/>
              <a:cs typeface="Poppins"/>
              <a:sym typeface="Poppins"/>
            </a:endParaRPr>
          </a:p>
        </p:txBody>
      </p:sp>
      <p:sp>
        <p:nvSpPr>
          <p:cNvPr id="148" name="Google Shape;148;p5"/>
          <p:cNvSpPr txBox="1"/>
          <p:nvPr>
            <p:ph idx="1" type="body"/>
          </p:nvPr>
        </p:nvSpPr>
        <p:spPr>
          <a:xfrm>
            <a:off x="3437064" y="1909025"/>
            <a:ext cx="3383100" cy="3956100"/>
          </a:xfrm>
          <a:prstGeom prst="rect">
            <a:avLst/>
          </a:prstGeom>
          <a:noFill/>
          <a:ln>
            <a:noFill/>
          </a:ln>
        </p:spPr>
        <p:txBody>
          <a:bodyPr anchorCtr="0" anchor="t" bIns="45700" lIns="91425" spcFirstLastPara="1" rIns="91425" wrap="square" tIns="45700">
            <a:noAutofit/>
          </a:bodyPr>
          <a:lstStyle/>
          <a:p>
            <a:pPr indent="-185420" lvl="0" marL="160020" rtl="0" algn="l">
              <a:lnSpc>
                <a:spcPct val="100000"/>
              </a:lnSpc>
              <a:spcBef>
                <a:spcPts val="0"/>
              </a:spcBef>
              <a:spcAft>
                <a:spcPts val="0"/>
              </a:spcAft>
              <a:buClr>
                <a:srgbClr val="EE5934"/>
              </a:buClr>
              <a:buSzPts val="1900"/>
              <a:buFont typeface="Roboto"/>
              <a:buChar char="•"/>
            </a:pPr>
            <a:r>
              <a:rPr lang="en-US" sz="1900">
                <a:latin typeface="Roboto"/>
                <a:ea typeface="Roboto"/>
                <a:cs typeface="Roboto"/>
                <a:sym typeface="Roboto"/>
              </a:rPr>
              <a:t>What was the most interesting course you found?</a:t>
            </a:r>
            <a:endParaRPr sz="1900">
              <a:latin typeface="Roboto"/>
              <a:ea typeface="Roboto"/>
              <a:cs typeface="Roboto"/>
              <a:sym typeface="Roboto"/>
            </a:endParaRPr>
          </a:p>
          <a:p>
            <a:pPr indent="-185420" lvl="0" marL="160020" rtl="0" algn="l">
              <a:lnSpc>
                <a:spcPct val="100000"/>
              </a:lnSpc>
              <a:spcBef>
                <a:spcPts val="600"/>
              </a:spcBef>
              <a:spcAft>
                <a:spcPts val="0"/>
              </a:spcAft>
              <a:buClr>
                <a:srgbClr val="EE5934"/>
              </a:buClr>
              <a:buSzPts val="1900"/>
              <a:buFont typeface="Roboto"/>
              <a:buChar char="•"/>
            </a:pPr>
            <a:r>
              <a:rPr lang="en-US" sz="1900">
                <a:latin typeface="Roboto"/>
                <a:ea typeface="Roboto"/>
                <a:cs typeface="Roboto"/>
                <a:sym typeface="Roboto"/>
              </a:rPr>
              <a:t>Did any of the courses surprise you?</a:t>
            </a:r>
            <a:endParaRPr sz="1900">
              <a:latin typeface="Roboto"/>
              <a:ea typeface="Roboto"/>
              <a:cs typeface="Roboto"/>
              <a:sym typeface="Roboto"/>
            </a:endParaRPr>
          </a:p>
          <a:p>
            <a:pPr indent="-185420" lvl="0" marL="160020" rtl="0" algn="l">
              <a:lnSpc>
                <a:spcPct val="100000"/>
              </a:lnSpc>
              <a:spcBef>
                <a:spcPts val="600"/>
              </a:spcBef>
              <a:spcAft>
                <a:spcPts val="0"/>
              </a:spcAft>
              <a:buClr>
                <a:srgbClr val="EE5934"/>
              </a:buClr>
              <a:buSzPts val="1900"/>
              <a:buChar char="•"/>
            </a:pPr>
            <a:r>
              <a:rPr lang="en-US" sz="1900">
                <a:latin typeface="Roboto"/>
                <a:ea typeface="Roboto"/>
                <a:cs typeface="Roboto"/>
                <a:sym typeface="Roboto"/>
              </a:rPr>
              <a:t>Did you find a major or program that interests you now based on the courses you take?</a:t>
            </a:r>
            <a:r>
              <a:rPr lang="en-US" sz="1900"/>
              <a:t> </a:t>
            </a:r>
            <a:endParaRPr sz="1900"/>
          </a:p>
          <a:p>
            <a:pPr indent="0" lvl="0" marL="0" rtl="0" algn="l">
              <a:lnSpc>
                <a:spcPct val="100000"/>
              </a:lnSpc>
              <a:spcBef>
                <a:spcPts val="600"/>
              </a:spcBef>
              <a:spcAft>
                <a:spcPts val="0"/>
              </a:spcAft>
              <a:buNone/>
            </a:pPr>
            <a:r>
              <a:t/>
            </a:r>
            <a:endParaRPr/>
          </a:p>
        </p:txBody>
      </p:sp>
      <p:pic>
        <p:nvPicPr>
          <p:cNvPr id="149" name="Google Shape;149;p5"/>
          <p:cNvPicPr preferRelativeResize="0"/>
          <p:nvPr/>
        </p:nvPicPr>
        <p:blipFill>
          <a:blip r:embed="rId3">
            <a:alphaModFix/>
          </a:blip>
          <a:stretch>
            <a:fillRect/>
          </a:stretch>
        </p:blipFill>
        <p:spPr>
          <a:xfrm>
            <a:off x="8020052" y="2039625"/>
            <a:ext cx="4171949" cy="277876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