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Lst>
  <p:sldSz cy="6858000" cx="12192000"/>
  <p:notesSz cx="6858000" cy="9144000"/>
  <p:embeddedFontLst>
    <p:embeddedFont>
      <p:font typeface="Roboto"/>
      <p:regular r:id="rId12"/>
      <p:bold r:id="rId13"/>
      <p:italic r:id="rId14"/>
      <p:boldItalic r:id="rId15"/>
    </p:embeddedFont>
    <p:embeddedFont>
      <p:font typeface="Roboto Medium"/>
      <p:regular r:id="rId16"/>
      <p:bold r:id="rId17"/>
      <p:italic r:id="rId18"/>
      <p:boldItalic r:id="rId19"/>
    </p:embeddedFont>
    <p:embeddedFont>
      <p:font typeface="Poppins"/>
      <p:regular r:id="rId20"/>
      <p:bold r:id="rId21"/>
      <p:italic r:id="rId22"/>
      <p:boldItalic r:id="rId23"/>
    </p:embeddedFont>
    <p:embeddedFont>
      <p:font typeface="Helvetica Neue"/>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i+QqcXode6QuREP+1AHFbyw1TM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HelveticaNeue-regular.fntdata"/><Relationship Id="rId23" Type="http://schemas.openxmlformats.org/officeDocument/2006/relationships/font" Target="fonts/Poppi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italic.fntdata"/><Relationship Id="rId25" Type="http://schemas.openxmlformats.org/officeDocument/2006/relationships/font" Target="fonts/HelveticaNeue-bold.fntdata"/><Relationship Id="rId28" Type="http://customschemas.google.com/relationships/presentationmetadata" Target="metadata"/><Relationship Id="rId27"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RobotoMedium-bold.fntdata"/><Relationship Id="rId16" Type="http://schemas.openxmlformats.org/officeDocument/2006/relationships/font" Target="fonts/RobotoMedium-regular.fntdata"/><Relationship Id="rId19" Type="http://schemas.openxmlformats.org/officeDocument/2006/relationships/font" Target="fonts/RobotoMedium-boldItalic.fntdata"/><Relationship Id="rId18" Type="http://schemas.openxmlformats.org/officeDocument/2006/relationships/font" Target="fonts/RobotoMedium-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2YapAxPfRyI"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Establishing a Strong Support System</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identify, and recognize their current support systems, and how to develop a reliable support system that cares about you and wants to help you succeed.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12th Grade </a:t>
            </a:r>
            <a:r>
              <a:rPr b="1" lang="en-US">
                <a:latin typeface="Helvetica Neue"/>
                <a:ea typeface="Helvetica Neue"/>
                <a:cs typeface="Helvetica Neue"/>
                <a:sym typeface="Helvetica Neue"/>
              </a:rPr>
              <a:t>Additional Activities: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explore their current support system, and how to develop your support system, and how to create a support system post-secondary.  Students will be able to navigate different College websites to locate the Student Engagement/club sections.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Paper, Computer</a:t>
            </a:r>
            <a:endParaRPr>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Reliable: </a:t>
            </a:r>
            <a:r>
              <a:rPr lang="en-US">
                <a:latin typeface="Helvetica Neue"/>
                <a:ea typeface="Helvetica Neue"/>
                <a:cs typeface="Helvetica Neue"/>
                <a:sym typeface="Helvetica Neue"/>
              </a:rPr>
              <a:t>able to be trusted</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Support System: </a:t>
            </a:r>
            <a:r>
              <a:rPr lang="en-US">
                <a:latin typeface="Helvetica Neue"/>
                <a:ea typeface="Helvetica Neue"/>
                <a:cs typeface="Helvetica Neue"/>
                <a:sym typeface="Helvetica Neue"/>
              </a:rPr>
              <a:t>is a network of people you trust and look to for guidance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Student Engagement: </a:t>
            </a:r>
            <a:r>
              <a:rPr lang="en-US">
                <a:latin typeface="Helvetica Neue"/>
                <a:ea typeface="Helvetica Neue"/>
                <a:cs typeface="Helvetica Neue"/>
                <a:sym typeface="Helvetica Neue"/>
              </a:rPr>
              <a:t>strong relationships between the student and their college campus, i.e. professors, peers, course content</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Today we are going to look at what a support system is, how to develop one as you begin the next step in your journey, and why they are important.</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Handout for Self-Reflection on Support System</a:t>
            </a:r>
            <a:r>
              <a:rPr b="1"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Give each student a copy of the handout_Support System. Have each student complete each section of the handout as you review with the powerpoint. </a:t>
            </a:r>
            <a:r>
              <a:rPr lang="en-US">
                <a:solidFill>
                  <a:srgbClr val="231F20"/>
                </a:solidFill>
                <a:highlight>
                  <a:srgbClr val="FFFFFF"/>
                </a:highlight>
                <a:latin typeface="Helvetica Neue"/>
                <a:ea typeface="Helvetica Neue"/>
                <a:cs typeface="Helvetica Neue"/>
                <a:sym typeface="Helvetica Neue"/>
              </a:rPr>
              <a:t>Research has shown that having a strong support system has many positive benefits, such as higher levels of well-being, better coping skills, and a longer and healthier life. Studies have also shown that social support can reduce depression and anxiety. We are going to fill in this handout together as we self-reflect on our current support systems and what needs we might have to develop more. </a:t>
            </a:r>
            <a:endParaRPr>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Research Support Systems</a:t>
            </a:r>
            <a:r>
              <a:rPr b="1" lang="en-US">
                <a:solidFill>
                  <a:srgbClr val="231F20"/>
                </a:solidFill>
                <a:highlight>
                  <a:srgbClr val="FFFFFF"/>
                </a:highlight>
                <a:latin typeface="Helvetica Neue"/>
                <a:ea typeface="Helvetica Neue"/>
                <a:cs typeface="Helvetica Neue"/>
                <a:sym typeface="Helvetica Neue"/>
              </a:rPr>
              <a:t>:</a:t>
            </a:r>
            <a:r>
              <a:rPr lang="en-US">
                <a:solidFill>
                  <a:srgbClr val="231F20"/>
                </a:solidFill>
                <a:highlight>
                  <a:srgbClr val="FFFFFF"/>
                </a:highlight>
                <a:latin typeface="Helvetica Neue"/>
                <a:ea typeface="Helvetica Neue"/>
                <a:cs typeface="Helvetica Neue"/>
                <a:sym typeface="Helvetica Neue"/>
              </a:rPr>
              <a:t> Whether you’re headed off to college, boot camp or your first day on a new job you may experience moments where you feel overwhelmed by change. Knowing the support systems that exist at your workplace or college as well as in your local community can help you develop a reliable support system that genuinely cares about you and wants to help you succeed. These resources are more important than you could possibly imagine.</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solidFill>
                  <a:srgbClr val="231F20"/>
                </a:solidFill>
                <a:highlight>
                  <a:srgbClr val="FFFFFF"/>
                </a:highlight>
                <a:latin typeface="Helvetica Neue"/>
                <a:ea typeface="Helvetica Neue"/>
                <a:cs typeface="Helvetica Neue"/>
                <a:sym typeface="Helvetica Neue"/>
              </a:rPr>
              <a:t>For the first part, have students all locate the secio that corresponds with their plan after High School (Attending a college/university, enlisting in the military, enrolling in an apprenticeship, or entering the workforce.) Have them write down as they answer the coordinating questions to be able to complete the learning plan activity. </a:t>
            </a:r>
            <a:endParaRPr>
              <a:solidFill>
                <a:srgbClr val="231F20"/>
              </a:solidFill>
              <a:highlight>
                <a:srgbClr val="FFFFFF"/>
              </a:highlight>
              <a:latin typeface="Helvetica Neue"/>
              <a:ea typeface="Helvetica Neue"/>
              <a:cs typeface="Helvetica Neue"/>
              <a:sym typeface="Helvetica Neue"/>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i="1" lang="en-US">
                <a:solidFill>
                  <a:srgbClr val="231F20"/>
                </a:solidFill>
                <a:highlight>
                  <a:srgbClr val="FFFFFF"/>
                </a:highlight>
                <a:latin typeface="Helvetica Neue"/>
                <a:ea typeface="Helvetica Neue"/>
                <a:cs typeface="Helvetica Neue"/>
                <a:sym typeface="Helvetica Neue"/>
              </a:rPr>
              <a:t>As students finish up,  you can group them and have them review 211-Idaho and the services they offer to residents in Idaho. Each group needs to list three programs that they learned about from 211-Idaho. Once each group is completed, they will share with the rest of the class. </a:t>
            </a:r>
            <a:endParaRPr/>
          </a:p>
        </p:txBody>
      </p:sp>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You have acknowledged the importance of a support system, and that it can look different for everyone.  No matter what your plans after High School, continue to identify different opportunities for support, and how to engage.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Read ‘No Man is an island’ Poem – from the Poem by John Donne, he explores the idea of connectedness of people (our Support systems!)  This was written during the 16th century. </a:t>
            </a:r>
            <a:endParaRPr>
              <a:latin typeface="Helvetica Neue"/>
              <a:ea typeface="Helvetica Neue"/>
              <a:cs typeface="Helvetica Neue"/>
              <a:sym typeface="Helvetica Neue"/>
            </a:endParaRPr>
          </a:p>
          <a:p>
            <a:pPr indent="0" lvl="0" marL="0" rtl="0" algn="ctr">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a:t>
            </a:r>
            <a:r>
              <a:rPr b="1" lang="en-US" sz="1400">
                <a:latin typeface="Helvetica Neue"/>
                <a:ea typeface="Helvetica Neue"/>
                <a:cs typeface="Helvetica Neue"/>
                <a:sym typeface="Helvetica Neue"/>
              </a:rPr>
              <a:t>'No Man is an Island'</a:t>
            </a:r>
            <a:endParaRPr b="1" sz="1400">
              <a:latin typeface="Helvetica Neue"/>
              <a:ea typeface="Helvetica Neue"/>
              <a:cs typeface="Helvetica Neue"/>
              <a:sym typeface="Helvetica Neue"/>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No man is an island entire of itself; every man </a:t>
            </a:r>
            <a:endParaRPr>
              <a:highlight>
                <a:srgbClr val="FFFFFF"/>
              </a:highlight>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is a piece of the continent, a part of the main; </a:t>
            </a:r>
            <a:endParaRPr>
              <a:highlight>
                <a:srgbClr val="FFFFFF"/>
              </a:highlight>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if a clod be washed away by the sea, Europe </a:t>
            </a:r>
            <a:endParaRPr>
              <a:highlight>
                <a:srgbClr val="FFFFFF"/>
              </a:highlight>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is the less, as well as if a promontory were, as </a:t>
            </a:r>
            <a:endParaRPr>
              <a:highlight>
                <a:srgbClr val="FFFFFF"/>
              </a:highlight>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well as any manner of thy friends or of thine </a:t>
            </a:r>
            <a:endParaRPr>
              <a:highlight>
                <a:srgbClr val="FFFFFF"/>
              </a:highlight>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own were; any man's death diminishes me, </a:t>
            </a:r>
            <a:endParaRPr>
              <a:highlight>
                <a:srgbClr val="FFFFFF"/>
              </a:highlight>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because I am involved in mankind. </a:t>
            </a:r>
            <a:endParaRPr>
              <a:highlight>
                <a:srgbClr val="FFFFFF"/>
              </a:highlight>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And therefore never send to know for whom </a:t>
            </a:r>
            <a:endParaRPr>
              <a:highlight>
                <a:srgbClr val="FFFFFF"/>
              </a:highlight>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US">
                <a:highlight>
                  <a:srgbClr val="FFFFFF"/>
                </a:highlight>
                <a:latin typeface="Georgia"/>
                <a:ea typeface="Georgia"/>
                <a:cs typeface="Georgia"/>
                <a:sym typeface="Georgia"/>
              </a:rPr>
              <a:t>the bell tolls; it tolls for thee.</a:t>
            </a:r>
            <a:endParaRPr>
              <a:highlight>
                <a:srgbClr val="FFFFFF"/>
              </a:highlight>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	More recent artistic poem regarding our support systems – Lean On Me.  </a:t>
            </a:r>
            <a:r>
              <a:rPr i="1" lang="en-US">
                <a:latin typeface="Helvetica Neue"/>
                <a:ea typeface="Helvetica Neue"/>
                <a:cs typeface="Helvetica Neue"/>
                <a:sym typeface="Helvetica Neue"/>
              </a:rPr>
              <a:t>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Lean on Me” Performance by Bill Withers, Stevie Wonder, John Legend</a:t>
            </a:r>
            <a:r>
              <a:rPr i="1" lang="en-US">
                <a:latin typeface="Helvetica Neue"/>
                <a:ea typeface="Helvetica Neue"/>
                <a:cs typeface="Helvetica Neue"/>
                <a:sym typeface="Helvetica Neue"/>
              </a:rPr>
              <a:t> (~4.5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Support Systems are not a new idea, it has been around forever.  Find people to ‘Lean on’ and recognize that we are not an island.  </a:t>
            </a:r>
            <a:endParaRPr b="1">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45" name="Google Shape;1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hyperlink" Target="http://www.youtube.com/watch?v=2YapAxPfRyI" TargetMode="External"/><Relationship Id="rId5"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0" l="14419" r="41320" t="0"/>
          <a:stretch/>
        </p:blipFill>
        <p:spPr>
          <a:xfrm>
            <a:off x="7640649" y="0"/>
            <a:ext cx="4551350" cy="68580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ESTABLISHING A STRONG SUPPORT SYSTEM</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SUPPORT SYSTEMS ARE OUT THERE</a:t>
            </a:r>
            <a:r>
              <a:rPr b="1" lang="en-US">
                <a:latin typeface="Poppins"/>
                <a:ea typeface="Poppins"/>
                <a:cs typeface="Poppins"/>
                <a:sym typeface="Poppins"/>
              </a:rPr>
              <a:t>?</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“THE FUTURE BELONGS TO THOSE WHO BELIEVE IN THE BEAUTY OF THEIR DREAMS.”</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ELEANOR ROOSEVELT</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600200" y="1984300"/>
            <a:ext cx="36582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SUPPORT SYSTEM SELF-REFLECTION</a:t>
            </a:r>
            <a:endParaRPr>
              <a:latin typeface="Poppins"/>
              <a:ea typeface="Poppins"/>
              <a:cs typeface="Poppins"/>
              <a:sym typeface="Poppins"/>
            </a:endParaRPr>
          </a:p>
        </p:txBody>
      </p:sp>
      <p:sp>
        <p:nvSpPr>
          <p:cNvPr id="128" name="Google Shape;128;p4"/>
          <p:cNvSpPr txBox="1"/>
          <p:nvPr>
            <p:ph idx="1" type="body"/>
          </p:nvPr>
        </p:nvSpPr>
        <p:spPr>
          <a:xfrm>
            <a:off x="4584375" y="1353075"/>
            <a:ext cx="4007100" cy="47994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1600"/>
              <a:buFont typeface="Arial"/>
              <a:buNone/>
            </a:pPr>
            <a:r>
              <a:rPr b="1" lang="en-US" sz="1800">
                <a:latin typeface="Roboto"/>
                <a:ea typeface="Roboto"/>
                <a:cs typeface="Roboto"/>
                <a:sym typeface="Roboto"/>
              </a:rPr>
              <a:t>ASK YOURSELF THESE QUESTIONS</a:t>
            </a:r>
            <a:r>
              <a:rPr b="1" lang="en-US" sz="1800"/>
              <a:t> </a:t>
            </a:r>
            <a:endParaRPr sz="2200"/>
          </a:p>
          <a:p>
            <a:pPr indent="-336550" lvl="0" marL="457200" rtl="0" algn="l">
              <a:lnSpc>
                <a:spcPct val="90000"/>
              </a:lnSpc>
              <a:spcBef>
                <a:spcPts val="100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Who is part of your support system?</a:t>
            </a:r>
            <a:endParaRPr sz="1700">
              <a:solidFill>
                <a:srgbClr val="464646"/>
              </a:solidFill>
              <a:latin typeface="Roboto"/>
              <a:ea typeface="Roboto"/>
              <a:cs typeface="Roboto"/>
              <a:sym typeface="Roboto"/>
            </a:endParaRPr>
          </a:p>
          <a:p>
            <a:pPr indent="-336550" lvl="2" marL="1371600" rtl="0" algn="l">
              <a:lnSpc>
                <a:spcPct val="90000"/>
              </a:lnSpc>
              <a:spcBef>
                <a:spcPts val="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Family, friends, co-workers, teachers, mentors, siblings?</a:t>
            </a:r>
            <a:endParaRPr sz="1700">
              <a:solidFill>
                <a:srgbClr val="464646"/>
              </a:solidFill>
              <a:latin typeface="Roboto"/>
              <a:ea typeface="Roboto"/>
              <a:cs typeface="Roboto"/>
              <a:sym typeface="Roboto"/>
            </a:endParaRPr>
          </a:p>
          <a:p>
            <a:pPr indent="-336550" lvl="1" marL="914400" rtl="0" algn="l">
              <a:lnSpc>
                <a:spcPct val="90000"/>
              </a:lnSpc>
              <a:spcBef>
                <a:spcPts val="0"/>
              </a:spcBef>
              <a:spcAft>
                <a:spcPts val="0"/>
              </a:spcAft>
              <a:buClr>
                <a:srgbClr val="464646"/>
              </a:buClr>
              <a:buSzPts val="1700"/>
              <a:buFont typeface="Roboto"/>
              <a:buChar char="○"/>
            </a:pPr>
            <a:r>
              <a:rPr b="0" lang="en-US" sz="1700">
                <a:solidFill>
                  <a:srgbClr val="464646"/>
                </a:solidFill>
                <a:latin typeface="Roboto"/>
                <a:ea typeface="Roboto"/>
                <a:cs typeface="Roboto"/>
                <a:sym typeface="Roboto"/>
              </a:rPr>
              <a:t> </a:t>
            </a:r>
            <a:endParaRPr b="0" sz="1800">
              <a:latin typeface="Roboto"/>
              <a:ea typeface="Roboto"/>
              <a:cs typeface="Roboto"/>
              <a:sym typeface="Roboto"/>
            </a:endParaRPr>
          </a:p>
          <a:p>
            <a:pPr indent="-336550" lvl="0" marL="457200" rtl="0" algn="l">
              <a:lnSpc>
                <a:spcPct val="90000"/>
              </a:lnSpc>
              <a:spcBef>
                <a:spcPts val="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What type of support do they offer you?</a:t>
            </a:r>
            <a:endParaRPr sz="1700">
              <a:solidFill>
                <a:srgbClr val="464646"/>
              </a:solidFill>
              <a:latin typeface="Roboto"/>
              <a:ea typeface="Roboto"/>
              <a:cs typeface="Roboto"/>
              <a:sym typeface="Roboto"/>
            </a:endParaRPr>
          </a:p>
          <a:p>
            <a:pPr indent="-336550" lvl="2" marL="1371600" rtl="0" algn="l">
              <a:lnSpc>
                <a:spcPct val="90000"/>
              </a:lnSpc>
              <a:spcBef>
                <a:spcPts val="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Social, physical, intellectual, emotional, spiritual?</a:t>
            </a:r>
            <a:endParaRPr sz="1700">
              <a:solidFill>
                <a:srgbClr val="464646"/>
              </a:solidFill>
              <a:latin typeface="Roboto"/>
              <a:ea typeface="Roboto"/>
              <a:cs typeface="Roboto"/>
              <a:sym typeface="Roboto"/>
            </a:endParaRPr>
          </a:p>
          <a:p>
            <a:pPr indent="-336550" lvl="0" marL="457200" rtl="0" algn="l">
              <a:lnSpc>
                <a:spcPct val="90000"/>
              </a:lnSpc>
              <a:spcBef>
                <a:spcPts val="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    Who are you a support to? How do you support them?</a:t>
            </a:r>
            <a:endParaRPr sz="17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t/>
            </a:r>
            <a:endParaRPr sz="1700">
              <a:solidFill>
                <a:srgbClr val="464646"/>
              </a:solidFill>
              <a:latin typeface="Roboto"/>
              <a:ea typeface="Roboto"/>
              <a:cs typeface="Roboto"/>
              <a:sym typeface="Roboto"/>
            </a:endParaRPr>
          </a:p>
          <a:p>
            <a:pPr indent="-336550" lvl="0" marL="457200" rtl="0" algn="l">
              <a:lnSpc>
                <a:spcPct val="90000"/>
              </a:lnSpc>
              <a:spcBef>
                <a:spcPts val="100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How can I expand my support </a:t>
            </a:r>
            <a:r>
              <a:rPr lang="en-US" sz="1700">
                <a:solidFill>
                  <a:srgbClr val="464646"/>
                </a:solidFill>
                <a:latin typeface="Roboto"/>
                <a:ea typeface="Roboto"/>
                <a:cs typeface="Roboto"/>
                <a:sym typeface="Roboto"/>
              </a:rPr>
              <a:t>network</a:t>
            </a:r>
            <a:r>
              <a:rPr lang="en-US" sz="1700">
                <a:solidFill>
                  <a:srgbClr val="464646"/>
                </a:solidFill>
                <a:latin typeface="Roboto"/>
                <a:ea typeface="Roboto"/>
                <a:cs typeface="Roboto"/>
                <a:sym typeface="Roboto"/>
              </a:rPr>
              <a:t>?</a:t>
            </a:r>
            <a:endParaRPr sz="1700">
              <a:solidFill>
                <a:srgbClr val="464646"/>
              </a:solidFill>
              <a:latin typeface="Roboto"/>
              <a:ea typeface="Roboto"/>
              <a:cs typeface="Roboto"/>
              <a:sym typeface="Roboto"/>
            </a:endParaRPr>
          </a:p>
          <a:p>
            <a:pPr indent="-336550" lvl="2" marL="1371600" rtl="0" algn="l">
              <a:lnSpc>
                <a:spcPct val="90000"/>
              </a:lnSpc>
              <a:spcBef>
                <a:spcPts val="0"/>
              </a:spcBef>
              <a:spcAft>
                <a:spcPts val="0"/>
              </a:spcAft>
              <a:buClr>
                <a:srgbClr val="464646"/>
              </a:buClr>
              <a:buSzPts val="1700"/>
              <a:buFont typeface="Roboto"/>
              <a:buChar char="■"/>
            </a:pPr>
            <a:r>
              <a:rPr lang="en-US" sz="1700">
                <a:solidFill>
                  <a:srgbClr val="464646"/>
                </a:solidFill>
                <a:latin typeface="Roboto"/>
                <a:ea typeface="Roboto"/>
                <a:cs typeface="Roboto"/>
                <a:sym typeface="Roboto"/>
              </a:rPr>
              <a:t>Volunteer, join a gym, join/start a book club, neighbors, professional organizations...</a:t>
            </a:r>
            <a:endParaRPr sz="17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rotWithShape="1">
          <a:blip r:embed="rId3">
            <a:alphaModFix/>
          </a:blip>
          <a:srcRect b="0" l="0" r="16902" t="0"/>
          <a:stretch/>
        </p:blipFill>
        <p:spPr>
          <a:xfrm>
            <a:off x="9061125" y="2033500"/>
            <a:ext cx="3130874" cy="29456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ACTIVITY: RESEARCH SUPPORT SYSTEMS</a:t>
            </a:r>
            <a:endParaRPr>
              <a:latin typeface="Poppins"/>
              <a:ea typeface="Poppins"/>
              <a:cs typeface="Poppins"/>
              <a:sym typeface="Poppins"/>
            </a:endParaRPr>
          </a:p>
        </p:txBody>
      </p:sp>
      <p:sp>
        <p:nvSpPr>
          <p:cNvPr id="135" name="Google Shape;135;p5"/>
          <p:cNvSpPr txBox="1"/>
          <p:nvPr>
            <p:ph idx="1" type="body"/>
          </p:nvPr>
        </p:nvSpPr>
        <p:spPr>
          <a:xfrm>
            <a:off x="3372600" y="806925"/>
            <a:ext cx="8819400" cy="605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Roboto"/>
                <a:ea typeface="Roboto"/>
                <a:cs typeface="Roboto"/>
                <a:sym typeface="Roboto"/>
              </a:rPr>
              <a:t>ATTENDING A 2- OR 4- YEAR COLLEGE/UNIVERSITY?</a:t>
            </a:r>
            <a:endParaRPr b="1">
              <a:latin typeface="Roboto"/>
              <a:ea typeface="Roboto"/>
              <a:cs typeface="Roboto"/>
              <a:sym typeface="Roboto"/>
            </a:endParaRPr>
          </a:p>
          <a:p>
            <a:pPr indent="-191770" lvl="0" marL="160020" rtl="0" algn="l">
              <a:lnSpc>
                <a:spcPct val="100000"/>
              </a:lnSpc>
              <a:spcBef>
                <a:spcPts val="0"/>
              </a:spcBef>
              <a:spcAft>
                <a:spcPts val="0"/>
              </a:spcAft>
              <a:buClr>
                <a:srgbClr val="EE5934"/>
              </a:buClr>
              <a:buSzPts val="2000"/>
              <a:buFont typeface="Arial"/>
              <a:buChar char="•"/>
            </a:pPr>
            <a:r>
              <a:rPr lang="en-US"/>
              <a:t>Search your college/university student services, clubs/organizations, etc. </a:t>
            </a:r>
            <a:endParaRPr/>
          </a:p>
          <a:p>
            <a:pPr indent="0" lvl="1" marL="457200" rtl="0" algn="l">
              <a:lnSpc>
                <a:spcPct val="100000"/>
              </a:lnSpc>
              <a:spcBef>
                <a:spcPts val="0"/>
              </a:spcBef>
              <a:spcAft>
                <a:spcPts val="0"/>
              </a:spcAft>
              <a:buSzPts val="2000"/>
              <a:buFont typeface="Roboto Medium"/>
              <a:buNone/>
            </a:pPr>
            <a:r>
              <a:rPr b="0" lang="en-US" sz="2000">
                <a:latin typeface="Roboto Medium"/>
                <a:ea typeface="Roboto Medium"/>
                <a:cs typeface="Roboto Medium"/>
                <a:sym typeface="Roboto Medium"/>
              </a:rPr>
              <a:t>QUESTIONS TO ANSWER:</a:t>
            </a:r>
            <a:endParaRPr b="0" sz="2000">
              <a:latin typeface="Roboto Medium"/>
              <a:ea typeface="Roboto Medium"/>
              <a:cs typeface="Roboto Medium"/>
              <a:sym typeface="Roboto Medium"/>
            </a:endParaRPr>
          </a:p>
          <a:p>
            <a:pPr indent="-311150" lvl="2" marL="1200150" rtl="0" algn="l">
              <a:lnSpc>
                <a:spcPct val="100000"/>
              </a:lnSpc>
              <a:spcBef>
                <a:spcPts val="0"/>
              </a:spcBef>
              <a:spcAft>
                <a:spcPts val="0"/>
              </a:spcAft>
              <a:buSzPts val="2000"/>
              <a:buChar char="•"/>
            </a:pPr>
            <a:r>
              <a:rPr lang="en-US" sz="2000"/>
              <a:t>What student services exist at my school and what is the contact information?</a:t>
            </a:r>
            <a:endParaRPr sz="2000"/>
          </a:p>
          <a:p>
            <a:pPr indent="-311150" lvl="2" marL="1200150" rtl="0" algn="l">
              <a:lnSpc>
                <a:spcPct val="100000"/>
              </a:lnSpc>
              <a:spcBef>
                <a:spcPts val="0"/>
              </a:spcBef>
              <a:spcAft>
                <a:spcPts val="0"/>
              </a:spcAft>
              <a:buSzPts val="2000"/>
              <a:buChar char="•"/>
            </a:pPr>
            <a:r>
              <a:rPr lang="en-US" sz="2000"/>
              <a:t>How might I get involved on campus?</a:t>
            </a:r>
            <a:endParaRPr sz="2000"/>
          </a:p>
          <a:p>
            <a:pPr indent="0" lvl="0" marL="0" rtl="0" algn="l">
              <a:lnSpc>
                <a:spcPct val="100000"/>
              </a:lnSpc>
              <a:spcBef>
                <a:spcPts val="0"/>
              </a:spcBef>
              <a:spcAft>
                <a:spcPts val="0"/>
              </a:spcAft>
              <a:buNone/>
            </a:pPr>
            <a:r>
              <a:t/>
            </a:r>
            <a:endParaRPr/>
          </a:p>
          <a:p>
            <a:pPr indent="0" lvl="0" marL="0" rtl="0" algn="l">
              <a:spcBef>
                <a:spcPts val="0"/>
              </a:spcBef>
              <a:spcAft>
                <a:spcPts val="0"/>
              </a:spcAft>
              <a:buNone/>
            </a:pPr>
            <a:r>
              <a:rPr b="1" lang="en-US">
                <a:latin typeface="Roboto"/>
                <a:ea typeface="Roboto"/>
                <a:cs typeface="Roboto"/>
                <a:sym typeface="Roboto"/>
              </a:rPr>
              <a:t>ENLISTING IN THE MILITARY?</a:t>
            </a:r>
            <a:endParaRPr b="1">
              <a:latin typeface="Roboto"/>
              <a:ea typeface="Roboto"/>
              <a:cs typeface="Roboto"/>
              <a:sym typeface="Roboto"/>
            </a:endParaRPr>
          </a:p>
          <a:p>
            <a:pPr indent="-355600" lvl="0" marL="457200" rtl="0" algn="l">
              <a:spcBef>
                <a:spcPts val="0"/>
              </a:spcBef>
              <a:spcAft>
                <a:spcPts val="0"/>
              </a:spcAft>
              <a:buSzPts val="2000"/>
              <a:buFont typeface="Roboto"/>
              <a:buChar char="●"/>
            </a:pPr>
            <a:r>
              <a:rPr lang="en-US">
                <a:latin typeface="Roboto"/>
                <a:ea typeface="Roboto"/>
                <a:cs typeface="Roboto"/>
                <a:sym typeface="Roboto"/>
              </a:rPr>
              <a:t>Search which branch of service you are enlisting for and the ‘</a:t>
            </a:r>
            <a:r>
              <a:rPr lang="en-US">
                <a:latin typeface="Roboto"/>
                <a:ea typeface="Roboto"/>
                <a:cs typeface="Roboto"/>
                <a:sym typeface="Roboto"/>
              </a:rPr>
              <a:t>Services</a:t>
            </a:r>
            <a:r>
              <a:rPr lang="en-US">
                <a:latin typeface="Roboto"/>
                <a:ea typeface="Roboto"/>
                <a:cs typeface="Roboto"/>
                <a:sym typeface="Roboto"/>
              </a:rPr>
              <a:t>’ </a:t>
            </a:r>
            <a:r>
              <a:rPr lang="en-US">
                <a:latin typeface="Roboto"/>
                <a:ea typeface="Roboto"/>
                <a:cs typeface="Roboto"/>
                <a:sym typeface="Roboto"/>
              </a:rPr>
              <a:t>Morale</a:t>
            </a:r>
            <a:r>
              <a:rPr lang="en-US">
                <a:latin typeface="Roboto"/>
                <a:ea typeface="Roboto"/>
                <a:cs typeface="Roboto"/>
                <a:sym typeface="Roboto"/>
              </a:rPr>
              <a:t>, Welfare, and Recreation program’ (MWR)</a:t>
            </a:r>
            <a:endParaRPr>
              <a:latin typeface="Roboto"/>
              <a:ea typeface="Roboto"/>
              <a:cs typeface="Roboto"/>
              <a:sym typeface="Roboto"/>
            </a:endParaRPr>
          </a:p>
          <a:p>
            <a:pPr indent="-355600" lvl="1" marL="914400" rtl="0" algn="l">
              <a:spcBef>
                <a:spcPts val="500"/>
              </a:spcBef>
              <a:spcAft>
                <a:spcPts val="0"/>
              </a:spcAft>
              <a:buSzPts val="2000"/>
              <a:buFont typeface="Roboto Medium"/>
              <a:buChar char="○"/>
            </a:pPr>
            <a:r>
              <a:rPr b="0" lang="en-US" sz="2000">
                <a:latin typeface="Roboto Medium"/>
                <a:ea typeface="Roboto Medium"/>
                <a:cs typeface="Roboto Medium"/>
                <a:sym typeface="Roboto Medium"/>
              </a:rPr>
              <a:t>QUESTIONS TO ANSWER: </a:t>
            </a:r>
            <a:endParaRPr b="0" sz="2000">
              <a:latin typeface="Roboto Medium"/>
              <a:ea typeface="Roboto Medium"/>
              <a:cs typeface="Roboto Medium"/>
              <a:sym typeface="Roboto Medium"/>
            </a:endParaRPr>
          </a:p>
          <a:p>
            <a:pPr indent="-355600" lvl="2" marL="1371600" rtl="0" algn="l">
              <a:spcBef>
                <a:spcPts val="500"/>
              </a:spcBef>
              <a:spcAft>
                <a:spcPts val="0"/>
              </a:spcAft>
              <a:buSzPts val="2000"/>
              <a:buFont typeface="Roboto"/>
              <a:buChar char="■"/>
            </a:pPr>
            <a:r>
              <a:rPr lang="en-US" sz="2000">
                <a:latin typeface="Roboto"/>
                <a:ea typeface="Roboto"/>
                <a:cs typeface="Roboto"/>
                <a:sym typeface="Roboto"/>
              </a:rPr>
              <a:t>What are three to five programs or services you’d like to learn more about?</a:t>
            </a:r>
            <a:endParaRPr sz="2000">
              <a:latin typeface="Roboto"/>
              <a:ea typeface="Roboto"/>
              <a:cs typeface="Roboto"/>
              <a:sym typeface="Roboto"/>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latin typeface="Roboto"/>
                <a:ea typeface="Roboto"/>
                <a:cs typeface="Roboto"/>
                <a:sym typeface="Roboto"/>
              </a:rPr>
              <a:t>ENROLLING IN AN APPRENTICESHIP? ENTERING THE WORKFORCE?</a:t>
            </a:r>
            <a:endParaRPr b="1">
              <a:latin typeface="Roboto"/>
              <a:ea typeface="Roboto"/>
              <a:cs typeface="Roboto"/>
              <a:sym typeface="Roboto"/>
            </a:endParaRPr>
          </a:p>
          <a:p>
            <a:pPr indent="-355600" lvl="0" marL="457200" rtl="0" algn="l">
              <a:spcBef>
                <a:spcPts val="0"/>
              </a:spcBef>
              <a:spcAft>
                <a:spcPts val="0"/>
              </a:spcAft>
              <a:buSzPts val="2000"/>
              <a:buFont typeface="Roboto"/>
              <a:buChar char="●"/>
            </a:pPr>
            <a:r>
              <a:rPr lang="en-US">
                <a:latin typeface="Roboto"/>
                <a:ea typeface="Roboto"/>
                <a:cs typeface="Roboto"/>
                <a:sym typeface="Roboto"/>
              </a:rPr>
              <a:t>Search your apprenticeship or employer and see what services exist.</a:t>
            </a:r>
            <a:endParaRPr>
              <a:latin typeface="Roboto"/>
              <a:ea typeface="Roboto"/>
              <a:cs typeface="Roboto"/>
              <a:sym typeface="Roboto"/>
            </a:endParaRPr>
          </a:p>
          <a:p>
            <a:pPr indent="-355600" lvl="1" marL="914400" rtl="0" algn="l">
              <a:spcBef>
                <a:spcPts val="0"/>
              </a:spcBef>
              <a:spcAft>
                <a:spcPts val="0"/>
              </a:spcAft>
              <a:buSzPts val="2000"/>
              <a:buFont typeface="Roboto Medium"/>
              <a:buChar char="○"/>
            </a:pPr>
            <a:r>
              <a:rPr b="0" lang="en-US" sz="2000">
                <a:latin typeface="Roboto Medium"/>
                <a:ea typeface="Roboto Medium"/>
                <a:cs typeface="Roboto Medium"/>
                <a:sym typeface="Roboto Medium"/>
              </a:rPr>
              <a:t>QUESTIONS TO ANSWER:</a:t>
            </a:r>
            <a:endParaRPr b="0" sz="2000">
              <a:latin typeface="Roboto Medium"/>
              <a:ea typeface="Roboto Medium"/>
              <a:cs typeface="Roboto Medium"/>
              <a:sym typeface="Roboto Medium"/>
            </a:endParaRPr>
          </a:p>
          <a:p>
            <a:pPr indent="-355600" lvl="2" marL="1371600" rtl="0" algn="l">
              <a:spcBef>
                <a:spcPts val="0"/>
              </a:spcBef>
              <a:spcAft>
                <a:spcPts val="0"/>
              </a:spcAft>
              <a:buSzPts val="2000"/>
              <a:buFont typeface="Roboto"/>
              <a:buChar char="■"/>
            </a:pPr>
            <a:r>
              <a:rPr lang="en-US" sz="2000">
                <a:latin typeface="Roboto"/>
                <a:ea typeface="Roboto"/>
                <a:cs typeface="Roboto"/>
                <a:sym typeface="Roboto"/>
              </a:rPr>
              <a:t>Does your employer offer and Employee Assistance Program (EAP)?</a:t>
            </a:r>
            <a:endParaRPr sz="2000">
              <a:latin typeface="Roboto"/>
              <a:ea typeface="Roboto"/>
              <a:cs typeface="Roboto"/>
              <a:sym typeface="Roboto"/>
            </a:endParaRPr>
          </a:p>
          <a:p>
            <a:pPr indent="-355600" lvl="3" marL="1828800" rtl="0" algn="l">
              <a:spcBef>
                <a:spcPts val="0"/>
              </a:spcBef>
              <a:spcAft>
                <a:spcPts val="0"/>
              </a:spcAft>
              <a:buSzPts val="2000"/>
              <a:buFont typeface="Roboto"/>
              <a:buChar char="●"/>
            </a:pPr>
            <a:r>
              <a:rPr lang="en-US" sz="2000">
                <a:latin typeface="Roboto"/>
                <a:ea typeface="Roboto"/>
                <a:cs typeface="Roboto"/>
                <a:sym typeface="Roboto"/>
              </a:rPr>
              <a:t>What assistance does EAP offer?</a:t>
            </a:r>
            <a:endParaRPr sz="2000">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WHAT IS 211-IDAHO?</a:t>
            </a:r>
            <a:endParaRPr>
              <a:latin typeface="Poppins"/>
              <a:ea typeface="Poppins"/>
              <a:cs typeface="Poppins"/>
              <a:sym typeface="Poppins"/>
            </a:endParaRPr>
          </a:p>
        </p:txBody>
      </p:sp>
      <p:sp>
        <p:nvSpPr>
          <p:cNvPr id="141" name="Google Shape;141;p6"/>
          <p:cNvSpPr txBox="1"/>
          <p:nvPr>
            <p:ph idx="1" type="body"/>
          </p:nvPr>
        </p:nvSpPr>
        <p:spPr>
          <a:xfrm>
            <a:off x="3264250" y="1027025"/>
            <a:ext cx="6980400" cy="575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2300">
                <a:solidFill>
                  <a:srgbClr val="3C5A62"/>
                </a:solidFill>
                <a:latin typeface="Roboto"/>
                <a:ea typeface="Roboto"/>
                <a:cs typeface="Roboto"/>
                <a:sym typeface="Roboto"/>
              </a:rPr>
              <a:t>IDAHO’S FREE, STATEWIDE COMMUNITY INFORMATION AND REFERRAL SERVICE</a:t>
            </a:r>
            <a:endParaRPr b="1" sz="2300">
              <a:solidFill>
                <a:srgbClr val="3C5A62"/>
              </a:solidFill>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3C5A62"/>
                </a:solidFill>
                <a:latin typeface="Roboto"/>
                <a:ea typeface="Roboto"/>
                <a:cs typeface="Roboto"/>
                <a:sym typeface="Roboto"/>
              </a:rPr>
              <a:t>Check out what is available in Idaho!</a:t>
            </a:r>
            <a:endParaRPr sz="2800">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Arial"/>
              <a:buChar char="•"/>
            </a:pPr>
            <a:r>
              <a:rPr lang="en-US" sz="2300">
                <a:solidFill>
                  <a:srgbClr val="3C5A62"/>
                </a:solidFill>
                <a:latin typeface="Roboto"/>
                <a:ea typeface="Roboto"/>
                <a:cs typeface="Roboto"/>
                <a:sym typeface="Roboto"/>
              </a:rPr>
              <a:t>A comprehensive database includes programs that offer free or low-cost health and human services or social services, such as rental assistance, energy assistance, medical assistance, food and clothing, child care resources, emergency shelter, and more.</a:t>
            </a:r>
            <a:r>
              <a:rPr lang="en-US" sz="2300">
                <a:solidFill>
                  <a:srgbClr val="3C5A62"/>
                </a:solidFill>
                <a:latin typeface="Roboto"/>
                <a:ea typeface="Roboto"/>
                <a:cs typeface="Roboto"/>
                <a:sym typeface="Roboto"/>
              </a:rPr>
              <a:t> </a:t>
            </a:r>
            <a:r>
              <a:rPr b="1" lang="en-US" sz="2300">
                <a:solidFill>
                  <a:srgbClr val="3C5A62"/>
                </a:solidFill>
                <a:latin typeface="Roboto"/>
                <a:ea typeface="Roboto"/>
                <a:cs typeface="Roboto"/>
                <a:sym typeface="Roboto"/>
              </a:rPr>
              <a:t> </a:t>
            </a:r>
            <a:endParaRPr sz="2300">
              <a:solidFill>
                <a:srgbClr val="3C5A62"/>
              </a:solidFill>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Arial"/>
              <a:buChar char="•"/>
            </a:pPr>
            <a:r>
              <a:rPr lang="en-US" sz="2300">
                <a:solidFill>
                  <a:srgbClr val="3C5A62"/>
                </a:solidFill>
                <a:latin typeface="Roboto"/>
                <a:ea typeface="Roboto"/>
                <a:cs typeface="Roboto"/>
                <a:sym typeface="Roboto"/>
              </a:rPr>
              <a:t>2-1-1 maintains a clearinghouse of information pamphlets and other related materials related to health and human services. </a:t>
            </a:r>
            <a:r>
              <a:rPr lang="en-US" sz="2300">
                <a:solidFill>
                  <a:srgbClr val="3C5A62"/>
                </a:solidFill>
              </a:rPr>
              <a:t> </a:t>
            </a:r>
            <a:endParaRPr sz="2300">
              <a:solidFill>
                <a:srgbClr val="3C5A62"/>
              </a:solidFill>
            </a:endParaRPr>
          </a:p>
          <a:p>
            <a:pPr indent="0" lvl="0" marL="0" rtl="0" algn="ctr">
              <a:lnSpc>
                <a:spcPct val="90000"/>
              </a:lnSpc>
              <a:spcBef>
                <a:spcPts val="1000"/>
              </a:spcBef>
              <a:spcAft>
                <a:spcPts val="0"/>
              </a:spcAft>
              <a:buNone/>
            </a:pPr>
            <a:r>
              <a:t/>
            </a:r>
            <a:endParaRPr sz="2300">
              <a:solidFill>
                <a:srgbClr val="3C5A62"/>
              </a:solidFill>
            </a:endParaRPr>
          </a:p>
          <a:p>
            <a:pPr indent="0" lvl="0" marL="0" rtl="0" algn="ctr">
              <a:lnSpc>
                <a:spcPct val="90000"/>
              </a:lnSpc>
              <a:spcBef>
                <a:spcPts val="1000"/>
              </a:spcBef>
              <a:spcAft>
                <a:spcPts val="0"/>
              </a:spcAft>
              <a:buNone/>
            </a:pPr>
            <a:r>
              <a:rPr lang="en-US" sz="3000">
                <a:solidFill>
                  <a:srgbClr val="3C5A62"/>
                </a:solidFill>
                <a:latin typeface="Roboto Medium"/>
                <a:ea typeface="Roboto Medium"/>
                <a:cs typeface="Roboto Medium"/>
                <a:sym typeface="Roboto Medium"/>
              </a:rPr>
              <a:t>What three programs did you learn about from 211-Idaho?</a:t>
            </a:r>
            <a:endParaRPr sz="3000">
              <a:solidFill>
                <a:srgbClr val="3C5A62"/>
              </a:solidFill>
              <a:latin typeface="Roboto Medium"/>
              <a:ea typeface="Roboto Medium"/>
              <a:cs typeface="Roboto Medium"/>
              <a:sym typeface="Roboto Medium"/>
            </a:endParaRPr>
          </a:p>
          <a:p>
            <a:pPr indent="0" lvl="0" marL="457200" rtl="0" algn="l">
              <a:lnSpc>
                <a:spcPct val="90000"/>
              </a:lnSpc>
              <a:spcBef>
                <a:spcPts val="1000"/>
              </a:spcBef>
              <a:spcAft>
                <a:spcPts val="0"/>
              </a:spcAft>
              <a:buNone/>
            </a:pPr>
            <a:r>
              <a:t/>
            </a:r>
            <a:endParaRPr/>
          </a:p>
        </p:txBody>
      </p:sp>
      <p:pic>
        <p:nvPicPr>
          <p:cNvPr id="142" name="Google Shape;142;p6"/>
          <p:cNvPicPr preferRelativeResize="0"/>
          <p:nvPr/>
        </p:nvPicPr>
        <p:blipFill>
          <a:blip r:embed="rId3">
            <a:alphaModFix/>
          </a:blip>
          <a:stretch>
            <a:fillRect/>
          </a:stretch>
        </p:blipFill>
        <p:spPr>
          <a:xfrm>
            <a:off x="9868450" y="2748050"/>
            <a:ext cx="2143125" cy="2143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SUPPORT SYSTEMS</a:t>
            </a:r>
            <a:endParaRPr>
              <a:latin typeface="Poppins"/>
              <a:ea typeface="Poppins"/>
              <a:cs typeface="Poppins"/>
              <a:sym typeface="Poppins"/>
            </a:endParaRPr>
          </a:p>
        </p:txBody>
      </p:sp>
      <p:pic>
        <p:nvPicPr>
          <p:cNvPr id="148" name="Google Shape;148;p7"/>
          <p:cNvPicPr preferRelativeResize="0"/>
          <p:nvPr/>
        </p:nvPicPr>
        <p:blipFill rotWithShape="1">
          <a:blip r:embed="rId3">
            <a:alphaModFix/>
          </a:blip>
          <a:srcRect b="1029" l="0" r="0" t="0"/>
          <a:stretch/>
        </p:blipFill>
        <p:spPr>
          <a:xfrm>
            <a:off x="4440100" y="998850"/>
            <a:ext cx="7399150" cy="3446250"/>
          </a:xfrm>
          <a:prstGeom prst="rect">
            <a:avLst/>
          </a:prstGeom>
          <a:noFill/>
          <a:ln>
            <a:noFill/>
          </a:ln>
        </p:spPr>
      </p:pic>
      <p:pic>
        <p:nvPicPr>
          <p:cNvPr descr="Bill Withers, Stevie Wonder and John Legend perform &quot;Lean On Me&quot; at the 2015 Rock &amp; Roll Hall of Fame Induction Ceremony.&#10;&#10;Dive into Bill Withers' full Induction Ceremony video collection at rockhall.com/inductees/bill-withers and watch all videos, read from his official Hall of Fame program bio and view his image gallery from the big night and archival materials." id="149" name="Google Shape;149;p7" title="Bill Withers, Stevie Wonder, John Legend perform &quot;Lean On Me&quot; at the 2015 Induction Ceremony">
            <a:hlinkClick r:id="rId4"/>
          </p:cNvPr>
          <p:cNvPicPr preferRelativeResize="0"/>
          <p:nvPr/>
        </p:nvPicPr>
        <p:blipFill>
          <a:blip r:embed="rId5">
            <a:alphaModFix/>
          </a:blip>
          <a:stretch>
            <a:fillRect/>
          </a:stretch>
        </p:blipFill>
        <p:spPr>
          <a:xfrm>
            <a:off x="528960" y="3367925"/>
            <a:ext cx="2974800" cy="2231100"/>
          </a:xfrm>
          <a:prstGeom prst="rect">
            <a:avLst/>
          </a:prstGeom>
          <a:noFill/>
          <a:ln>
            <a:noFill/>
          </a:ln>
        </p:spPr>
      </p:pic>
      <p:sp>
        <p:nvSpPr>
          <p:cNvPr id="150" name="Google Shape;150;p7"/>
          <p:cNvSpPr txBox="1"/>
          <p:nvPr/>
        </p:nvSpPr>
        <p:spPr>
          <a:xfrm>
            <a:off x="4057625" y="5109275"/>
            <a:ext cx="7869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100">
                <a:solidFill>
                  <a:schemeClr val="dk1"/>
                </a:solidFill>
                <a:latin typeface="Roboto Medium"/>
                <a:ea typeface="Roboto Medium"/>
                <a:cs typeface="Roboto Medium"/>
                <a:sym typeface="Roboto Medium"/>
              </a:rPr>
              <a:t>Support Systems are not a new idea, it has been around forever.  </a:t>
            </a:r>
            <a:endParaRPr sz="2100">
              <a:solidFill>
                <a:schemeClr val="dk1"/>
              </a:solidFill>
              <a:latin typeface="Roboto Medium"/>
              <a:ea typeface="Roboto Medium"/>
              <a:cs typeface="Roboto Medium"/>
              <a:sym typeface="Roboto Medium"/>
            </a:endParaRPr>
          </a:p>
          <a:p>
            <a:pPr indent="0" lvl="0" marL="0" rtl="0" algn="l">
              <a:spcBef>
                <a:spcPts val="0"/>
              </a:spcBef>
              <a:spcAft>
                <a:spcPts val="0"/>
              </a:spcAft>
              <a:buNone/>
            </a:pPr>
            <a:r>
              <a:rPr lang="en-US" sz="2100">
                <a:solidFill>
                  <a:schemeClr val="dk1"/>
                </a:solidFill>
                <a:latin typeface="Roboto Medium"/>
                <a:ea typeface="Roboto Medium"/>
                <a:cs typeface="Roboto Medium"/>
                <a:sym typeface="Roboto Medium"/>
              </a:rPr>
              <a:t>Find people to ‘Lean on’ and recognize that we are not an island.</a:t>
            </a:r>
            <a:r>
              <a:rPr lang="en-US" sz="2100">
                <a:solidFill>
                  <a:schemeClr val="dk1"/>
                </a:solidFill>
              </a:rPr>
              <a:t>  </a:t>
            </a:r>
            <a:endParaRPr sz="2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