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Roboto"/>
      <p:regular r:id="rId10"/>
      <p:bold r:id="rId11"/>
      <p:italic r:id="rId12"/>
      <p:boldItalic r:id="rId13"/>
    </p:embeddedFont>
    <p:embeddedFont>
      <p:font typeface="Poppins"/>
      <p:regular r:id="rId14"/>
      <p:bold r:id="rId15"/>
      <p:italic r:id="rId16"/>
      <p:boldItalic r:id="rId17"/>
    </p:embeddedFont>
    <p:embeddedFont>
      <p:font typeface="Helvetica Neue"/>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jqKNyD6aQveCbhtLX4bDTFIunU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italic.fntdata"/><Relationship Id="rId11" Type="http://schemas.openxmlformats.org/officeDocument/2006/relationships/font" Target="fonts/Roboto-bold.fntdata"/><Relationship Id="rId22" Type="http://customschemas.google.com/relationships/presentationmetadata" Target="metadata"/><Relationship Id="rId10" Type="http://schemas.openxmlformats.org/officeDocument/2006/relationships/font" Target="fonts/Roboto-regular.fntdata"/><Relationship Id="rId21" Type="http://schemas.openxmlformats.org/officeDocument/2006/relationships/font" Target="fonts/HelveticaNeue-boldItalic.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5" Type="http://schemas.openxmlformats.org/officeDocument/2006/relationships/notesMaster" Target="notesMasters/notesMaster1.xml"/><Relationship Id="rId19" Type="http://schemas.openxmlformats.org/officeDocument/2006/relationships/font" Target="fonts/HelveticaNeue-bold.fntdata"/><Relationship Id="rId6" Type="http://schemas.openxmlformats.org/officeDocument/2006/relationships/slide" Target="slides/slide1.xml"/><Relationship Id="rId18" Type="http://schemas.openxmlformats.org/officeDocument/2006/relationships/font" Target="fonts/HelveticaNeue-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College Cost Estimator</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explore the cost of colleges/universities in Idaho to play for the amount of financial aid and scholarships they will need to help cover the cost of college.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12th Grade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explore the cost of College, and the different ways to pay for both the college tuition, and the fees.  Students will feel more empowered about how they can access scholarships, grants, etc to help pay for college.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N/A</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3C596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[Use powerpoint]</a:t>
            </a:r>
            <a:r>
              <a:rPr lang="en-US">
                <a:latin typeface="Helvetica Neue"/>
                <a:ea typeface="Helvetica Neue"/>
                <a:cs typeface="Helvetica Neue"/>
                <a:sym typeface="Helvetica Neue"/>
              </a:rPr>
              <a:t> One of the challenges you’re probably facing right now is figuring out how to pay for college. You’ve probably heard your counselor or other adults talk about THE FAFSA®.  FAFSA stands for Free Application for Federal Student Aid, which is the form students complete to apply for federal grants, work-study, and loans to help pay for college and training. It’s also used by states and schools to determine your eligibility for scholarships. This important document will help you determine what your out-of-pocket expenses will be for completing your certificate or degree program. It is important to compare the estimated cost of your school choices to see what is reasonable to be able to attain your degree. </a:t>
            </a:r>
            <a:endParaRPr b="1">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rPr b="1" lang="en-US">
                <a:solidFill>
                  <a:srgbClr val="231F20"/>
                </a:solidFill>
                <a:highlight>
                  <a:srgbClr val="FFFFFF"/>
                </a:highlight>
                <a:latin typeface="Helvetica Neue"/>
                <a:ea typeface="Helvetica Neue"/>
                <a:cs typeface="Helvetica Neue"/>
                <a:sym typeface="Helvetica Neue"/>
              </a:rPr>
              <a:t>Activity: College Cost Estimator:  </a:t>
            </a:r>
            <a:r>
              <a:rPr i="1" lang="en-US">
                <a:solidFill>
                  <a:srgbClr val="231F20"/>
                </a:solidFill>
                <a:highlight>
                  <a:srgbClr val="FFFFFF"/>
                </a:highlight>
                <a:latin typeface="Helvetica Neue"/>
                <a:ea typeface="Helvetica Neue"/>
                <a:cs typeface="Helvetica Neue"/>
                <a:sym typeface="Helvetica Neue"/>
              </a:rPr>
              <a:t>Give students the Handout_College Cost Estimator to record what they find in the College Cost Estimator. </a:t>
            </a:r>
            <a:r>
              <a:rPr lang="en-US">
                <a:highlight>
                  <a:srgbClr val="FFFFFF"/>
                </a:highlight>
                <a:latin typeface="Helvetica Neue"/>
                <a:ea typeface="Helvetica Neue"/>
                <a:cs typeface="Helvetica Neue"/>
                <a:sym typeface="Helvetica Neue"/>
              </a:rPr>
              <a:t>Figure out how much school will cost and how much more income (Financial Aid/Scholarships) you will need to help you cover the expenses by completing the College Cost Estimator. </a:t>
            </a:r>
            <a:endParaRPr>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highlight>
                <a:srgbClr val="FFFFFF"/>
              </a:highlight>
              <a:latin typeface="Helvetica Neue"/>
              <a:ea typeface="Helvetica Neue"/>
              <a:cs typeface="Helvetica Neue"/>
              <a:sym typeface="Helvetica Neue"/>
            </a:endParaRPr>
          </a:p>
          <a:p>
            <a:pPr indent="0" lvl="0" marL="0" rtl="0" algn="l">
              <a:lnSpc>
                <a:spcPct val="107916"/>
              </a:lnSpc>
              <a:spcBef>
                <a:spcPts val="0"/>
              </a:spcBef>
              <a:spcAft>
                <a:spcPts val="0"/>
              </a:spcAft>
              <a:buNone/>
            </a:pPr>
            <a:r>
              <a:rPr i="1" lang="en-US">
                <a:latin typeface="Helvetica Neue"/>
                <a:ea typeface="Helvetica Neue"/>
                <a:cs typeface="Helvetica Neue"/>
                <a:sym typeface="Helvetica Neue"/>
              </a:rPr>
              <a:t>Review the Budget Breakdown on the College Cost estimator – emphasize the importance of scholarships and the FAFSA to help with the cost associated with college.</a:t>
            </a:r>
            <a:r>
              <a:rPr i="1" lang="en-US"/>
              <a:t> </a:t>
            </a:r>
            <a:r>
              <a:rPr i="1" lang="en-US">
                <a:latin typeface="Helvetica Neue"/>
                <a:ea typeface="Helvetica Neue"/>
                <a:cs typeface="Helvetica Neue"/>
                <a:sym typeface="Helvetica Neue"/>
              </a:rPr>
              <a:t>Ask: What was an expense that you may have not thought of? Did the difference in additional income needed schock you? Did you pick your first choice school? If so, try your second choice school to compare costs. </a:t>
            </a:r>
            <a:endParaRPr i="1">
              <a:latin typeface="Helvetica Neue"/>
              <a:ea typeface="Helvetica Neue"/>
              <a:cs typeface="Helvetica Neue"/>
              <a:sym typeface="Helvetica Neue"/>
            </a:endParaRPr>
          </a:p>
          <a:p>
            <a:pPr indent="0" lvl="0" marL="0" rtl="0" algn="l">
              <a:lnSpc>
                <a:spcPct val="107916"/>
              </a:lnSpc>
              <a:spcBef>
                <a:spcPts val="800"/>
              </a:spcBef>
              <a:spcAft>
                <a:spcPts val="0"/>
              </a:spcAft>
              <a:buNone/>
            </a:pPr>
            <a:r>
              <a:rPr i="1" lang="en-US">
                <a:latin typeface="Helvetica Neue"/>
                <a:ea typeface="Helvetica Neue"/>
                <a:cs typeface="Helvetica Neue"/>
                <a:sym typeface="Helvetica Neue"/>
              </a:rPr>
              <a:t>Discussion Questions: </a:t>
            </a:r>
            <a:endParaRPr i="1">
              <a:latin typeface="Helvetica Neue"/>
              <a:ea typeface="Helvetica Neue"/>
              <a:cs typeface="Helvetica Neue"/>
              <a:sym typeface="Helvetica Neue"/>
            </a:endParaRPr>
          </a:p>
          <a:p>
            <a:pPr indent="-304800" lvl="0" marL="457200" rtl="0" algn="l">
              <a:lnSpc>
                <a:spcPct val="107916"/>
              </a:lnSpc>
              <a:spcBef>
                <a:spcPts val="800"/>
              </a:spcBef>
              <a:spcAft>
                <a:spcPts val="0"/>
              </a:spcAft>
              <a:buClr>
                <a:schemeClr val="dk1"/>
              </a:buClr>
              <a:buSzPts val="1200"/>
              <a:buFont typeface="Helvetica Neue"/>
              <a:buChar char="●"/>
            </a:pPr>
            <a:r>
              <a:rPr i="1" lang="en-US">
                <a:latin typeface="Helvetica Neue"/>
                <a:ea typeface="Helvetica Neue"/>
                <a:cs typeface="Helvetica Neue"/>
                <a:sym typeface="Helvetica Neue"/>
              </a:rPr>
              <a:t>What was an expense that you may have not thought of? </a:t>
            </a:r>
            <a:endParaRPr i="1">
              <a:latin typeface="Helvetica Neue"/>
              <a:ea typeface="Helvetica Neue"/>
              <a:cs typeface="Helvetica Neue"/>
              <a:sym typeface="Helvetica Neue"/>
            </a:endParaRPr>
          </a:p>
          <a:p>
            <a:pPr indent="-304800" lvl="0" marL="457200" rtl="0" algn="l">
              <a:lnSpc>
                <a:spcPct val="107916"/>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Did the difference in additional income needed schock you? </a:t>
            </a:r>
            <a:endParaRPr i="1">
              <a:latin typeface="Helvetica Neue"/>
              <a:ea typeface="Helvetica Neue"/>
              <a:cs typeface="Helvetica Neue"/>
              <a:sym typeface="Helvetica Neue"/>
            </a:endParaRPr>
          </a:p>
          <a:p>
            <a:pPr indent="-304800" lvl="0" marL="457200" rtl="0" algn="l">
              <a:lnSpc>
                <a:spcPct val="107916"/>
              </a:lnSpc>
              <a:spcBef>
                <a:spcPts val="0"/>
              </a:spcBef>
              <a:spcAft>
                <a:spcPts val="0"/>
              </a:spcAft>
              <a:buClr>
                <a:schemeClr val="dk1"/>
              </a:buClr>
              <a:buSzPts val="1200"/>
              <a:buFont typeface="Helvetica Neue"/>
              <a:buChar char="●"/>
            </a:pPr>
            <a:r>
              <a:rPr i="1" lang="en-US">
                <a:latin typeface="Helvetica Neue"/>
                <a:ea typeface="Helvetica Neue"/>
                <a:cs typeface="Helvetica Neue"/>
                <a:sym typeface="Helvetica Neue"/>
              </a:rPr>
              <a:t>Did you pick your first choice school? If so, try your second choice school to compare costs. </a:t>
            </a:r>
            <a:endParaRPr i="1">
              <a:latin typeface="Helvetica Neue"/>
              <a:ea typeface="Helvetica Neue"/>
              <a:cs typeface="Helvetica Neue"/>
              <a:sym typeface="Helvetica Neue"/>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07916"/>
              </a:lnSpc>
              <a:spcBef>
                <a:spcPts val="0"/>
              </a:spcBef>
              <a:spcAft>
                <a:spcPts val="0"/>
              </a:spcAft>
              <a:buNone/>
            </a:pPr>
            <a:r>
              <a:rPr b="1" i="1" lang="en-US"/>
              <a:t>What’s Next? </a:t>
            </a:r>
            <a:r>
              <a:rPr lang="en-US">
                <a:latin typeface="Helvetica Neue"/>
                <a:ea typeface="Helvetica Neue"/>
                <a:cs typeface="Helvetica Neue"/>
                <a:sym typeface="Helvetica Neue"/>
              </a:rPr>
              <a:t>Your choice of college and career are among the most important decisions you'll ever make.  Take the time to do careful research and prepare to reduce your costs, so you can enter a career with minimal debt and make those investments and choices of your dreams! </a:t>
            </a:r>
            <a:endParaRPr>
              <a:latin typeface="Helvetica Neue"/>
              <a:ea typeface="Helvetica Neue"/>
              <a:cs typeface="Helvetica Neue"/>
              <a:sym typeface="Helvetica Neue"/>
            </a:endParaRPr>
          </a:p>
          <a:p>
            <a:pPr indent="0" lvl="0" marL="0" rtl="0" algn="l">
              <a:spcBef>
                <a:spcPts val="800"/>
              </a:spcBef>
              <a:spcAft>
                <a:spcPts val="0"/>
              </a:spcAft>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Looking at estimated college costs help us understand the work we need to put in for scholarships and applying for financial aid. Comparing costs of schools that offer your same major will allow you to make the best choice for you and your future. The price tag may seem overwhelming, but remember that you are investing in your future to put you on a career path that can help you pay any loans back if needed.</a:t>
            </a:r>
            <a:endParaRPr>
              <a:latin typeface="Helvetica Neue"/>
              <a:ea typeface="Helvetica Neue"/>
              <a:cs typeface="Helvetica Neue"/>
              <a:sym typeface="Helvetica Neue"/>
            </a:endParaRPr>
          </a:p>
          <a:p>
            <a:pPr indent="0" lvl="0" marL="0" rtl="0" algn="l">
              <a:lnSpc>
                <a:spcPct val="107916"/>
              </a:lnSpc>
              <a:spcBef>
                <a:spcPts val="0"/>
              </a:spcBef>
              <a:spcAft>
                <a:spcPts val="800"/>
              </a:spcAft>
              <a:buClr>
                <a:schemeClr val="dk1"/>
              </a:buClr>
              <a:buSzPts val="1100"/>
              <a:buFont typeface="Arial"/>
              <a:buNone/>
            </a:pPr>
            <a:r>
              <a:t/>
            </a:r>
            <a:endParaRPr b="1" i="1"/>
          </a:p>
        </p:txBody>
      </p:sp>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nextsteps.idaho.gov/college-cost-estimator" TargetMode="External"/><Relationship Id="rId4" Type="http://schemas.openxmlformats.org/officeDocument/2006/relationships/image" Target="../media/image10.png"/><Relationship Id="rId5" Type="http://schemas.openxmlformats.org/officeDocument/2006/relationships/hyperlink" Target="https://nextsteps.idaho.gov/college-cost-estimato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0" r="57439" t="0"/>
          <a:stretch/>
        </p:blipFill>
        <p:spPr>
          <a:xfrm>
            <a:off x="7873631" y="-67075"/>
            <a:ext cx="4422067" cy="6925075"/>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COLLEGE COST ESTIMATOR</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WILL IT COST</a:t>
            </a:r>
            <a:r>
              <a:rPr b="1" lang="en-US">
                <a:latin typeface="Poppins"/>
                <a:ea typeface="Poppins"/>
                <a:cs typeface="Poppins"/>
                <a:sym typeface="Poppins"/>
              </a:rPr>
              <a:t>?</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“AN INVESTMENT IN KNOWLEDGE PAYS THE BEST INTEREST.”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BENJAMIN FRANKLIN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COLLEGE COST ESTIMATOR</a:t>
            </a:r>
            <a:endParaRPr>
              <a:latin typeface="Poppins"/>
              <a:ea typeface="Poppins"/>
              <a:cs typeface="Poppins"/>
              <a:sym typeface="Poppins"/>
            </a:endParaRPr>
          </a:p>
        </p:txBody>
      </p:sp>
      <p:pic>
        <p:nvPicPr>
          <p:cNvPr id="128" name="Google Shape;128;p7">
            <a:hlinkClick r:id="rId3"/>
          </p:cNvPr>
          <p:cNvPicPr preferRelativeResize="0"/>
          <p:nvPr/>
        </p:nvPicPr>
        <p:blipFill rotWithShape="1">
          <a:blip r:embed="rId4">
            <a:alphaModFix/>
          </a:blip>
          <a:srcRect b="0" l="0" r="0" t="0"/>
          <a:stretch/>
        </p:blipFill>
        <p:spPr>
          <a:xfrm>
            <a:off x="2748126" y="3803201"/>
            <a:ext cx="8035874" cy="2997675"/>
          </a:xfrm>
          <a:prstGeom prst="rect">
            <a:avLst/>
          </a:prstGeom>
          <a:noFill/>
          <a:ln>
            <a:noFill/>
          </a:ln>
        </p:spPr>
      </p:pic>
      <p:sp>
        <p:nvSpPr>
          <p:cNvPr id="129" name="Google Shape;129;p7"/>
          <p:cNvSpPr txBox="1"/>
          <p:nvPr/>
        </p:nvSpPr>
        <p:spPr>
          <a:xfrm>
            <a:off x="4448400" y="1120825"/>
            <a:ext cx="3295200" cy="3355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Roboto"/>
              <a:buChar char="●"/>
            </a:pPr>
            <a:r>
              <a:rPr lang="en-US" sz="2100">
                <a:latin typeface="Roboto"/>
                <a:ea typeface="Roboto"/>
                <a:cs typeface="Roboto"/>
                <a:sym typeface="Roboto"/>
              </a:rPr>
              <a:t>Go to: </a:t>
            </a:r>
            <a:r>
              <a:rPr lang="en-US" sz="1900" u="sng">
                <a:solidFill>
                  <a:srgbClr val="1155CC"/>
                </a:solidFill>
                <a:highlight>
                  <a:srgbClr val="FFFFFF"/>
                </a:highlight>
                <a:latin typeface="Roboto"/>
                <a:ea typeface="Roboto"/>
                <a:cs typeface="Roboto"/>
                <a:sym typeface="Roboto"/>
                <a:hlinkClick r:id="rId5">
                  <a:extLst>
                    <a:ext uri="{A12FA001-AC4F-418D-AE19-62706E023703}">
                      <ahyp:hlinkClr val="tx"/>
                    </a:ext>
                  </a:extLst>
                </a:hlinkClick>
              </a:rPr>
              <a:t>https://nextsteps.idaho.gov/college-cost-estimator</a:t>
            </a:r>
            <a:r>
              <a:rPr lang="en-US" sz="1900">
                <a:solidFill>
                  <a:schemeClr val="dk1"/>
                </a:solidFill>
                <a:highlight>
                  <a:srgbClr val="FFFFFF"/>
                </a:highlight>
                <a:latin typeface="Roboto"/>
                <a:ea typeface="Roboto"/>
                <a:cs typeface="Roboto"/>
                <a:sym typeface="Roboto"/>
              </a:rPr>
              <a:t> </a:t>
            </a:r>
            <a:endParaRPr sz="1900">
              <a:solidFill>
                <a:schemeClr val="dk1"/>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900">
              <a:solidFill>
                <a:schemeClr val="dk1"/>
              </a:solidFill>
              <a:highlight>
                <a:srgbClr val="FFFFFF"/>
              </a:highlight>
              <a:latin typeface="Roboto"/>
              <a:ea typeface="Roboto"/>
              <a:cs typeface="Roboto"/>
              <a:sym typeface="Roboto"/>
            </a:endParaRPr>
          </a:p>
          <a:p>
            <a:pPr indent="-317500" lvl="0" marL="457200" rtl="0" algn="l">
              <a:spcBef>
                <a:spcPts val="0"/>
              </a:spcBef>
              <a:spcAft>
                <a:spcPts val="0"/>
              </a:spcAft>
              <a:buSzPts val="1400"/>
              <a:buFont typeface="Roboto"/>
              <a:buChar char="●"/>
            </a:pPr>
            <a:r>
              <a:rPr lang="en-US" sz="1900">
                <a:highlight>
                  <a:srgbClr val="FFFFFF"/>
                </a:highlight>
                <a:latin typeface="Roboto"/>
                <a:ea typeface="Roboto"/>
                <a:cs typeface="Roboto"/>
                <a:sym typeface="Roboto"/>
              </a:rPr>
              <a:t>Complete each section the best you can.</a:t>
            </a:r>
            <a:endParaRPr sz="1900">
              <a:highlight>
                <a:srgbClr val="FFFFFF"/>
              </a:highlight>
              <a:latin typeface="Roboto"/>
              <a:ea typeface="Roboto"/>
              <a:cs typeface="Roboto"/>
              <a:sym typeface="Roboto"/>
            </a:endParaRPr>
          </a:p>
          <a:p>
            <a:pPr indent="-317500" lvl="0" marL="457200" rtl="0" algn="l">
              <a:spcBef>
                <a:spcPts val="0"/>
              </a:spcBef>
              <a:spcAft>
                <a:spcPts val="0"/>
              </a:spcAft>
              <a:buSzPts val="1400"/>
              <a:buFont typeface="Roboto"/>
              <a:buChar char="●"/>
            </a:pPr>
            <a:r>
              <a:rPr lang="en-US" sz="1900">
                <a:highlight>
                  <a:srgbClr val="FFFFFF"/>
                </a:highlight>
                <a:latin typeface="Roboto"/>
                <a:ea typeface="Roboto"/>
                <a:cs typeface="Roboto"/>
                <a:sym typeface="Roboto"/>
              </a:rPr>
              <a:t>Use ? for more information on each section!</a:t>
            </a:r>
            <a:endParaRPr sz="1900">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WHAT’S NEXT?</a:t>
            </a:r>
            <a:endParaRPr>
              <a:latin typeface="Poppins"/>
              <a:ea typeface="Poppins"/>
              <a:cs typeface="Poppins"/>
              <a:sym typeface="Poppins"/>
            </a:endParaRPr>
          </a:p>
        </p:txBody>
      </p:sp>
      <p:sp>
        <p:nvSpPr>
          <p:cNvPr id="135" name="Google Shape;135;p6"/>
          <p:cNvSpPr txBox="1"/>
          <p:nvPr>
            <p:ph idx="1" type="body"/>
          </p:nvPr>
        </p:nvSpPr>
        <p:spPr>
          <a:xfrm>
            <a:off x="4143547" y="1658300"/>
            <a:ext cx="41235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2100">
                <a:solidFill>
                  <a:srgbClr val="3C5A62"/>
                </a:solidFill>
                <a:latin typeface="Roboto"/>
                <a:ea typeface="Roboto"/>
                <a:cs typeface="Roboto"/>
                <a:sym typeface="Roboto"/>
              </a:rPr>
              <a:t>FINANCIAL AID AND SCHOLARSHIP TRACKING</a:t>
            </a:r>
            <a:endParaRPr b="1" sz="2100">
              <a:solidFill>
                <a:srgbClr val="3C5A62"/>
              </a:solidFill>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3C5A62"/>
                </a:solidFill>
                <a:latin typeface="Roboto"/>
                <a:ea typeface="Roboto"/>
                <a:cs typeface="Roboto"/>
                <a:sym typeface="Roboto"/>
              </a:rPr>
              <a:t>Apply for Scholarships!</a:t>
            </a:r>
            <a:endParaRPr sz="2100">
              <a:solidFill>
                <a:srgbClr val="3C5A62"/>
              </a:solidFill>
              <a:latin typeface="Roboto"/>
              <a:ea typeface="Roboto"/>
              <a:cs typeface="Roboto"/>
              <a:sym typeface="Roboto"/>
            </a:endParaRPr>
          </a:p>
          <a:p>
            <a:pPr indent="-323850" lvl="0" marL="285750" rtl="0" algn="l">
              <a:lnSpc>
                <a:spcPct val="90000"/>
              </a:lnSpc>
              <a:spcBef>
                <a:spcPts val="1000"/>
              </a:spcBef>
              <a:spcAft>
                <a:spcPts val="0"/>
              </a:spcAft>
              <a:buClr>
                <a:srgbClr val="EE5934"/>
              </a:buClr>
              <a:buSzPts val="2100"/>
              <a:buFont typeface="Roboto"/>
              <a:buChar char="•"/>
            </a:pPr>
            <a:r>
              <a:rPr lang="en-US" sz="2100">
                <a:solidFill>
                  <a:srgbClr val="3C5A62"/>
                </a:solidFill>
                <a:latin typeface="Roboto"/>
                <a:ea typeface="Roboto"/>
                <a:cs typeface="Roboto"/>
                <a:sym typeface="Roboto"/>
              </a:rPr>
              <a:t>Complete the FAFSA (Opens October 1st)</a:t>
            </a:r>
            <a:endParaRPr sz="2100">
              <a:solidFill>
                <a:srgbClr val="3C5A62"/>
              </a:solidFill>
              <a:latin typeface="Roboto"/>
              <a:ea typeface="Roboto"/>
              <a:cs typeface="Roboto"/>
              <a:sym typeface="Roboto"/>
            </a:endParaRPr>
          </a:p>
          <a:p>
            <a:pPr indent="-323850" lvl="0" marL="285750" rtl="0" algn="l">
              <a:lnSpc>
                <a:spcPct val="90000"/>
              </a:lnSpc>
              <a:spcBef>
                <a:spcPts val="1000"/>
              </a:spcBef>
              <a:spcAft>
                <a:spcPts val="0"/>
              </a:spcAft>
              <a:buClr>
                <a:srgbClr val="3C5A62"/>
              </a:buClr>
              <a:buSzPts val="2100"/>
              <a:buFont typeface="Roboto"/>
              <a:buChar char="•"/>
            </a:pPr>
            <a:r>
              <a:rPr lang="en-US" sz="2100">
                <a:solidFill>
                  <a:srgbClr val="3C5A62"/>
                </a:solidFill>
                <a:latin typeface="Roboto"/>
                <a:ea typeface="Roboto"/>
                <a:cs typeface="Roboto"/>
                <a:sym typeface="Roboto"/>
              </a:rPr>
              <a:t>Apply Idaho! (Opens October 1st)</a:t>
            </a:r>
            <a:endParaRPr sz="21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Arial"/>
              <a:buChar char="•"/>
            </a:pPr>
            <a:r>
              <a:rPr lang="en-US" sz="2100">
                <a:solidFill>
                  <a:srgbClr val="3C5A62"/>
                </a:solidFill>
                <a:latin typeface="Roboto"/>
                <a:ea typeface="Roboto"/>
                <a:cs typeface="Roboto"/>
                <a:sym typeface="Roboto"/>
              </a:rPr>
              <a:t>Start saving! Talk with your parents about 529 Savings Plan </a:t>
            </a:r>
            <a:br>
              <a:rPr lang="en-US" sz="1500">
                <a:solidFill>
                  <a:srgbClr val="3C5A62"/>
                </a:solidFill>
              </a:rPr>
            </a:br>
            <a:endParaRPr/>
          </a:p>
        </p:txBody>
      </p:sp>
      <p:pic>
        <p:nvPicPr>
          <p:cNvPr id="136" name="Google Shape;136;p6"/>
          <p:cNvPicPr preferRelativeResize="0"/>
          <p:nvPr/>
        </p:nvPicPr>
        <p:blipFill rotWithShape="1">
          <a:blip r:embed="rId3">
            <a:alphaModFix/>
          </a:blip>
          <a:srcRect b="0" l="21643" r="38989" t="0"/>
          <a:stretch/>
        </p:blipFill>
        <p:spPr>
          <a:xfrm>
            <a:off x="8649000" y="850725"/>
            <a:ext cx="3543000" cy="60072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