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Lst>
  <p:sldSz cy="6858000" cx="12192000"/>
  <p:notesSz cx="6858000" cy="9144000"/>
  <p:embeddedFontLst>
    <p:embeddedFont>
      <p:font typeface="Roboto Medium"/>
      <p:regular r:id="rId11"/>
      <p:bold r:id="rId12"/>
      <p:italic r:id="rId13"/>
      <p:boldItalic r:id="rId14"/>
    </p:embeddedFont>
    <p:embeddedFont>
      <p:font typeface="Roboto"/>
      <p:regular r:id="rId15"/>
      <p:bold r:id="rId16"/>
      <p:italic r:id="rId17"/>
      <p:boldItalic r:id="rId18"/>
    </p:embeddedFont>
    <p:embeddedFont>
      <p:font typeface="Poppins"/>
      <p:regular r:id="rId19"/>
      <p:bold r:id="rId20"/>
      <p:italic r:id="rId21"/>
      <p:boldItalic r:id="rId22"/>
    </p:embeddedFont>
    <p:embeddedFont>
      <p:font typeface="Poppins Medium"/>
      <p:regular r:id="rId23"/>
      <p:bold r:id="rId24"/>
      <p:italic r:id="rId25"/>
      <p:boldItalic r:id="rId26"/>
    </p:embeddedFont>
    <p:embeddedFont>
      <p:font typeface="Helvetica Neue"/>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1" roundtripDataSignature="AMtx7mjGoUsEco6BTn6Gfhv+u3yudgB07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oppins-bold.fntdata"/><Relationship Id="rId22" Type="http://schemas.openxmlformats.org/officeDocument/2006/relationships/font" Target="fonts/Poppins-boldItalic.fntdata"/><Relationship Id="rId21" Type="http://schemas.openxmlformats.org/officeDocument/2006/relationships/font" Target="fonts/Poppins-italic.fntdata"/><Relationship Id="rId24" Type="http://schemas.openxmlformats.org/officeDocument/2006/relationships/font" Target="fonts/PoppinsMedium-bold.fntdata"/><Relationship Id="rId23" Type="http://schemas.openxmlformats.org/officeDocument/2006/relationships/font" Target="fonts/PoppinsMedium-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PoppinsMedium-boldItalic.fntdata"/><Relationship Id="rId25" Type="http://schemas.openxmlformats.org/officeDocument/2006/relationships/font" Target="fonts/PoppinsMedium-italic.fntdata"/><Relationship Id="rId28" Type="http://schemas.openxmlformats.org/officeDocument/2006/relationships/font" Target="fonts/HelveticaNeue-bold.fntdata"/><Relationship Id="rId27" Type="http://schemas.openxmlformats.org/officeDocument/2006/relationships/font" Target="fonts/HelveticaNeue-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HelveticaNeue-italic.fntdata"/><Relationship Id="rId7" Type="http://schemas.openxmlformats.org/officeDocument/2006/relationships/slide" Target="slides/slide2.xml"/><Relationship Id="rId8" Type="http://schemas.openxmlformats.org/officeDocument/2006/relationships/slide" Target="slides/slide3.xml"/><Relationship Id="rId31" Type="http://customschemas.google.com/relationships/presentationmetadata" Target="metadata"/><Relationship Id="rId30" Type="http://schemas.openxmlformats.org/officeDocument/2006/relationships/font" Target="fonts/HelveticaNeue-boldItalic.fntdata"/><Relationship Id="rId11" Type="http://schemas.openxmlformats.org/officeDocument/2006/relationships/font" Target="fonts/RobotoMedium-regular.fntdata"/><Relationship Id="rId10" Type="http://schemas.openxmlformats.org/officeDocument/2006/relationships/slide" Target="slides/slide5.xml"/><Relationship Id="rId13" Type="http://schemas.openxmlformats.org/officeDocument/2006/relationships/font" Target="fonts/RobotoMedium-italic.fntdata"/><Relationship Id="rId12" Type="http://schemas.openxmlformats.org/officeDocument/2006/relationships/font" Target="fonts/RobotoMedium-bold.fntdata"/><Relationship Id="rId15" Type="http://schemas.openxmlformats.org/officeDocument/2006/relationships/font" Target="fonts/Roboto-regular.fntdata"/><Relationship Id="rId14" Type="http://schemas.openxmlformats.org/officeDocument/2006/relationships/font" Target="fonts/RobotoMedium-boldItalic.fntdata"/><Relationship Id="rId17" Type="http://schemas.openxmlformats.org/officeDocument/2006/relationships/font" Target="fonts/Roboto-italic.fntdata"/><Relationship Id="rId16" Type="http://schemas.openxmlformats.org/officeDocument/2006/relationships/font" Target="fonts/Roboto-bold.fntdata"/><Relationship Id="rId19" Type="http://schemas.openxmlformats.org/officeDocument/2006/relationships/font" Target="fonts/Poppins-regular.fntdata"/><Relationship Id="rId18" Type="http://schemas.openxmlformats.org/officeDocument/2006/relationships/font" Target="fonts/Robo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301ntWKRypU" TargetMode="External"/><Relationship Id="rId3" Type="http://schemas.openxmlformats.org/officeDocument/2006/relationships/hyperlink" Target="https://youtu.be/nmmYOAUeoUM"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te.idaho.gov/programs-2/career-areas/" TargetMode="External"/><Relationship Id="rId3" Type="http://schemas.openxmlformats.org/officeDocument/2006/relationships/hyperlink" Target="https://cte.idaho.gov/programs-2/career-areas/"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CTE Intro</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introduce students to Idaho Career &amp; Technical Education (CTE), the six program areas in Idaho CTE, and the associated student organizations. The activities will provide students with a deeper understanding of the pathways and occupations within CTE.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55 minutes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highlight>
                  <a:srgbClr val="FFF2CC"/>
                </a:highlight>
                <a:latin typeface="Helvetica Neue"/>
                <a:ea typeface="Helvetica Neue"/>
                <a:cs typeface="Helvetica Neue"/>
                <a:sym typeface="Helvetica Neue"/>
              </a:rPr>
              <a:t>Learning Plan Activity: </a:t>
            </a:r>
            <a:r>
              <a:rPr lang="en-US">
                <a:highlight>
                  <a:srgbClr val="FFF2CC"/>
                </a:highlight>
                <a:latin typeface="Helvetica Neue"/>
                <a:ea typeface="Helvetica Neue"/>
                <a:cs typeface="Helvetica Neue"/>
                <a:sym typeface="Helvetica Neue"/>
              </a:rPr>
              <a:t>8th Grade </a:t>
            </a:r>
            <a:endParaRPr>
              <a:highlight>
                <a:srgbClr val="FFF2CC"/>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Students will know where to find information about CTE programs in  Idaho. They will know what student organizations are associated with CTE. They will also be  able to describe CTE options and occupations that are most interesting to them.</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Computer</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CTE- Career &amp; Technical Education</a:t>
            </a:r>
            <a:r>
              <a:rPr lang="en-US">
                <a:latin typeface="Helvetica Neue"/>
                <a:ea typeface="Helvetica Neue"/>
                <a:cs typeface="Helvetica Neue"/>
                <a:sym typeface="Helvetica Neue"/>
              </a:rPr>
              <a:t>: educational programs that specialize in the skilled trades, applied sciences, modern  technologies, and career preparation</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Hands-on: </a:t>
            </a:r>
            <a:r>
              <a:rPr lang="en-US">
                <a:latin typeface="Helvetica Neue"/>
                <a:ea typeface="Helvetica Neue"/>
                <a:cs typeface="Helvetica Neue"/>
                <a:sym typeface="Helvetica Neue"/>
              </a:rPr>
              <a:t>experience or work involves actually doing a particular thing, rather than  just talking about it or getting someone else to do it.</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You’ve got plenty of choices and time to explore post-high school opportunities. But the more you understand now, the easier it will be to make decisions (or at least have options) as you progress toward graduation. Life after high school might mean going to a four-year college or enrolling in a technical training program or figuring out a way to continue your education while you work. Today we are going to explore Career &amp; Technical Education (CTE) programs here in Idaho.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i="1">
              <a:latin typeface="Helvetica Neue"/>
              <a:ea typeface="Helvetica Neue"/>
              <a:cs typeface="Helvetica Neue"/>
              <a:sym typeface="Helvetica Neue"/>
            </a:endParaRPr>
          </a:p>
          <a:p>
            <a:pPr indent="0" lvl="0" marL="0" rtl="0" algn="l">
              <a:spcBef>
                <a:spcPts val="0"/>
              </a:spcBef>
              <a:spcAft>
                <a:spcPts val="0"/>
              </a:spcAft>
              <a:buNone/>
            </a:pPr>
            <a:r>
              <a:rPr i="1" lang="en-US">
                <a:latin typeface="Helvetica Neue"/>
                <a:ea typeface="Helvetica Neue"/>
                <a:cs typeface="Helvetica Neue"/>
                <a:sym typeface="Helvetica Neue"/>
              </a:rPr>
              <a:t>Play video: </a:t>
            </a:r>
            <a:r>
              <a:rPr i="1"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Career &amp; Technical Education by Idaho Public Television</a:t>
            </a:r>
            <a:r>
              <a:rPr i="1" lang="en-US">
                <a:latin typeface="Helvetica Neue"/>
                <a:ea typeface="Helvetica Neue"/>
                <a:cs typeface="Helvetica Neue"/>
                <a:sym typeface="Helvetica Neue"/>
              </a:rPr>
              <a:t> (~28 minutes)</a:t>
            </a:r>
            <a:endParaRPr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i="1" lang="en-US">
                <a:latin typeface="Helvetica Neue"/>
                <a:ea typeface="Helvetica Neue"/>
                <a:cs typeface="Helvetica Neue"/>
                <a:sym typeface="Helvetica Neue"/>
              </a:rPr>
              <a:t>[Alternative video if limited time: </a:t>
            </a:r>
            <a:r>
              <a:rPr i="1" lang="en-US" u="sng">
                <a:solidFill>
                  <a:srgbClr val="1155CC"/>
                </a:solidFill>
                <a:latin typeface="Helvetica Neue"/>
                <a:ea typeface="Helvetica Neue"/>
                <a:cs typeface="Helvetica Neue"/>
                <a:sym typeface="Helvetica Neue"/>
                <a:hlinkClick r:id="rId3">
                  <a:extLst>
                    <a:ext uri="{A12FA001-AC4F-418D-AE19-62706E023703}">
                      <ahyp:hlinkClr val="tx"/>
                    </a:ext>
                  </a:extLst>
                </a:hlinkClick>
              </a:rPr>
              <a:t>CTE 101 by CTEWorks</a:t>
            </a:r>
            <a:r>
              <a:rPr i="1" lang="en-US">
                <a:latin typeface="Helvetica Neue"/>
                <a:ea typeface="Helvetica Neue"/>
                <a:cs typeface="Helvetica Neue"/>
                <a:sym typeface="Helvetica Neue"/>
              </a:rPr>
              <a:t> (~2.5 minutes)]</a:t>
            </a:r>
            <a:endParaRPr i="1">
              <a:latin typeface="Helvetica Neue"/>
              <a:ea typeface="Helvetica Neue"/>
              <a:cs typeface="Helvetica Neue"/>
              <a:sym typeface="Helvetica Neue"/>
            </a:endParaRPr>
          </a:p>
        </p:txBody>
      </p:sp>
      <p:sp>
        <p:nvSpPr>
          <p:cNvPr id="125" name="Google Shape;12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Activity: Explore Idaho CTE Career Areas </a:t>
            </a:r>
            <a:r>
              <a:rPr b="1" lang="en-US">
                <a:solidFill>
                  <a:srgbClr val="231F20"/>
                </a:solidFill>
                <a:highlight>
                  <a:srgbClr val="FFFFFF"/>
                </a:highlight>
                <a:latin typeface="Helvetica Neue"/>
                <a:ea typeface="Helvetica Neue"/>
                <a:cs typeface="Helvetica Neue"/>
                <a:sym typeface="Helvetica Neue"/>
              </a:rPr>
              <a:t>: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i="1" lang="en-US">
                <a:solidFill>
                  <a:srgbClr val="231F20"/>
                </a:solidFill>
                <a:highlight>
                  <a:srgbClr val="FFFFFF"/>
                </a:highlight>
                <a:latin typeface="Helvetica Neue"/>
                <a:ea typeface="Helvetica Neue"/>
                <a:cs typeface="Helvetica Neue"/>
                <a:sym typeface="Helvetica Neue"/>
              </a:rPr>
              <a:t>Give students the Handout_Idaho Career &amp; Technical Education Career Areas. Have students log into the </a:t>
            </a:r>
            <a:r>
              <a:rPr i="1" lang="en-US" u="sng">
                <a:solidFill>
                  <a:srgbClr val="1155CC"/>
                </a:solidFill>
                <a:highlight>
                  <a:srgbClr val="FFFFFF"/>
                </a:highlight>
                <a:latin typeface="Helvetica Neue"/>
                <a:ea typeface="Helvetica Neue"/>
                <a:cs typeface="Helvetica Neue"/>
                <a:sym typeface="Helvetica Neue"/>
                <a:hlinkClick r:id="rId2">
                  <a:extLst>
                    <a:ext uri="{A12FA001-AC4F-418D-AE19-62706E023703}">
                      <ahyp:hlinkClr val="tx"/>
                    </a:ext>
                  </a:extLst>
                </a:hlinkClick>
              </a:rPr>
              <a:t>Idaho CTE Website Career Areas</a:t>
            </a:r>
            <a:r>
              <a:rPr i="1" lang="en-US">
                <a:solidFill>
                  <a:srgbClr val="231F20"/>
                </a:solidFill>
                <a:highlight>
                  <a:srgbClr val="FFFFFF"/>
                </a:highlight>
                <a:latin typeface="Helvetica Neue"/>
                <a:ea typeface="Helvetica Neue"/>
                <a:cs typeface="Helvetica Neue"/>
                <a:sym typeface="Helvetica Neue"/>
              </a:rPr>
              <a:t>: </a:t>
            </a:r>
            <a:r>
              <a:rPr lang="en-US" sz="1000" u="sng">
                <a:solidFill>
                  <a:srgbClr val="1155CC"/>
                </a:solidFill>
                <a:latin typeface="Roboto Medium"/>
                <a:ea typeface="Roboto Medium"/>
                <a:cs typeface="Roboto Medium"/>
                <a:sym typeface="Roboto Medium"/>
                <a:hlinkClick r:id="rId3">
                  <a:extLst>
                    <a:ext uri="{A12FA001-AC4F-418D-AE19-62706E023703}">
                      <ahyp:hlinkClr val="tx"/>
                    </a:ext>
                  </a:extLst>
                </a:hlinkClick>
              </a:rPr>
              <a:t>https://cte.idaho.gov/programs-2/career-areas/</a:t>
            </a:r>
            <a:r>
              <a:rPr i="1" lang="en-US" sz="1000">
                <a:solidFill>
                  <a:srgbClr val="231F20"/>
                </a:solidFill>
                <a:highlight>
                  <a:srgbClr val="FFFFFF"/>
                </a:highlight>
                <a:latin typeface="Helvetica Neue"/>
                <a:ea typeface="Helvetica Neue"/>
                <a:cs typeface="Helvetica Neue"/>
                <a:sym typeface="Helvetica Neue"/>
              </a:rPr>
              <a:t> </a:t>
            </a:r>
            <a:r>
              <a:rPr i="1" lang="en-US">
                <a:solidFill>
                  <a:srgbClr val="231F20"/>
                </a:solidFill>
                <a:highlight>
                  <a:srgbClr val="FFFFFF"/>
                </a:highlight>
                <a:latin typeface="Helvetica Neue"/>
                <a:ea typeface="Helvetica Neue"/>
                <a:cs typeface="Helvetica Neue"/>
                <a:sym typeface="Helvetica Neue"/>
              </a:rPr>
              <a:t>to explore the 6 different CTE Career Areas.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Seventeen Idaho Career Technical Schools (CTS)</a:t>
            </a:r>
            <a:r>
              <a:rPr lang="en-US">
                <a:highlight>
                  <a:srgbClr val="FFFFFF"/>
                </a:highlight>
                <a:latin typeface="Helvetica Neue"/>
                <a:ea typeface="Helvetica Neue"/>
                <a:cs typeface="Helvetica Neue"/>
                <a:sym typeface="Helvetica Neue"/>
              </a:rPr>
              <a:t> and six technical colleges across the state provide robust career-focused instruction to students in grades 8-12. The curriculum is made available to students attending regular Idaho high schools as well, often via CTE Digital through Idaho Digital. When you enroll in a CTE program, you learn by doing and gain real-world skills that employers are seeking. Find out which CTE program and/or student organization is right for you, and ask your school counselor about the possibilities.</a:t>
            </a:r>
            <a:endParaRPr/>
          </a:p>
        </p:txBody>
      </p:sp>
      <p:sp>
        <p:nvSpPr>
          <p:cNvPr id="131" name="Google Shape;13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If the program you are passionate about isn’t available at your high school there are 6 technical colleges in Idaho waiting for you when you graduate. Continue to explore an area that sounds interesting. If you would like to explore courses in High School, Idaho Digital Learning offers CTE digital courses for students at every high school in Idaho!</a:t>
            </a:r>
            <a:endParaRPr/>
          </a:p>
        </p:txBody>
      </p:sp>
      <p:sp>
        <p:nvSpPr>
          <p:cNvPr id="138" name="Google Shape;13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www.youtube.com/watch?v=301ntWKRypU" TargetMode="Externa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cte.idaho.gov/programs-2/career-areas/" TargetMode="External"/><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4.jp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ph idx="2" type="pic"/>
          </p:nvPr>
        </p:nvPicPr>
        <p:blipFill rotWithShape="1">
          <a:blip r:embed="rId3">
            <a:alphaModFix/>
          </a:blip>
          <a:srcRect b="0" l="28844" r="28848" t="0"/>
          <a:stretch/>
        </p:blipFill>
        <p:spPr>
          <a:xfrm>
            <a:off x="7844246" y="0"/>
            <a:ext cx="4347900" cy="6858000"/>
          </a:xfrm>
          <a:prstGeom prst="rect">
            <a:avLst/>
          </a:prstGeom>
          <a:solidFill>
            <a:schemeClr val="lt1"/>
          </a:solid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Arial"/>
              <a:buNone/>
            </a:pPr>
            <a:r>
              <a:rPr b="1" lang="en-US">
                <a:latin typeface="Poppins"/>
                <a:ea typeface="Poppins"/>
                <a:cs typeface="Poppins"/>
                <a:sym typeface="Poppins"/>
              </a:rPr>
              <a:t>CAREER &amp; TECHNICAL EDUCATION INTRO</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IS CTE</a:t>
            </a:r>
            <a:r>
              <a:rPr b="1" lang="en-US">
                <a:latin typeface="Poppins"/>
                <a:ea typeface="Poppins"/>
                <a:cs typeface="Poppins"/>
                <a:sym typeface="Poppins"/>
              </a:rPr>
              <a:t>?</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fontScale="90000"/>
          </a:bodyPr>
          <a:lstStyle/>
          <a:p>
            <a:pPr indent="0" lvl="0" marL="0" rtl="0" algn="l">
              <a:lnSpc>
                <a:spcPct val="90000"/>
              </a:lnSpc>
              <a:spcBef>
                <a:spcPts val="0"/>
              </a:spcBef>
              <a:spcAft>
                <a:spcPts val="0"/>
              </a:spcAft>
              <a:buClr>
                <a:schemeClr val="accent5"/>
              </a:buClr>
              <a:buSzPct val="100000"/>
              <a:buFont typeface="Arial"/>
              <a:buNone/>
            </a:pPr>
            <a:r>
              <a:rPr lang="en-US">
                <a:latin typeface="Poppins"/>
                <a:ea typeface="Poppins"/>
                <a:cs typeface="Poppins"/>
                <a:sym typeface="Poppins"/>
              </a:rPr>
              <a:t>“GO CONFIDENTLY IN THE DIRECTION OF YOUR DREAMS. LIVE THE LIFE YOU HAVE IMAGINED.”</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HENRY DAVID THOREAU</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IDAHO CTE: CAREER &amp; TECHNICAL EDUCATION </a:t>
            </a:r>
            <a:endParaRPr>
              <a:latin typeface="Poppins"/>
              <a:ea typeface="Poppins"/>
              <a:cs typeface="Poppins"/>
              <a:sym typeface="Poppins"/>
            </a:endParaRPr>
          </a:p>
        </p:txBody>
      </p:sp>
      <p:pic>
        <p:nvPicPr>
          <p:cNvPr descr="Get a jump-start on your future by exploring ways to gain technical skills while in high school. You might even end up making a career out of it! Programs: CTE, COSSA, DTECH, CWI, CSI, ISU, CEI, LC State College T&amp;I Division and NIC.&#10;&#10;#ClassroomIdaho #IdahoDistanceLearning" id="128" name="Google Shape;128;p7" title="Career &amp; Technical Education">
            <a:hlinkClick r:id="rId3"/>
          </p:cNvPr>
          <p:cNvPicPr preferRelativeResize="0"/>
          <p:nvPr/>
        </p:nvPicPr>
        <p:blipFill>
          <a:blip r:embed="rId4">
            <a:alphaModFix/>
          </a:blip>
          <a:stretch>
            <a:fillRect/>
          </a:stretch>
        </p:blipFill>
        <p:spPr>
          <a:xfrm>
            <a:off x="4364767" y="955800"/>
            <a:ext cx="7628309" cy="5721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4"/>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ACTIVITY: EXPLORE IDAHO CTE CAREER AREAS</a:t>
            </a:r>
            <a:endParaRPr>
              <a:latin typeface="Poppins"/>
              <a:ea typeface="Poppins"/>
              <a:cs typeface="Poppins"/>
              <a:sym typeface="Poppins"/>
            </a:endParaRPr>
          </a:p>
        </p:txBody>
      </p:sp>
      <p:sp>
        <p:nvSpPr>
          <p:cNvPr id="134" name="Google Shape;134;p4"/>
          <p:cNvSpPr txBox="1"/>
          <p:nvPr>
            <p:ph idx="1" type="body"/>
          </p:nvPr>
        </p:nvSpPr>
        <p:spPr>
          <a:xfrm>
            <a:off x="4031500" y="1178925"/>
            <a:ext cx="4440000" cy="4995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b="1" lang="en-US" sz="1600">
                <a:latin typeface="Roboto"/>
                <a:ea typeface="Roboto"/>
                <a:cs typeface="Roboto"/>
                <a:sym typeface="Roboto"/>
              </a:rPr>
              <a:t>DO YOU LOVE:</a:t>
            </a:r>
            <a:endParaRPr>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Working</a:t>
            </a:r>
            <a:r>
              <a:rPr lang="en-US" sz="1500">
                <a:solidFill>
                  <a:srgbClr val="464646"/>
                </a:solidFill>
                <a:latin typeface="Roboto"/>
                <a:ea typeface="Roboto"/>
                <a:cs typeface="Roboto"/>
                <a:sym typeface="Roboto"/>
              </a:rPr>
              <a:t> with plants and or animals?</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Dreaming up and starting new businesses?</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Figuring out how things work or designing them to be better?</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Making gourmet food, designing clothes, or helping children grow?</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Helping people feel healthier</a:t>
            </a:r>
            <a:endParaRPr sz="1500">
              <a:solidFill>
                <a:srgbClr val="464646"/>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464646"/>
                </a:solidFill>
                <a:latin typeface="Roboto"/>
                <a:ea typeface="Roboto"/>
                <a:cs typeface="Roboto"/>
                <a:sym typeface="Roboto"/>
              </a:rPr>
              <a:t>Building, fixing, or making things?</a:t>
            </a:r>
            <a:r>
              <a:rPr lang="en-US" sz="1500">
                <a:solidFill>
                  <a:srgbClr val="464646"/>
                </a:solidFill>
                <a:latin typeface="Roboto"/>
                <a:ea typeface="Roboto"/>
                <a:cs typeface="Roboto"/>
                <a:sym typeface="Roboto"/>
              </a:rPr>
              <a:t> </a:t>
            </a:r>
            <a:endParaRPr>
              <a:latin typeface="Roboto"/>
              <a:ea typeface="Roboto"/>
              <a:cs typeface="Roboto"/>
              <a:sym typeface="Roboto"/>
            </a:endParaRPr>
          </a:p>
          <a:p>
            <a:pPr indent="0" lvl="0" marL="0" rtl="0" algn="l">
              <a:spcBef>
                <a:spcPts val="0"/>
              </a:spcBef>
              <a:spcAft>
                <a:spcPts val="0"/>
              </a:spcAft>
              <a:buNone/>
            </a:pPr>
            <a:r>
              <a:t/>
            </a:r>
            <a:endParaRPr b="1" sz="1600"/>
          </a:p>
          <a:p>
            <a:pPr indent="0" lvl="0" marL="0" rtl="0" algn="l">
              <a:spcBef>
                <a:spcPts val="0"/>
              </a:spcBef>
              <a:spcAft>
                <a:spcPts val="0"/>
              </a:spcAft>
              <a:buNone/>
            </a:pPr>
            <a:r>
              <a:t/>
            </a:r>
            <a:endParaRPr b="1" sz="1600"/>
          </a:p>
          <a:p>
            <a:pPr indent="0" lvl="0" marL="0" rtl="0" algn="l">
              <a:spcBef>
                <a:spcPts val="0"/>
              </a:spcBef>
              <a:spcAft>
                <a:spcPts val="0"/>
              </a:spcAft>
              <a:buNone/>
            </a:pPr>
            <a:r>
              <a:rPr b="1" lang="en-US" sz="1600">
                <a:latin typeface="Roboto"/>
                <a:ea typeface="Roboto"/>
                <a:cs typeface="Roboto"/>
                <a:sym typeface="Roboto"/>
              </a:rPr>
              <a:t>EXPLORE IDAHO CTE CAREER AREAS</a:t>
            </a:r>
            <a:endParaRPr sz="1500">
              <a:solidFill>
                <a:schemeClr val="accent4"/>
              </a:solidFill>
              <a:latin typeface="Roboto"/>
              <a:ea typeface="Roboto"/>
              <a:cs typeface="Roboto"/>
              <a:sym typeface="Roboto"/>
            </a:endParaRPr>
          </a:p>
          <a:p>
            <a:pPr indent="-95250" lvl="0" marL="0" rtl="0" algn="l">
              <a:spcBef>
                <a:spcPts val="1000"/>
              </a:spcBef>
              <a:spcAft>
                <a:spcPts val="0"/>
              </a:spcAft>
              <a:buClr>
                <a:schemeClr val="accent1"/>
              </a:buClr>
              <a:buSzPts val="1500"/>
              <a:buChar char="•"/>
            </a:pPr>
            <a:r>
              <a:rPr lang="en-US" sz="1500">
                <a:solidFill>
                  <a:schemeClr val="accent4"/>
                </a:solidFill>
              </a:rPr>
              <a:t>      </a:t>
            </a:r>
            <a:r>
              <a:rPr lang="en-US" sz="1500">
                <a:solidFill>
                  <a:schemeClr val="accent4"/>
                </a:solidFill>
                <a:latin typeface="Roboto"/>
                <a:ea typeface="Roboto"/>
                <a:cs typeface="Roboto"/>
                <a:sym typeface="Roboto"/>
              </a:rPr>
              <a:t>Go to Idaho’s CTE website Career Areas</a:t>
            </a:r>
            <a:endParaRPr sz="1500">
              <a:solidFill>
                <a:schemeClr val="accent4"/>
              </a:solidFill>
              <a:latin typeface="Roboto"/>
              <a:ea typeface="Roboto"/>
              <a:cs typeface="Roboto"/>
              <a:sym typeface="Roboto"/>
            </a:endParaRPr>
          </a:p>
          <a:p>
            <a:pPr indent="0" lvl="1" marL="457200" rtl="0" algn="ctr">
              <a:lnSpc>
                <a:spcPct val="115000"/>
              </a:lnSpc>
              <a:spcBef>
                <a:spcPts val="0"/>
              </a:spcBef>
              <a:spcAft>
                <a:spcPts val="0"/>
              </a:spcAft>
              <a:buClr>
                <a:schemeClr val="accent4"/>
              </a:buClr>
              <a:buSzPts val="1700"/>
              <a:buNone/>
            </a:pPr>
            <a:r>
              <a:rPr b="0" lang="en-US" sz="1400" u="sng">
                <a:solidFill>
                  <a:srgbClr val="1155CC"/>
                </a:solidFill>
                <a:latin typeface="Roboto Medium"/>
                <a:ea typeface="Roboto Medium"/>
                <a:cs typeface="Roboto Medium"/>
                <a:sym typeface="Roboto Medium"/>
                <a:hlinkClick r:id="rId3">
                  <a:extLst>
                    <a:ext uri="{A12FA001-AC4F-418D-AE19-62706E023703}">
                      <ahyp:hlinkClr val="tx"/>
                    </a:ext>
                  </a:extLst>
                </a:hlinkClick>
              </a:rPr>
              <a:t>https://cte.idaho.gov/programs-2/career-areas</a:t>
            </a:r>
            <a:endParaRPr sz="1500">
              <a:solidFill>
                <a:schemeClr val="accent4"/>
              </a:solidFill>
            </a:endParaRPr>
          </a:p>
          <a:p>
            <a:pPr indent="0" lvl="0" marL="0" rtl="0" algn="l">
              <a:spcBef>
                <a:spcPts val="1000"/>
              </a:spcBef>
              <a:spcAft>
                <a:spcPts val="0"/>
              </a:spcAft>
              <a:buNone/>
            </a:pPr>
            <a:r>
              <a:rPr b="1" lang="en-US" sz="1500">
                <a:solidFill>
                  <a:schemeClr val="accent4"/>
                </a:solidFill>
                <a:latin typeface="Roboto"/>
                <a:ea typeface="Roboto"/>
                <a:cs typeface="Roboto"/>
                <a:sym typeface="Roboto"/>
              </a:rPr>
              <a:t>Fill in your handout as you explore student organization and careers in each of the 6 different CTE areas.</a:t>
            </a:r>
            <a:endParaRPr b="1">
              <a:latin typeface="Roboto"/>
              <a:ea typeface="Roboto"/>
              <a:cs typeface="Roboto"/>
              <a:sym typeface="Roboto"/>
            </a:endParaRPr>
          </a:p>
        </p:txBody>
      </p:sp>
      <p:pic>
        <p:nvPicPr>
          <p:cNvPr id="135" name="Google Shape;135;p4"/>
          <p:cNvPicPr preferRelativeResize="0"/>
          <p:nvPr/>
        </p:nvPicPr>
        <p:blipFill rotWithShape="1">
          <a:blip r:embed="rId4">
            <a:alphaModFix/>
          </a:blip>
          <a:srcRect b="0" l="24888" r="24893" t="0"/>
          <a:stretch/>
        </p:blipFill>
        <p:spPr>
          <a:xfrm>
            <a:off x="8471500" y="1271850"/>
            <a:ext cx="3619500" cy="480975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5"/>
          <p:cNvPicPr preferRelativeResize="0"/>
          <p:nvPr/>
        </p:nvPicPr>
        <p:blipFill rotWithShape="1">
          <a:blip r:embed="rId3">
            <a:alphaModFix/>
          </a:blip>
          <a:srcRect b="99" l="0" r="0" t="99"/>
          <a:stretch/>
        </p:blipFill>
        <p:spPr>
          <a:xfrm>
            <a:off x="8026398" y="3476596"/>
            <a:ext cx="3619500" cy="2410588"/>
          </a:xfrm>
          <a:prstGeom prst="rect">
            <a:avLst/>
          </a:prstGeom>
          <a:noFill/>
          <a:ln>
            <a:noFill/>
          </a:ln>
        </p:spPr>
      </p:pic>
      <p:sp>
        <p:nvSpPr>
          <p:cNvPr id="141" name="Google Shape;141;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UNDERSTAND YOUR OPTIONS</a:t>
            </a:r>
            <a:endParaRPr>
              <a:latin typeface="Poppins"/>
              <a:ea typeface="Poppins"/>
              <a:cs typeface="Poppins"/>
              <a:sym typeface="Poppins"/>
            </a:endParaRPr>
          </a:p>
        </p:txBody>
      </p:sp>
      <p:sp>
        <p:nvSpPr>
          <p:cNvPr id="142" name="Google Shape;142;p5"/>
          <p:cNvSpPr txBox="1"/>
          <p:nvPr>
            <p:ph idx="1" type="body"/>
          </p:nvPr>
        </p:nvSpPr>
        <p:spPr>
          <a:xfrm>
            <a:off x="3908550" y="956025"/>
            <a:ext cx="4060500" cy="5355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600">
                <a:latin typeface="Roboto"/>
                <a:ea typeface="Roboto"/>
                <a:cs typeface="Roboto"/>
                <a:sym typeface="Roboto"/>
              </a:rPr>
              <a:t>SIX TECHNICAL COLLEGES IN IDAHO:</a:t>
            </a:r>
            <a:endParaRPr b="1" sz="1600">
              <a:latin typeface="Roboto"/>
              <a:ea typeface="Roboto"/>
              <a:cs typeface="Roboto"/>
              <a:sym typeface="Roboto"/>
            </a:endParaRPr>
          </a:p>
          <a:p>
            <a:pPr indent="0" lvl="0" marL="0" rtl="0" algn="l">
              <a:spcBef>
                <a:spcPts val="0"/>
              </a:spcBef>
              <a:spcAft>
                <a:spcPts val="0"/>
              </a:spcAft>
              <a:buNone/>
            </a:pPr>
            <a:r>
              <a:t/>
            </a:r>
            <a:endParaRPr b="1" sz="1600">
              <a:latin typeface="Poppins"/>
              <a:ea typeface="Poppins"/>
              <a:cs typeface="Poppins"/>
              <a:sym typeface="Poppins"/>
            </a:endParaRPr>
          </a:p>
          <a:p>
            <a:pPr indent="-160020" lvl="0" marL="160020" rtl="0" algn="l">
              <a:lnSpc>
                <a:spcPct val="100000"/>
              </a:lnSpc>
              <a:spcBef>
                <a:spcPts val="0"/>
              </a:spcBef>
              <a:spcAft>
                <a:spcPts val="0"/>
              </a:spcAft>
              <a:buClr>
                <a:srgbClr val="EE5934"/>
              </a:buClr>
              <a:buSzPts val="1500"/>
              <a:buFont typeface="Poppins"/>
              <a:buChar char="•"/>
            </a:pPr>
            <a:r>
              <a:rPr lang="en-US" sz="1500">
                <a:latin typeface="Poppins"/>
                <a:ea typeface="Poppins"/>
                <a:cs typeface="Poppins"/>
                <a:sym typeface="Poppins"/>
              </a:rPr>
              <a:t>College of Southern Idaho, Twin Falls</a:t>
            </a:r>
            <a:endParaRPr sz="1500">
              <a:latin typeface="Poppins"/>
              <a:ea typeface="Poppins"/>
              <a:cs typeface="Poppins"/>
              <a:sym typeface="Poppins"/>
            </a:endParaRPr>
          </a:p>
          <a:p>
            <a:pPr indent="-160020" lvl="0" marL="160020" rtl="0" algn="l">
              <a:lnSpc>
                <a:spcPct val="100000"/>
              </a:lnSpc>
              <a:spcBef>
                <a:spcPts val="600"/>
              </a:spcBef>
              <a:spcAft>
                <a:spcPts val="0"/>
              </a:spcAft>
              <a:buClr>
                <a:srgbClr val="EE5934"/>
              </a:buClr>
              <a:buSzPts val="1500"/>
              <a:buFont typeface="Poppins"/>
              <a:buChar char="•"/>
            </a:pPr>
            <a:r>
              <a:rPr lang="en-US" sz="1500">
                <a:latin typeface="Poppins"/>
                <a:ea typeface="Poppins"/>
                <a:cs typeface="Poppins"/>
                <a:sym typeface="Poppins"/>
              </a:rPr>
              <a:t>College of Western Idaho, Nampa</a:t>
            </a:r>
            <a:endParaRPr>
              <a:latin typeface="Poppins"/>
              <a:ea typeface="Poppins"/>
              <a:cs typeface="Poppins"/>
              <a:sym typeface="Poppins"/>
            </a:endParaRPr>
          </a:p>
          <a:p>
            <a:pPr indent="-160020" lvl="0" marL="160020" rtl="0" algn="l">
              <a:lnSpc>
                <a:spcPct val="100000"/>
              </a:lnSpc>
              <a:spcBef>
                <a:spcPts val="600"/>
              </a:spcBef>
              <a:spcAft>
                <a:spcPts val="0"/>
              </a:spcAft>
              <a:buClr>
                <a:srgbClr val="EE5934"/>
              </a:buClr>
              <a:buSzPts val="1500"/>
              <a:buFont typeface="Poppins"/>
              <a:buChar char="•"/>
            </a:pPr>
            <a:r>
              <a:rPr lang="en-US" sz="1500">
                <a:latin typeface="Poppins"/>
                <a:ea typeface="Poppins"/>
                <a:cs typeface="Poppins"/>
                <a:sym typeface="Poppins"/>
              </a:rPr>
              <a:t>College of Eastern Idaho, Idaho Falls</a:t>
            </a:r>
            <a:endParaRPr>
              <a:latin typeface="Poppins"/>
              <a:ea typeface="Poppins"/>
              <a:cs typeface="Poppins"/>
              <a:sym typeface="Poppins"/>
            </a:endParaRPr>
          </a:p>
          <a:p>
            <a:pPr indent="-160020" lvl="0" marL="160020" rtl="0" algn="l">
              <a:lnSpc>
                <a:spcPct val="100000"/>
              </a:lnSpc>
              <a:spcBef>
                <a:spcPts val="600"/>
              </a:spcBef>
              <a:spcAft>
                <a:spcPts val="0"/>
              </a:spcAft>
              <a:buClr>
                <a:srgbClr val="EE5934"/>
              </a:buClr>
              <a:buSzPts val="1500"/>
              <a:buFont typeface="Poppins"/>
              <a:buChar char="•"/>
            </a:pPr>
            <a:r>
              <a:rPr lang="en-US" sz="1500">
                <a:latin typeface="Poppins"/>
                <a:ea typeface="Poppins"/>
                <a:cs typeface="Poppins"/>
                <a:sym typeface="Poppins"/>
              </a:rPr>
              <a:t>Idaho State University College of Technology, Pocatello</a:t>
            </a:r>
            <a:endParaRPr>
              <a:latin typeface="Poppins"/>
              <a:ea typeface="Poppins"/>
              <a:cs typeface="Poppins"/>
              <a:sym typeface="Poppins"/>
            </a:endParaRPr>
          </a:p>
          <a:p>
            <a:pPr indent="-160020" lvl="0" marL="160020" rtl="0" algn="l">
              <a:lnSpc>
                <a:spcPct val="100000"/>
              </a:lnSpc>
              <a:spcBef>
                <a:spcPts val="600"/>
              </a:spcBef>
              <a:spcAft>
                <a:spcPts val="0"/>
              </a:spcAft>
              <a:buClr>
                <a:srgbClr val="EE5934"/>
              </a:buClr>
              <a:buSzPts val="1500"/>
              <a:buFont typeface="Poppins"/>
              <a:buChar char="•"/>
            </a:pPr>
            <a:r>
              <a:rPr lang="en-US" sz="1500">
                <a:latin typeface="Poppins"/>
                <a:ea typeface="Poppins"/>
                <a:cs typeface="Poppins"/>
                <a:sym typeface="Poppins"/>
              </a:rPr>
              <a:t>Lewis-Clark State State College, Lewiston</a:t>
            </a:r>
            <a:endParaRPr>
              <a:latin typeface="Poppins"/>
              <a:ea typeface="Poppins"/>
              <a:cs typeface="Poppins"/>
              <a:sym typeface="Poppins"/>
            </a:endParaRPr>
          </a:p>
          <a:p>
            <a:pPr indent="-160020" lvl="0" marL="160020" rtl="0" algn="l">
              <a:lnSpc>
                <a:spcPct val="100000"/>
              </a:lnSpc>
              <a:spcBef>
                <a:spcPts val="600"/>
              </a:spcBef>
              <a:spcAft>
                <a:spcPts val="0"/>
              </a:spcAft>
              <a:buClr>
                <a:srgbClr val="EE5934"/>
              </a:buClr>
              <a:buSzPts val="1500"/>
              <a:buFont typeface="Poppins"/>
              <a:buChar char="•"/>
            </a:pPr>
            <a:r>
              <a:rPr lang="en-US" sz="1500">
                <a:latin typeface="Poppins"/>
                <a:ea typeface="Poppins"/>
                <a:cs typeface="Poppins"/>
                <a:sym typeface="Poppins"/>
              </a:rPr>
              <a:t>North Idaho College, Coeur d’Alene</a:t>
            </a:r>
            <a:endParaRPr sz="1500">
              <a:latin typeface="Poppins"/>
              <a:ea typeface="Poppins"/>
              <a:cs typeface="Poppins"/>
              <a:sym typeface="Poppins"/>
            </a:endParaRPr>
          </a:p>
          <a:p>
            <a:pPr indent="0" lvl="0" marL="0" rtl="0" algn="l">
              <a:lnSpc>
                <a:spcPct val="100000"/>
              </a:lnSpc>
              <a:spcBef>
                <a:spcPts val="600"/>
              </a:spcBef>
              <a:spcAft>
                <a:spcPts val="0"/>
              </a:spcAft>
              <a:buNone/>
            </a:pPr>
            <a:r>
              <a:t/>
            </a:r>
            <a:endParaRPr sz="1500"/>
          </a:p>
          <a:p>
            <a:pPr indent="0" lvl="0" marL="0" rtl="0" algn="ctr">
              <a:lnSpc>
                <a:spcPct val="100000"/>
              </a:lnSpc>
              <a:spcBef>
                <a:spcPts val="600"/>
              </a:spcBef>
              <a:spcAft>
                <a:spcPts val="0"/>
              </a:spcAft>
              <a:buNone/>
            </a:pPr>
            <a:r>
              <a:rPr lang="en-US" sz="1500">
                <a:latin typeface="Poppins Medium"/>
                <a:ea typeface="Poppins Medium"/>
                <a:cs typeface="Poppins Medium"/>
                <a:sym typeface="Poppins Medium"/>
              </a:rPr>
              <a:t>If you want to find out more about getting into a technical college program, contact a transition coordinator, who can answer your questions and get you going in the right direction.</a:t>
            </a:r>
            <a:r>
              <a:rPr lang="en-US" sz="1500"/>
              <a:t> </a:t>
            </a:r>
            <a:endParaRPr/>
          </a:p>
        </p:txBody>
      </p:sp>
      <p:pic>
        <p:nvPicPr>
          <p:cNvPr id="143" name="Google Shape;143;p5"/>
          <p:cNvPicPr preferRelativeResize="0"/>
          <p:nvPr/>
        </p:nvPicPr>
        <p:blipFill>
          <a:blip r:embed="rId4">
            <a:alphaModFix/>
          </a:blip>
          <a:stretch>
            <a:fillRect/>
          </a:stretch>
        </p:blipFill>
        <p:spPr>
          <a:xfrm>
            <a:off x="8026400" y="988800"/>
            <a:ext cx="3619500" cy="248780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