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Roboto"/>
      <p:regular r:id="rId18"/>
      <p:bold r:id="rId19"/>
      <p:italic r:id="rId20"/>
      <p:boldItalic r:id="rId21"/>
    </p:embeddedFont>
    <p:embeddedFont>
      <p:font typeface="Poppins"/>
      <p:regular r:id="rId22"/>
      <p:bold r:id="rId23"/>
      <p:italic r:id="rId24"/>
      <p:boldItalic r:id="rId25"/>
    </p:embeddedFont>
    <p:embeddedFont>
      <p:font typeface="Helvetica Neue"/>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hiTN6zj/zaQIG5GqyWEpVlXsI7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Poppins-regular.fntdata"/><Relationship Id="rId21" Type="http://schemas.openxmlformats.org/officeDocument/2006/relationships/font" Target="fonts/Roboto-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regular.fntdata"/><Relationship Id="rId25" Type="http://schemas.openxmlformats.org/officeDocument/2006/relationships/font" Target="fonts/Poppins-boldItalic.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L4r5j44JR2M"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Breaking Barriers &amp; Persist-On</a:t>
            </a:r>
            <a:endParaRPr b="1">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sz="1100">
                <a:latin typeface="Helvetica Neue"/>
                <a:ea typeface="Helvetica Neue"/>
                <a:cs typeface="Helvetica Neue"/>
                <a:sym typeface="Helvetica Neue"/>
              </a:rPr>
              <a:t>Learning Plan Activity: </a:t>
            </a:r>
            <a:r>
              <a:rPr lang="en-US" sz="1100">
                <a:latin typeface="Helvetica Neue"/>
                <a:ea typeface="Helvetica Neue"/>
                <a:cs typeface="Helvetica Neue"/>
                <a:sym typeface="Helvetica Neue"/>
              </a:rPr>
              <a:t>None ; </a:t>
            </a:r>
            <a:r>
              <a:rPr b="1" lang="en-US" sz="1100">
                <a:latin typeface="Helvetica Neue"/>
                <a:ea typeface="Helvetica Neue"/>
                <a:cs typeface="Helvetica Neue"/>
                <a:sym typeface="Helvetica Neue"/>
              </a:rPr>
              <a:t>Additional Activities</a:t>
            </a:r>
            <a:r>
              <a:rPr lang="en-US" sz="1100">
                <a:latin typeface="Helvetica Neue"/>
                <a:ea typeface="Helvetica Neue"/>
                <a:cs typeface="Helvetica Neue"/>
                <a:sym typeface="Helvetica Neue"/>
              </a:rPr>
              <a:t>: 8, 9, 10, 11, 12</a:t>
            </a:r>
            <a:endParaRPr sz="1100">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 (adjust as time is available)</a:t>
            </a:r>
            <a:endParaRPr sz="1100">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identify their own barriers and strengths they hold.  By exploring barriers students will be better able to discover them and ways to persist to help get to where they want to go after high school.</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examine their own potential barriers and identify how they have broken through them in the past and explore how they might do so in the future.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 (adjust as time is available)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b6b2065e86_0_1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b6b2065e86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b6b2065e86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Potential Barriers: </a:t>
            </a:r>
            <a:r>
              <a:rPr i="1" lang="en-US">
                <a:latin typeface="Helvetica Neue"/>
                <a:ea typeface="Helvetica Neue"/>
                <a:cs typeface="Helvetica Neue"/>
                <a:sym typeface="Helvetica Neue"/>
              </a:rPr>
              <a:t>Discuss with students about potential barriers that they may be facing or have faced and ways that they have overcome them. Give students the handout_Breaking Barriers and have them fill in three barriers that they have had so far in their life.</a:t>
            </a:r>
            <a:endParaRPr/>
          </a:p>
        </p:txBody>
      </p:sp>
      <p:sp>
        <p:nvSpPr>
          <p:cNvPr id="178" name="Google Shape;178;gb6b2065e86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b6b2065e86_0_1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latin typeface="Helvetica Neue"/>
                <a:ea typeface="Helvetica Neue"/>
                <a:cs typeface="Helvetica Neue"/>
                <a:sym typeface="Helvetica Neue"/>
              </a:rPr>
              <a:t>Self- Advocacy: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Play Self-Advocacy Introduction Video</a:t>
            </a:r>
            <a:r>
              <a:rPr i="1" lang="en-US">
                <a:latin typeface="Helvetica Neue"/>
                <a:ea typeface="Helvetica Neue"/>
                <a:cs typeface="Helvetica Neue"/>
                <a:sym typeface="Helvetica Neue"/>
              </a:rPr>
              <a:t> (~2 minutes) Have students discuss what self-advocate means and ways they can do it. After the discussion, have students complete the remainder of their handout by completing different ways to persist-on or self-advocate to overcome each barrier listed before.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Know that you are your own self-advocate.  You are an agent of change and can make things happen for yourself. Today you have started to identify your potential obstacles.  Choose to ask for help and take action steps to break down walls and create a great future for yourself.  Build your own support team.  Seek information you need, make plans, and break down barriers in your way. Persist-on! You’ve got this!</a:t>
            </a:r>
            <a:endParaRPr/>
          </a:p>
        </p:txBody>
      </p:sp>
      <p:sp>
        <p:nvSpPr>
          <p:cNvPr id="184" name="Google Shape;184;gb6b2065e86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Life Barrier: </a:t>
            </a:r>
            <a:r>
              <a:rPr lang="en-US">
                <a:latin typeface="Helvetica Neue"/>
                <a:ea typeface="Helvetica Neue"/>
                <a:cs typeface="Helvetica Neue"/>
                <a:sym typeface="Helvetica Neue"/>
              </a:rPr>
              <a:t>An obstacle that could get in the way of where you want to go in your life if you let it.</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Persistence: </a:t>
            </a:r>
            <a:r>
              <a:rPr lang="en-US">
                <a:latin typeface="Helvetica Neue"/>
                <a:ea typeface="Helvetica Neue"/>
                <a:cs typeface="Helvetica Neue"/>
                <a:sym typeface="Helvetica Neue"/>
              </a:rPr>
              <a:t>Not giving up and doing whatever it takes to get where you want to go in life.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Self-Advocate: </a:t>
            </a:r>
            <a:r>
              <a:rPr lang="en-US">
                <a:latin typeface="Helvetica Neue"/>
                <a:ea typeface="Helvetica Neue"/>
                <a:cs typeface="Helvetica Neue"/>
                <a:sym typeface="Helvetica Neue"/>
              </a:rPr>
              <a:t>Speaking up and asking for help on your own behalf to get the support and information you need to get to what you would like to see happen for yourself. </a:t>
            </a:r>
            <a:endParaRPr>
              <a:latin typeface="Helvetica Neue"/>
              <a:ea typeface="Helvetica Neue"/>
              <a:cs typeface="Helvetica Neue"/>
              <a:sym typeface="Helvetica Neue"/>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i="1" lang="en-US">
                <a:latin typeface="Helvetica Neue"/>
                <a:ea typeface="Helvetica Neue"/>
                <a:cs typeface="Helvetica Neue"/>
                <a:sym typeface="Helvetica Neue"/>
              </a:rPr>
              <a:t>: [Use Powerpoint]</a:t>
            </a:r>
            <a:r>
              <a:rPr lang="en-US">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Inspirational Video Clips: </a:t>
            </a:r>
            <a:r>
              <a:rPr i="1" lang="en-US">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b="1">
              <a:latin typeface="Helvetica Neue"/>
              <a:ea typeface="Helvetica Neue"/>
              <a:cs typeface="Helvetica Neue"/>
              <a:sym typeface="Helvetica Neue"/>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b6b2065e86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rgbClr val="3C5961"/>
                </a:solidFill>
                <a:latin typeface="Helvetica Neue"/>
                <a:ea typeface="Helvetica Neue"/>
                <a:cs typeface="Helvetica Neue"/>
                <a:sym typeface="Helvetica Neue"/>
              </a:rPr>
              <a:t>Introduction</a:t>
            </a:r>
            <a:r>
              <a:rPr i="1" lang="en-US">
                <a:solidFill>
                  <a:srgbClr val="3C5961"/>
                </a:solidFill>
                <a:latin typeface="Helvetica Neue"/>
                <a:ea typeface="Helvetica Neue"/>
                <a:cs typeface="Helvetica Neue"/>
                <a:sym typeface="Helvetica Neue"/>
              </a:rPr>
              <a:t>: [Use Powerpoint]</a:t>
            </a:r>
            <a:r>
              <a:rPr lang="en-US">
                <a:solidFill>
                  <a:srgbClr val="3C5961"/>
                </a:solidFill>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3C5961"/>
                </a:solidFill>
                <a:latin typeface="Helvetica Neue"/>
                <a:ea typeface="Helvetica Neue"/>
                <a:cs typeface="Helvetica Neue"/>
                <a:sym typeface="Helvetica Neue"/>
              </a:rPr>
              <a:t>Inspirational Video Clips: </a:t>
            </a:r>
            <a:r>
              <a:rPr i="1" lang="en-US">
                <a:solidFill>
                  <a:srgbClr val="3C5961"/>
                </a:solidFill>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b="1">
              <a:latin typeface="Helvetica Neue"/>
              <a:ea typeface="Helvetica Neue"/>
              <a:cs typeface="Helvetica Neue"/>
              <a:sym typeface="Helvetica Neue"/>
            </a:endParaRPr>
          </a:p>
        </p:txBody>
      </p:sp>
      <p:sp>
        <p:nvSpPr>
          <p:cNvPr id="131" name="Google Shape;131;gb6b2065e86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3C5961"/>
                </a:solidFill>
                <a:latin typeface="Helvetica Neue"/>
                <a:ea typeface="Helvetica Neue"/>
                <a:cs typeface="Helvetica Neue"/>
                <a:sym typeface="Helvetica Neue"/>
              </a:rPr>
              <a:t>Introduction</a:t>
            </a:r>
            <a:r>
              <a:rPr i="1" lang="en-US">
                <a:solidFill>
                  <a:srgbClr val="3C5961"/>
                </a:solidFill>
                <a:latin typeface="Helvetica Neue"/>
                <a:ea typeface="Helvetica Neue"/>
                <a:cs typeface="Helvetica Neue"/>
                <a:sym typeface="Helvetica Neue"/>
              </a:rPr>
              <a:t>: [Use Powerpoint]</a:t>
            </a:r>
            <a:r>
              <a:rPr lang="en-US">
                <a:solidFill>
                  <a:srgbClr val="3C5961"/>
                </a:solidFill>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3C5961"/>
                </a:solidFill>
                <a:latin typeface="Helvetica Neue"/>
                <a:ea typeface="Helvetica Neue"/>
                <a:cs typeface="Helvetica Neue"/>
                <a:sym typeface="Helvetica Neue"/>
              </a:rPr>
              <a:t>Inspirational Video Clips: </a:t>
            </a:r>
            <a:r>
              <a:rPr i="1" lang="en-US">
                <a:solidFill>
                  <a:srgbClr val="3C5961"/>
                </a:solidFill>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a:p>
        </p:txBody>
      </p:sp>
      <p:sp>
        <p:nvSpPr>
          <p:cNvPr id="137" name="Google Shape;13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3C5961"/>
                </a:solidFill>
                <a:latin typeface="Helvetica Neue"/>
                <a:ea typeface="Helvetica Neue"/>
                <a:cs typeface="Helvetica Neue"/>
                <a:sym typeface="Helvetica Neue"/>
              </a:rPr>
              <a:t>Introduction</a:t>
            </a:r>
            <a:r>
              <a:rPr i="1" lang="en-US">
                <a:solidFill>
                  <a:srgbClr val="3C5961"/>
                </a:solidFill>
                <a:latin typeface="Helvetica Neue"/>
                <a:ea typeface="Helvetica Neue"/>
                <a:cs typeface="Helvetica Neue"/>
                <a:sym typeface="Helvetica Neue"/>
              </a:rPr>
              <a:t>: [Use Powerpoint]</a:t>
            </a:r>
            <a:r>
              <a:rPr lang="en-US">
                <a:solidFill>
                  <a:srgbClr val="3C5961"/>
                </a:solidFill>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3C5961"/>
                </a:solidFill>
                <a:latin typeface="Helvetica Neue"/>
                <a:ea typeface="Helvetica Neue"/>
                <a:cs typeface="Helvetica Neue"/>
                <a:sym typeface="Helvetica Neue"/>
              </a:rPr>
              <a:t>Inspirational Video Clips: </a:t>
            </a:r>
            <a:r>
              <a:rPr i="1" lang="en-US">
                <a:solidFill>
                  <a:srgbClr val="3C5961"/>
                </a:solidFill>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sz="1050">
              <a:solidFill>
                <a:srgbClr val="030303"/>
              </a:solidFill>
              <a:highlight>
                <a:srgbClr val="F9F9F9"/>
              </a:highlight>
              <a:latin typeface="Roboto"/>
              <a:ea typeface="Roboto"/>
              <a:cs typeface="Roboto"/>
              <a:sym typeface="Roboto"/>
            </a:endParaRPr>
          </a:p>
        </p:txBody>
      </p:sp>
      <p:sp>
        <p:nvSpPr>
          <p:cNvPr id="143" name="Google Shape;14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3C5961"/>
                </a:solidFill>
                <a:latin typeface="Helvetica Neue"/>
                <a:ea typeface="Helvetica Neue"/>
                <a:cs typeface="Helvetica Neue"/>
                <a:sym typeface="Helvetica Neue"/>
              </a:rPr>
              <a:t>Introduction</a:t>
            </a:r>
            <a:r>
              <a:rPr i="1" lang="en-US">
                <a:solidFill>
                  <a:srgbClr val="3C5961"/>
                </a:solidFill>
                <a:latin typeface="Helvetica Neue"/>
                <a:ea typeface="Helvetica Neue"/>
                <a:cs typeface="Helvetica Neue"/>
                <a:sym typeface="Helvetica Neue"/>
              </a:rPr>
              <a:t>: [Use Powerpoint]</a:t>
            </a:r>
            <a:r>
              <a:rPr lang="en-US">
                <a:solidFill>
                  <a:srgbClr val="3C5961"/>
                </a:solidFill>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3C5961"/>
                </a:solidFill>
                <a:latin typeface="Helvetica Neue"/>
                <a:ea typeface="Helvetica Neue"/>
                <a:cs typeface="Helvetica Neue"/>
                <a:sym typeface="Helvetica Neue"/>
              </a:rPr>
              <a:t>Inspirational Video Clips: </a:t>
            </a:r>
            <a:r>
              <a:rPr i="1" lang="en-US">
                <a:solidFill>
                  <a:srgbClr val="3C5961"/>
                </a:solidFill>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a:p>
        </p:txBody>
      </p:sp>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b6b2065e86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3C5961"/>
                </a:solidFill>
                <a:latin typeface="Helvetica Neue"/>
                <a:ea typeface="Helvetica Neue"/>
                <a:cs typeface="Helvetica Neue"/>
                <a:sym typeface="Helvetica Neue"/>
              </a:rPr>
              <a:t>Introduction</a:t>
            </a:r>
            <a:r>
              <a:rPr i="1" lang="en-US">
                <a:solidFill>
                  <a:srgbClr val="3C5961"/>
                </a:solidFill>
                <a:latin typeface="Helvetica Neue"/>
                <a:ea typeface="Helvetica Neue"/>
                <a:cs typeface="Helvetica Neue"/>
                <a:sym typeface="Helvetica Neue"/>
              </a:rPr>
              <a:t>: [Use Powerpoint]</a:t>
            </a:r>
            <a:r>
              <a:rPr lang="en-US">
                <a:solidFill>
                  <a:srgbClr val="3C5961"/>
                </a:solidFill>
                <a:latin typeface="Helvetica Neue"/>
                <a:ea typeface="Helvetica Neue"/>
                <a:cs typeface="Helvetica Neue"/>
                <a:sym typeface="Helvetica Neue"/>
              </a:rPr>
              <a:t> Today we are going to examine barriers you have overcome and potential obstacles for your future plans for after high school. Those who persist are the ones that get what they want out of life.  Attitude and drive are very important,  as well as learning to self-advocate.</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3C5961"/>
                </a:solidFill>
                <a:latin typeface="Helvetica Neue"/>
                <a:ea typeface="Helvetica Neue"/>
                <a:cs typeface="Helvetica Neue"/>
                <a:sym typeface="Helvetica Neue"/>
              </a:rPr>
              <a:t>Inspirational Video Clips: </a:t>
            </a:r>
            <a:r>
              <a:rPr i="1" lang="en-US">
                <a:solidFill>
                  <a:srgbClr val="3C5961"/>
                </a:solidFill>
                <a:latin typeface="Helvetica Neue"/>
                <a:ea typeface="Helvetica Neue"/>
                <a:cs typeface="Helvetica Neue"/>
                <a:sym typeface="Helvetica Neue"/>
              </a:rPr>
              <a:t>Show as many of the motivational YouTube clips as you have time for. Each clip has a message of breaking through a variety of different life barriers and how each character persists.  </a:t>
            </a:r>
            <a:endParaRPr/>
          </a:p>
        </p:txBody>
      </p:sp>
      <p:sp>
        <p:nvSpPr>
          <p:cNvPr id="155" name="Google Shape;155;gb6b2065e8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b6b2065e86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Famous People who have persisted: </a:t>
            </a:r>
            <a:r>
              <a:rPr i="1" lang="en-US">
                <a:latin typeface="Helvetica Neue"/>
                <a:ea typeface="Helvetica Neue"/>
                <a:cs typeface="Helvetica Neue"/>
                <a:sym typeface="Helvetica Neue"/>
              </a:rPr>
              <a:t>Have students help read through the two slides of famous people who have persisted on in life despite life barriers.</a:t>
            </a:r>
            <a:endParaRPr/>
          </a:p>
        </p:txBody>
      </p:sp>
      <p:sp>
        <p:nvSpPr>
          <p:cNvPr id="161" name="Google Shape;161;gb6b2065e86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www.youtube.com/watch?v=L4r5j44JR2M" TargetMode="Externa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UZb2NOHPA2A" TargetMode="Externa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www.youtube.com/watch?v=VxW5D5VPg_0" TargetMode="Externa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www.youtube.com/watch?v=h1F9-NKqDDk" TargetMode="External"/><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www.youtube.com/watch?v=D_Vg4uyYwEk" TargetMode="Externa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www.youtube.com/watch?v=Xm0pTMbDaMI" TargetMode="Externa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www.youtube.com/watch?v=OKJImnk-gzQ" TargetMode="Externa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ph idx="2" type="pic"/>
          </p:nvPr>
        </p:nvPicPr>
        <p:blipFill rotWithShape="1">
          <a:blip r:embed="rId3">
            <a:alphaModFix/>
          </a:blip>
          <a:srcRect b="0" l="2452" r="2451" t="0"/>
          <a:stretch/>
        </p:blipFill>
        <p:spPr>
          <a:xfrm>
            <a:off x="7844246" y="0"/>
            <a:ext cx="4347754" cy="6858000"/>
          </a:xfrm>
          <a:prstGeom prst="rect">
            <a:avLst/>
          </a:prstGeom>
          <a:solidFill>
            <a:schemeClr val="lt1"/>
          </a:solid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Breaking Barriers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HOW TO PERSIST-ON</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b6b2065e86_0_105"/>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FAMOUS PEOPLE WHO HAVE PERSISTED</a:t>
            </a:r>
            <a:endParaRPr>
              <a:latin typeface="Poppins"/>
              <a:ea typeface="Poppins"/>
              <a:cs typeface="Poppins"/>
              <a:sym typeface="Poppins"/>
            </a:endParaRPr>
          </a:p>
        </p:txBody>
      </p:sp>
      <p:sp>
        <p:nvSpPr>
          <p:cNvPr id="173" name="Google Shape;173;gb6b2065e86_0_105"/>
          <p:cNvSpPr txBox="1"/>
          <p:nvPr>
            <p:ph idx="1" type="body"/>
          </p:nvPr>
        </p:nvSpPr>
        <p:spPr>
          <a:xfrm>
            <a:off x="4332300" y="1130725"/>
            <a:ext cx="3383100" cy="4809900"/>
          </a:xfrm>
          <a:prstGeom prst="rect">
            <a:avLst/>
          </a:prstGeom>
          <a:noFill/>
          <a:ln>
            <a:noFill/>
          </a:ln>
        </p:spPr>
        <p:txBody>
          <a:bodyPr anchorCtr="0" anchor="t" bIns="45700" lIns="91425" spcFirstLastPara="1" rIns="91425" wrap="square" tIns="45700">
            <a:noAutofit/>
          </a:bodyPr>
          <a:lstStyle/>
          <a:p>
            <a:pPr indent="-160020" lvl="0" marL="160020" rtl="0" algn="l">
              <a:lnSpc>
                <a:spcPct val="100000"/>
              </a:lnSpc>
              <a:spcBef>
                <a:spcPts val="0"/>
              </a:spcBef>
              <a:spcAft>
                <a:spcPts val="0"/>
              </a:spcAft>
              <a:buClr>
                <a:srgbClr val="EE5934"/>
              </a:buClr>
              <a:buSzPts val="1500"/>
              <a:buFont typeface="Roboto"/>
              <a:buChar char="•"/>
            </a:pPr>
            <a:r>
              <a:rPr lang="en-US" sz="1500">
                <a:latin typeface="Roboto"/>
                <a:ea typeface="Roboto"/>
                <a:cs typeface="Roboto"/>
                <a:sym typeface="Roboto"/>
              </a:rPr>
              <a:t>Walt Disney: was fired from a Missouri newspaper for not being creative enough</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Michael Jordan: did not make the varsity team in his sophomore year in high school</a:t>
            </a:r>
            <a:r>
              <a:rPr lang="en-US" sz="1500">
                <a:latin typeface="Roboto"/>
                <a:ea typeface="Roboto"/>
                <a:cs typeface="Roboto"/>
                <a:sym typeface="Roboto"/>
              </a:rPr>
              <a:t>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Michael J. Fox: despite developing Parkinson’s disease has kept acting</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Albert Einstein: had late speech development and did not talk until age 4</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Vincent Van Gogh: only sold one painting while alive</a:t>
            </a:r>
            <a:r>
              <a:rPr lang="en-US" sz="1500">
                <a:latin typeface="Roboto"/>
                <a:ea typeface="Roboto"/>
                <a:cs typeface="Roboto"/>
                <a:sym typeface="Roboto"/>
              </a:rPr>
              <a:t>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Bethany Hamilton: a famous surfer had her arm bitten off by a shark at 13</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Benjamin Franklin: his parents could only afford to keep him in school until 10th grade</a:t>
            </a:r>
            <a:endParaRPr sz="1500">
              <a:latin typeface="Roboto"/>
              <a:ea typeface="Roboto"/>
              <a:cs typeface="Roboto"/>
              <a:sym typeface="Roboto"/>
            </a:endParaRPr>
          </a:p>
          <a:p>
            <a:pPr indent="-160020" lvl="0" marL="160020" rtl="0" algn="l">
              <a:lnSpc>
                <a:spcPct val="100000"/>
              </a:lnSpc>
              <a:spcBef>
                <a:spcPts val="600"/>
              </a:spcBef>
              <a:spcAft>
                <a:spcPts val="0"/>
              </a:spcAft>
              <a:buSzPts val="1500"/>
              <a:buFont typeface="Roboto"/>
              <a:buChar char="•"/>
            </a:pPr>
            <a:r>
              <a:rPr lang="en-US" sz="1500">
                <a:latin typeface="Roboto"/>
                <a:ea typeface="Roboto"/>
                <a:cs typeface="Roboto"/>
                <a:sym typeface="Roboto"/>
              </a:rPr>
              <a:t>Jim Carrey: was once homeless</a:t>
            </a:r>
            <a:endParaRPr sz="1500">
              <a:latin typeface="Roboto"/>
              <a:ea typeface="Roboto"/>
              <a:cs typeface="Roboto"/>
              <a:sym typeface="Roboto"/>
            </a:endParaRPr>
          </a:p>
        </p:txBody>
      </p:sp>
      <p:pic>
        <p:nvPicPr>
          <p:cNvPr id="174" name="Google Shape;174;gb6b2065e86_0_105"/>
          <p:cNvPicPr preferRelativeResize="0"/>
          <p:nvPr/>
        </p:nvPicPr>
        <p:blipFill rotWithShape="1">
          <a:blip r:embed="rId3">
            <a:alphaModFix/>
          </a:blip>
          <a:srcRect b="0" l="25996" r="25530" t="0"/>
          <a:stretch/>
        </p:blipFill>
        <p:spPr>
          <a:xfrm>
            <a:off x="8753875" y="811209"/>
            <a:ext cx="2582401" cy="3000966"/>
          </a:xfrm>
          <a:prstGeom prst="rect">
            <a:avLst/>
          </a:prstGeom>
          <a:noFill/>
          <a:ln>
            <a:noFill/>
          </a:ln>
        </p:spPr>
      </p:pic>
      <p:pic>
        <p:nvPicPr>
          <p:cNvPr id="175" name="Google Shape;175;gb6b2065e86_0_105"/>
          <p:cNvPicPr preferRelativeResize="0"/>
          <p:nvPr/>
        </p:nvPicPr>
        <p:blipFill>
          <a:blip r:embed="rId4">
            <a:alphaModFix/>
          </a:blip>
          <a:stretch>
            <a:fillRect/>
          </a:stretch>
        </p:blipFill>
        <p:spPr>
          <a:xfrm>
            <a:off x="8781525" y="3812177"/>
            <a:ext cx="2554750" cy="2864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b6b2065e86_0_11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POTENTIAL BARRIERS</a:t>
            </a:r>
            <a:endParaRPr>
              <a:latin typeface="Poppins"/>
              <a:ea typeface="Poppins"/>
              <a:cs typeface="Poppins"/>
              <a:sym typeface="Poppins"/>
            </a:endParaRPr>
          </a:p>
        </p:txBody>
      </p:sp>
      <p:sp>
        <p:nvSpPr>
          <p:cNvPr id="181" name="Google Shape;181;gb6b2065e86_0_116"/>
          <p:cNvSpPr txBox="1"/>
          <p:nvPr>
            <p:ph idx="1" type="body"/>
          </p:nvPr>
        </p:nvSpPr>
        <p:spPr>
          <a:xfrm>
            <a:off x="3896890" y="1267467"/>
            <a:ext cx="61773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WHAT ARE SOME POTENTIAL BARRIERS A STUDENT MAY FACE WHEN CHOOSING CAREER PATHS?</a:t>
            </a:r>
            <a:r>
              <a:rPr b="1" lang="en-US" sz="1500">
                <a:solidFill>
                  <a:srgbClr val="3C5A62"/>
                </a:solidFill>
              </a:rPr>
              <a:t> </a:t>
            </a:r>
            <a:endParaRPr sz="1500">
              <a:solidFill>
                <a:srgbClr val="3C5A62"/>
              </a:solidFill>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Desire to conform to Friends, Teachers, Family, Boss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Self-doubt, low self confidence</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Financial issues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Stress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Procrastination</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Lack of information</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Arial"/>
              <a:buChar char="•"/>
            </a:pPr>
            <a:r>
              <a:rPr lang="en-US" sz="1500">
                <a:solidFill>
                  <a:srgbClr val="3C5A62"/>
                </a:solidFill>
                <a:latin typeface="Roboto"/>
                <a:ea typeface="Roboto"/>
                <a:cs typeface="Roboto"/>
                <a:sym typeface="Roboto"/>
              </a:rPr>
              <a:t>Anything else? </a:t>
            </a:r>
            <a:br>
              <a:rPr lang="en-US" sz="1500">
                <a:solidFill>
                  <a:srgbClr val="3C5A62"/>
                </a:solidFill>
              </a:rPr>
            </a:br>
            <a:endParaRPr sz="1500">
              <a:solidFill>
                <a:srgbClr val="3C5A62"/>
              </a:solidFill>
            </a:endParaRPr>
          </a:p>
          <a:p>
            <a:pPr indent="0" lvl="0" marL="0" rtl="0" algn="l">
              <a:lnSpc>
                <a:spcPct val="90000"/>
              </a:lnSpc>
              <a:spcBef>
                <a:spcPts val="1000"/>
              </a:spcBef>
              <a:spcAft>
                <a:spcPts val="0"/>
              </a:spcAft>
              <a:buNone/>
            </a:pPr>
            <a:r>
              <a:rPr b="1" lang="en-US" sz="1500">
                <a:solidFill>
                  <a:srgbClr val="3C5A62"/>
                </a:solidFill>
                <a:latin typeface="Roboto"/>
                <a:ea typeface="Roboto"/>
                <a:cs typeface="Roboto"/>
                <a:sym typeface="Roboto"/>
              </a:rPr>
              <a:t>HOW MIGHT STUDENTS ADDRESS POTENTIAL BARRIERS?</a:t>
            </a:r>
            <a:endParaRPr b="1" sz="1500">
              <a:solidFill>
                <a:srgbClr val="3C5A62"/>
              </a:solidFill>
              <a:latin typeface="Roboto"/>
              <a:ea typeface="Roboto"/>
              <a:cs typeface="Roboto"/>
              <a:sym typeface="Roboto"/>
            </a:endParaRPr>
          </a:p>
          <a:p>
            <a:pPr indent="0" lvl="0" marL="0" rtl="0" algn="l">
              <a:spcBef>
                <a:spcPts val="1000"/>
              </a:spcBef>
              <a:spcAft>
                <a:spcPts val="0"/>
              </a:spcAft>
              <a:buNone/>
            </a:pPr>
            <a:r>
              <a:t/>
            </a:r>
            <a:endParaRPr b="1" sz="1500">
              <a:solidFill>
                <a:srgbClr val="3C5A62"/>
              </a:solidFill>
            </a:endParaRPr>
          </a:p>
          <a:p>
            <a:pPr indent="0" lvl="0" marL="0" rtl="0" algn="l">
              <a:spcBef>
                <a:spcPts val="1000"/>
              </a:spcBef>
              <a:spcAft>
                <a:spcPts val="0"/>
              </a:spcAft>
              <a:buNone/>
            </a:pPr>
            <a:r>
              <a:t/>
            </a:r>
            <a:endParaRPr b="1" sz="1500">
              <a:solidFill>
                <a:srgbClr val="3C5A62"/>
              </a:solidFill>
            </a:endParaRPr>
          </a:p>
          <a:p>
            <a:pPr indent="0" lvl="0" marL="0" rtl="0" algn="l">
              <a:spcBef>
                <a:spcPts val="1000"/>
              </a:spcBef>
              <a:spcAft>
                <a:spcPts val="0"/>
              </a:spcAft>
              <a:buNone/>
            </a:pPr>
            <a:r>
              <a:t/>
            </a:r>
            <a:endParaRPr b="1" sz="1500">
              <a:solidFill>
                <a:srgbClr val="3C5A62"/>
              </a:solidFill>
            </a:endParaRPr>
          </a:p>
          <a:p>
            <a:pPr indent="0" lvl="0" marL="0" rtl="0" algn="l">
              <a:spcBef>
                <a:spcPts val="1000"/>
              </a:spcBef>
              <a:spcAft>
                <a:spcPts val="0"/>
              </a:spcAft>
              <a:buNone/>
            </a:pPr>
            <a:r>
              <a:t/>
            </a:r>
            <a:endParaRPr b="1" sz="1500">
              <a:solidFill>
                <a:srgbClr val="3C5A62"/>
              </a:solidFill>
            </a:endParaRPr>
          </a:p>
          <a:p>
            <a:pPr indent="0" lvl="0" marL="0" rtl="0" algn="l">
              <a:spcBef>
                <a:spcPts val="1000"/>
              </a:spcBef>
              <a:spcAft>
                <a:spcPts val="0"/>
              </a:spcAft>
              <a:buNone/>
            </a:pPr>
            <a:r>
              <a:t/>
            </a:r>
            <a:endParaRPr b="1" sz="1500">
              <a:solidFill>
                <a:srgbClr val="3C5A6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b6b2065e86_0_192"/>
          <p:cNvSpPr txBox="1"/>
          <p:nvPr>
            <p:ph type="title"/>
          </p:nvPr>
        </p:nvSpPr>
        <p:spPr>
          <a:xfrm>
            <a:off x="810126" y="197344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SELF-ADVOCATE</a:t>
            </a:r>
            <a:endParaRPr>
              <a:latin typeface="Poppins"/>
              <a:ea typeface="Poppins"/>
              <a:cs typeface="Poppins"/>
              <a:sym typeface="Poppins"/>
            </a:endParaRPr>
          </a:p>
        </p:txBody>
      </p:sp>
      <p:sp>
        <p:nvSpPr>
          <p:cNvPr id="187" name="Google Shape;187;gb6b2065e86_0_192"/>
          <p:cNvSpPr txBox="1"/>
          <p:nvPr>
            <p:ph idx="1" type="body"/>
          </p:nvPr>
        </p:nvSpPr>
        <p:spPr>
          <a:xfrm>
            <a:off x="5047150" y="958575"/>
            <a:ext cx="6459900" cy="2933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WHAT DOES SELF-ADVOCATE MEAN? </a:t>
            </a:r>
            <a:endParaRPr b="1"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Speaking</a:t>
            </a:r>
            <a:r>
              <a:rPr lang="en-US" sz="1500">
                <a:solidFill>
                  <a:srgbClr val="3C5A62"/>
                </a:solidFill>
                <a:latin typeface="Roboto"/>
                <a:ea typeface="Roboto"/>
                <a:cs typeface="Roboto"/>
                <a:sym typeface="Roboto"/>
              </a:rPr>
              <a:t> up and asking for help for yourself</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Get the support and information you need (Search for it!)</a:t>
            </a:r>
            <a:r>
              <a:rPr lang="en-US" sz="1500">
                <a:solidFill>
                  <a:srgbClr val="3C5A62"/>
                </a:solidFill>
                <a:latin typeface="Roboto"/>
                <a:ea typeface="Roboto"/>
                <a:cs typeface="Roboto"/>
                <a:sym typeface="Roboto"/>
              </a:rPr>
              <a:t>.</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Ask questions! Network with people! Talk!</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Search for scholarships, tour the schools, do your research!</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Arial"/>
              <a:buChar char="•"/>
            </a:pPr>
            <a:r>
              <a:rPr lang="en-US" sz="1500">
                <a:solidFill>
                  <a:srgbClr val="3C5A62"/>
                </a:solidFill>
                <a:latin typeface="Roboto"/>
                <a:ea typeface="Roboto"/>
                <a:cs typeface="Roboto"/>
                <a:sym typeface="Roboto"/>
              </a:rPr>
              <a:t>Anything else? </a:t>
            </a:r>
            <a:br>
              <a:rPr lang="en-US" sz="1500">
                <a:solidFill>
                  <a:srgbClr val="3C5A62"/>
                </a:solidFill>
              </a:rPr>
            </a:br>
            <a:endParaRPr sz="1500">
              <a:solidFill>
                <a:srgbClr val="3C5A62"/>
              </a:solidFill>
            </a:endParaRPr>
          </a:p>
          <a:p>
            <a:pPr indent="0" lvl="0" marL="0" rtl="0" algn="ctr">
              <a:lnSpc>
                <a:spcPct val="90000"/>
              </a:lnSpc>
              <a:spcBef>
                <a:spcPts val="1000"/>
              </a:spcBef>
              <a:spcAft>
                <a:spcPts val="0"/>
              </a:spcAft>
              <a:buNone/>
            </a:pPr>
            <a:r>
              <a:rPr b="1" lang="en-US" sz="1500">
                <a:solidFill>
                  <a:srgbClr val="3C5A62"/>
                </a:solidFill>
                <a:latin typeface="Roboto"/>
                <a:ea typeface="Roboto"/>
                <a:cs typeface="Roboto"/>
                <a:sym typeface="Roboto"/>
              </a:rPr>
              <a:t>*Most important skill you can take with you from high school!*</a:t>
            </a:r>
            <a:endParaRPr b="1" sz="1500">
              <a:solidFill>
                <a:srgbClr val="3C5A62"/>
              </a:solidFill>
              <a:latin typeface="Roboto"/>
              <a:ea typeface="Roboto"/>
              <a:cs typeface="Roboto"/>
              <a:sym typeface="Roboto"/>
            </a:endParaRPr>
          </a:p>
          <a:p>
            <a:pPr indent="0" lvl="0" marL="0" rtl="0" algn="l">
              <a:spcBef>
                <a:spcPts val="1000"/>
              </a:spcBef>
              <a:spcAft>
                <a:spcPts val="0"/>
              </a:spcAft>
              <a:buNone/>
            </a:pPr>
            <a:r>
              <a:t/>
            </a:r>
            <a:endParaRPr b="1" sz="1500">
              <a:solidFill>
                <a:srgbClr val="3C5A62"/>
              </a:solidFill>
            </a:endParaRPr>
          </a:p>
          <a:p>
            <a:pPr indent="0" lvl="0" marL="0" rtl="0" algn="l">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HOW CAN YOU</a:t>
            </a:r>
            <a:r>
              <a:rPr b="1" lang="en-US" sz="1500">
                <a:solidFill>
                  <a:srgbClr val="3C5A62"/>
                </a:solidFill>
                <a:latin typeface="Roboto"/>
                <a:ea typeface="Roboto"/>
                <a:cs typeface="Roboto"/>
                <a:sym typeface="Roboto"/>
              </a:rPr>
              <a:t> SELF-ADVOCATE? </a:t>
            </a:r>
            <a:endParaRPr b="1" sz="1500">
              <a:solidFill>
                <a:srgbClr val="3C5A62"/>
              </a:solidFill>
              <a:latin typeface="Roboto"/>
              <a:ea typeface="Roboto"/>
              <a:cs typeface="Roboto"/>
              <a:sym typeface="Roboto"/>
            </a:endParaRPr>
          </a:p>
          <a:p>
            <a:pPr indent="-285750" lvl="0" marL="285750" rtl="0" algn="l">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Asking for help from research information online</a:t>
            </a:r>
            <a:endParaRPr sz="1500">
              <a:solidFill>
                <a:srgbClr val="3C5A62"/>
              </a:solidFill>
              <a:latin typeface="Roboto"/>
              <a:ea typeface="Roboto"/>
              <a:cs typeface="Roboto"/>
              <a:sym typeface="Roboto"/>
            </a:endParaRPr>
          </a:p>
          <a:p>
            <a:pPr indent="-285750" lvl="0" marL="285750" rtl="0" algn="l">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Contact colleges, trade schools, etc. to get more information</a:t>
            </a:r>
            <a:endParaRPr sz="1500">
              <a:solidFill>
                <a:srgbClr val="3C5A62"/>
              </a:solidFill>
              <a:latin typeface="Roboto"/>
              <a:ea typeface="Roboto"/>
              <a:cs typeface="Roboto"/>
              <a:sym typeface="Roboto"/>
            </a:endParaRPr>
          </a:p>
          <a:p>
            <a:pPr indent="-285750" lvl="0" marL="285750" rtl="0" algn="l">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Ask for mental health counseling if needed</a:t>
            </a:r>
            <a:endParaRPr sz="1500">
              <a:solidFill>
                <a:srgbClr val="3C5A62"/>
              </a:solidFill>
              <a:latin typeface="Roboto"/>
              <a:ea typeface="Roboto"/>
              <a:cs typeface="Roboto"/>
              <a:sym typeface="Roboto"/>
            </a:endParaRPr>
          </a:p>
          <a:p>
            <a:pPr indent="-285750" lvl="0" marL="285750" rtl="0" algn="l">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Get organized and serious about a plan for your future (to end procrastination)</a:t>
            </a:r>
            <a:endParaRPr sz="1500">
              <a:solidFill>
                <a:srgbClr val="3C5A62"/>
              </a:solidFill>
              <a:latin typeface="Roboto"/>
              <a:ea typeface="Roboto"/>
              <a:cs typeface="Roboto"/>
              <a:sym typeface="Roboto"/>
            </a:endParaRPr>
          </a:p>
          <a:p>
            <a:pPr indent="-285750" lvl="0" marL="285750" rtl="0" algn="l">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Ask! Teachers, Parents/Guardians, Relatives, Friends of the family, Employers, College and Career staff, Counselors</a:t>
            </a:r>
            <a:endParaRPr sz="1500">
              <a:solidFill>
                <a:srgbClr val="3C5A62"/>
              </a:solidFill>
              <a:latin typeface="Roboto"/>
              <a:ea typeface="Roboto"/>
              <a:cs typeface="Roboto"/>
              <a:sym typeface="Roboto"/>
            </a:endParaRPr>
          </a:p>
          <a:p>
            <a:pPr indent="0" lvl="0" marL="0" rtl="0" algn="l">
              <a:spcBef>
                <a:spcPts val="1000"/>
              </a:spcBef>
              <a:spcAft>
                <a:spcPts val="0"/>
              </a:spcAft>
              <a:buNone/>
            </a:pPr>
            <a:br>
              <a:rPr lang="en-US" sz="1500">
                <a:solidFill>
                  <a:srgbClr val="3C5A62"/>
                </a:solidFill>
                <a:latin typeface="Roboto"/>
                <a:ea typeface="Roboto"/>
                <a:cs typeface="Roboto"/>
                <a:sym typeface="Roboto"/>
              </a:rPr>
            </a:br>
            <a:endParaRPr sz="1500">
              <a:solidFill>
                <a:srgbClr val="3C5A62"/>
              </a:solidFill>
              <a:latin typeface="Roboto"/>
              <a:ea typeface="Roboto"/>
              <a:cs typeface="Roboto"/>
              <a:sym typeface="Roboto"/>
            </a:endParaRPr>
          </a:p>
          <a:p>
            <a:pPr indent="0" lvl="0" marL="0" rtl="0" algn="l">
              <a:spcBef>
                <a:spcPts val="1000"/>
              </a:spcBef>
              <a:spcAft>
                <a:spcPts val="0"/>
              </a:spcAft>
              <a:buNone/>
            </a:pPr>
            <a:r>
              <a:t/>
            </a:r>
            <a:endParaRPr b="1" sz="1500">
              <a:solidFill>
                <a:srgbClr val="3C5A62"/>
              </a:solidFill>
            </a:endParaRPr>
          </a:p>
          <a:p>
            <a:pPr indent="0" lvl="0" marL="0" rtl="0" algn="l">
              <a:lnSpc>
                <a:spcPct val="100000"/>
              </a:lnSpc>
              <a:spcBef>
                <a:spcPts val="0"/>
              </a:spcBef>
              <a:spcAft>
                <a:spcPts val="0"/>
              </a:spcAft>
              <a:buNone/>
            </a:pPr>
            <a:r>
              <a:t/>
            </a:r>
            <a:endParaRPr b="1" sz="1500">
              <a:solidFill>
                <a:srgbClr val="3C5A62"/>
              </a:solidFill>
            </a:endParaRPr>
          </a:p>
          <a:p>
            <a:pPr indent="0" lvl="0" marL="0" rtl="0" algn="l">
              <a:lnSpc>
                <a:spcPct val="100000"/>
              </a:lnSpc>
              <a:spcBef>
                <a:spcPts val="0"/>
              </a:spcBef>
              <a:spcAft>
                <a:spcPts val="0"/>
              </a:spcAft>
              <a:buNone/>
            </a:pPr>
            <a:r>
              <a:t/>
            </a:r>
            <a:endParaRPr b="1" sz="1500">
              <a:solidFill>
                <a:srgbClr val="3C5A62"/>
              </a:solidFill>
            </a:endParaRPr>
          </a:p>
          <a:p>
            <a:pPr indent="0" lvl="0" marL="0" rtl="0" algn="l">
              <a:lnSpc>
                <a:spcPct val="100000"/>
              </a:lnSpc>
              <a:spcBef>
                <a:spcPts val="0"/>
              </a:spcBef>
              <a:spcAft>
                <a:spcPts val="0"/>
              </a:spcAft>
              <a:buNone/>
            </a:pPr>
            <a:r>
              <a:t/>
            </a:r>
            <a:endParaRPr b="1" sz="1500">
              <a:solidFill>
                <a:srgbClr val="3C5A62"/>
              </a:solidFill>
            </a:endParaRPr>
          </a:p>
          <a:p>
            <a:pPr indent="0" lvl="0" marL="0" rtl="0" algn="l">
              <a:lnSpc>
                <a:spcPct val="100000"/>
              </a:lnSpc>
              <a:spcBef>
                <a:spcPts val="0"/>
              </a:spcBef>
              <a:spcAft>
                <a:spcPts val="0"/>
              </a:spcAft>
              <a:buNone/>
            </a:pPr>
            <a:r>
              <a:t/>
            </a:r>
            <a:endParaRPr b="1" sz="1500">
              <a:solidFill>
                <a:srgbClr val="3C5A62"/>
              </a:solidFill>
            </a:endParaRPr>
          </a:p>
          <a:p>
            <a:pPr indent="0" lvl="0" marL="0" rtl="0" algn="l">
              <a:lnSpc>
                <a:spcPct val="100000"/>
              </a:lnSpc>
              <a:spcBef>
                <a:spcPts val="0"/>
              </a:spcBef>
              <a:spcAft>
                <a:spcPts val="0"/>
              </a:spcAft>
              <a:buNone/>
            </a:pPr>
            <a:r>
              <a:t/>
            </a:r>
            <a:endParaRPr b="1" sz="1500">
              <a:solidFill>
                <a:srgbClr val="3C5A62"/>
              </a:solidFill>
            </a:endParaRPr>
          </a:p>
          <a:p>
            <a:pPr indent="0" lvl="0" marL="0" rtl="0" algn="l">
              <a:spcBef>
                <a:spcPts val="1000"/>
              </a:spcBef>
              <a:spcAft>
                <a:spcPts val="0"/>
              </a:spcAft>
              <a:buNone/>
            </a:pPr>
            <a:r>
              <a:t/>
            </a:r>
            <a:endParaRPr b="1" sz="1500">
              <a:solidFill>
                <a:srgbClr val="3C5A62"/>
              </a:solidFill>
            </a:endParaRPr>
          </a:p>
        </p:txBody>
      </p:sp>
      <p:pic>
        <p:nvPicPr>
          <p:cNvPr descr="This video is an introduction to our Self-Advocacy video series. These videos are targeted at students in grades 5-10, with a focus on students with disabilities such as LD, ADHD, and ASD.&#10;&#10;Check out our video on accommodations: https://www.youtube.com/watch?v=Jnb5R1JLONY" id="188" name="Google Shape;188;gb6b2065e86_0_192" title="Self-Advocacy Introduction">
            <a:hlinkClick r:id="rId3"/>
          </p:cNvPr>
          <p:cNvPicPr preferRelativeResize="0"/>
          <p:nvPr/>
        </p:nvPicPr>
        <p:blipFill>
          <a:blip r:embed="rId4">
            <a:alphaModFix/>
          </a:blip>
          <a:stretch>
            <a:fillRect/>
          </a:stretch>
        </p:blipFill>
        <p:spPr>
          <a:xfrm>
            <a:off x="445525" y="2773800"/>
            <a:ext cx="3910850" cy="29331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“HE THAT WOULD </a:t>
            </a:r>
            <a:br>
              <a:rPr lang="en-US">
                <a:latin typeface="Poppins"/>
                <a:ea typeface="Poppins"/>
                <a:cs typeface="Poppins"/>
                <a:sym typeface="Poppins"/>
              </a:rPr>
            </a:br>
            <a:r>
              <a:rPr lang="en-US">
                <a:latin typeface="Poppins"/>
                <a:ea typeface="Poppins"/>
                <a:cs typeface="Poppins"/>
                <a:sym typeface="Poppins"/>
              </a:rPr>
              <a:t>HAVE THE FRUIT </a:t>
            </a:r>
            <a:br>
              <a:rPr lang="en-US">
                <a:latin typeface="Poppins"/>
                <a:ea typeface="Poppins"/>
                <a:cs typeface="Poppins"/>
                <a:sym typeface="Poppins"/>
              </a:rPr>
            </a:br>
            <a:r>
              <a:rPr lang="en-US">
                <a:latin typeface="Poppins"/>
                <a:ea typeface="Poppins"/>
                <a:cs typeface="Poppins"/>
                <a:sym typeface="Poppins"/>
              </a:rPr>
              <a:t>MUST CLIMB THE </a:t>
            </a:r>
            <a:br>
              <a:rPr lang="en-US">
                <a:latin typeface="Poppins"/>
                <a:ea typeface="Poppins"/>
                <a:cs typeface="Poppins"/>
                <a:sym typeface="Poppins"/>
              </a:rPr>
            </a:br>
            <a:r>
              <a:rPr lang="en-US">
                <a:latin typeface="Poppins"/>
                <a:ea typeface="Poppins"/>
                <a:cs typeface="Poppins"/>
                <a:sym typeface="Poppins"/>
              </a:rPr>
              <a:t>TREE.”</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DR. THOMAS FULLER</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PURSUIT OF HAPPYNESS BASKETBALL AND DREAMS</a:t>
            </a:r>
            <a:endParaRPr>
              <a:latin typeface="Poppins"/>
              <a:ea typeface="Poppins"/>
              <a:cs typeface="Poppins"/>
              <a:sym typeface="Poppins"/>
            </a:endParaRPr>
          </a:p>
        </p:txBody>
      </p:sp>
      <p:pic>
        <p:nvPicPr>
          <p:cNvPr descr="The Pursuit of Happyness movie clips: http://j.mp/1uunOyH&#10;BUY THE MOVIE: http://bit.ly/2hOEdLQ&#10;BUY ON CRACKLE: http://bit.ly/2dqfJ6F&#10;Don't miss the HOTTEST NEW TRAILERS: http://bit.ly/1u2y6pr&#10;&#10;CLIP DESCRIPTION:&#10;After moving Christopher (Jaden Smith) into his new apartment, Chris (Will Smith) shoots hoops with his son and gives him important life lessons on protecting his dreams and aspirations.&#10;&#10;FILM DESCRIPTION:&#10;The rousing, true-life story of a single dad who went from living on the streets to owning his own brokerage firm is brought to the big screen by superstar Will Smith, appearing for the first time opposite his real-life son Jaden Smith. Set in early-'80s San Francisco, the film charts the hard times and eventual comeback of Chris Gardner, a suddenly single salesman who has custody of his son, but finds that providing for the two of them is a challenge in the increasingly unstable economic climate. He struggles to work his way from unpaid intern at Dean Witter to something more substantial, even as life continues to offer him setbacks. Making his Hollywood debut, Italian director Gabriele Muccino was championed by Will Smith for the project.&#10;&#10;CREDITS:&#10;TM &amp; © Sony (2006)&#10;Cast: Jaden Smith, Will Smith&#10;Director: Gabriele Muccino&#10;Producers: Todd Black, Jason Blumenthal, David Alper, Mark Clayman, Louis D'Esposito, Will Smith, Steve Tisch, Teddy Zee, James Lassiter, Chris Gardner&#10;Screenwriter: Steve Conrad&#10;&#10;WHO ARE WE?&#10;The MOVIECLIPS channel is the largest collection of licensed movie clips on the web. Here you will find unforgettable moments, scenes and lines from all your favorite films. Made by movie fans, for movie fans.&#10;&#10;SUBSCRIBE TO OUR MOVIE CHANNELS:&#10;MOVIECLIPS: http://bit.ly/1u2yaWd&#10;ComingSoon: http://bit.ly/1DVpgtR&#10;Indie &amp; Film Festivals: http://bit.ly/1wbkfYg&#10;Hero Central: http://bit.ly/1AMUZwv&#10;Extras: http://bit.ly/1u431fr&#10;Classic Trailers: http://bit.ly/1u43jDe&#10;Pop-Up Trailers: http://bit.ly/1z7EtZR&#10;Movie News: http://bit.ly/1C3Ncd2&#10;Movie Games: http://bit.ly/1ygDV13&#10;Fandango: http://bit.ly/1Bl79ye&#10;Fandango FrontRunners: http://bit.ly/1CggQfC&#10;&#10;HIT US UP:&#10;Facebook: http://on.fb.me/1y8M8ax&#10;Twitter: http://bit.ly/1ghOWmt&#10;Pinterest: http://bit.ly/14wL9De&#10;Tumblr: http://bit.ly/1vUwhH7" id="128" name="Google Shape;128;p4" title="The Pursuit of Happyness (5/8) Movie CLIP - Basketball and Dreams (2006) HD">
            <a:hlinkClick r:id="rId3"/>
          </p:cNvPr>
          <p:cNvPicPr preferRelativeResize="0"/>
          <p:nvPr/>
        </p:nvPicPr>
        <p:blipFill>
          <a:blip r:embed="rId4">
            <a:alphaModFix/>
          </a:blip>
          <a:stretch>
            <a:fillRect/>
          </a:stretch>
        </p:blipFill>
        <p:spPr>
          <a:xfrm>
            <a:off x="4126050" y="894550"/>
            <a:ext cx="7862176" cy="5896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b6b2065e86_0_19"/>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MICHELLE OBAMA’S BEST ADVICE FOR STUDENTS | HOW TO SUCCEED IN LIFE</a:t>
            </a:r>
            <a:endParaRPr>
              <a:latin typeface="Poppins"/>
              <a:ea typeface="Poppins"/>
              <a:cs typeface="Poppins"/>
              <a:sym typeface="Poppins"/>
            </a:endParaRPr>
          </a:p>
        </p:txBody>
      </p:sp>
      <p:pic>
        <p:nvPicPr>
          <p:cNvPr descr="Michelle Obama's Best Advice For Students | How To Succeed In Life&#10;&#10;Speaker: Michelle Obama&#10;&#10;Want More Inspirational Videos?&#10;&#10;►When You Have A Bad Day:&#10;https://youtu.be/FpoVr6Kt8dI&#10;&#10;►Never Give Up:&#10;https://youtu.be/-nUAxaOm2aw&#10;&#10;========================================­­­­­­­========&#10;&#10;Music Licensed by Agus Gonzalez-Lancharro&#10;Music by Really Slow Motion&#10;Buy their music:&#10;Amazon : http://amzn.to/1lTltY5&#10;iTunes: http://bit.ly/1ee3l8K&#10;Spotify: http://bit.ly/1r3lPvN&#10;Bandcamp: http://bit.ly/1DqtZSo&#10;&#10;Visit us on:&#10;Facebook: https://www.facebook.com/ReallySlowMo...&#10;Twitter: https://twitter.com/RSMmusicSound&#10;Youtube: http://www.youtube.com/user/reallyslo...&#10;&#10;Additional Tags:&#10;best advice for students, best advice for students michelle obama, advice for students, advice for students to be successful, best advice for college students, best advice for success, best advice for success in life, best advice for teenagers, ultimate advice for students, best advice to students, michelle obama, michelle obama commencement speech, michelle obama motivational speech, michelle obama speech, michelle obama speech graduation, michelle obama speech motivation" id="134" name="Google Shape;134;gb6b2065e86_0_19" title="Michelle Obama's Best Advice For Students | How To Succeed In Life">
            <a:hlinkClick r:id="rId3"/>
          </p:cNvPr>
          <p:cNvPicPr preferRelativeResize="0"/>
          <p:nvPr/>
        </p:nvPicPr>
        <p:blipFill>
          <a:blip r:embed="rId4">
            <a:alphaModFix/>
          </a:blip>
          <a:stretch>
            <a:fillRect/>
          </a:stretch>
        </p:blipFill>
        <p:spPr>
          <a:xfrm>
            <a:off x="4215249" y="770425"/>
            <a:ext cx="7976750" cy="59825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OCTOBER SKY</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 WANT TO GO INTO SPACE</a:t>
            </a:r>
            <a:endParaRPr>
              <a:latin typeface="Poppins"/>
              <a:ea typeface="Poppins"/>
              <a:cs typeface="Poppins"/>
              <a:sym typeface="Poppins"/>
            </a:endParaRPr>
          </a:p>
        </p:txBody>
      </p:sp>
      <p:pic>
        <p:nvPicPr>
          <p:cNvPr descr="October Sky movie clips: http://j.mp/1Jcn5VR&#10;BUY THE MOVIE: http://amzn.to/s676Ic&#10;Don't miss the HOTTEST NEW TRAILERS: http://bit.ly/1u2y6pr&#10;&#10;CLIP DESCRIPTION:&#10;Homer (Jake Gyllenhaal) tells his dad (Chris Cooper) about his hopes and dreams and that he's quitting the coal mine for good.&#10;&#10;FILM DESCRIPTION:&#10;NASA engineer Homer H. Hickam, Jr.'s autobiography provided the basis for this drama about a teenager coming of age at the dawn of the space race. In 1957, Homer Hickam (Jake Gyllenhaal) is a high school student in Coalwood, West Virginia when the Soviet Union launches Sputnik, the first man-made satellite. While most of his friends and neighbors react with fear or distrust, Homer is instantly fascinated and begins studying everything he can find on jet and rocket design. While many of Homer's friends are puzzled by his new obsession, several new friends share his enthusiasm, and with the encouragement of his teacher (Laura Dern), Homer and his fellow &quot;Rocket Boys&quot; begin designing and launching their own homemade missiles. However, Homer's father (Chris Cooper) takes a dim view of his son's interest in rockets and is convinced Homer's future should be the same as his own, working in the local coal mines. October Sky mixes the drama of traditional family conflicts with a nostalgic glimpse of life in the mid-50's and a look at the earliest days of our journey into space.&#10;&#10;CREDITS:&#10;TM &amp; © Universal (1999)&#10;Cast: Chris Cooper, Jake Gyllenhaal, Chad Lindberg, Chris Owen, William Lee Scott&#10;Director: Joe Johnston&#10;Producers: Peter Cramer, Larry J. Franco, Marc Sternberg, Charles Gordon&#10;Screenwriters: Homer H. Hickam Jr., Lewis Colick&#10;&#10;WHO ARE WE?&#10;The MOVIECLIPS channel is the largest collection of licensed movie clips on the web. Here you will find unforgettable moments, scenes and lines from all your favorite films. Made by movie fans, for movie fans.&#10;&#10;SUBSCRIBE TO OUR MOVIE CHANNELS:&#10;MOVIECLIPS: http://bit.ly/1u2yaWd&#10;ComingSoon: http://bit.ly/1DVpgtR&#10;Indie &amp; Film Festivals: http://bit.ly/1wbkfYg&#10;Hero Central: http://bit.ly/1AMUZwv&#10;Extras: http://bit.ly/1u431fr&#10;Classic Trailers: http://bit.ly/1u43jDe&#10;Pop-Up Trailers: http://bit.ly/1z7EtZR&#10;Movie News: http://bit.ly/1C3Ncd2&#10;Movie Games: http://bit.ly/1ygDV13&#10;Fandango: http://bit.ly/1Bl79ye&#10;Fandango FrontRunners: http://bit.ly/1CggQfC&#10;&#10;HIT US UP:&#10;Facebook: http://on.fb.me/1y8M8ax&#10;Twitter: http://bit.ly/1ghOWmt&#10;Pinterest: http://bit.ly/14wL9De&#10;Tumblr: http://bit.ly/1vUwhH7" id="140" name="Google Shape;140;p5" title="October Sky (7/11) Movie CLIP - I Want to Go Into Space (1999) HD">
            <a:hlinkClick r:id="rId3"/>
          </p:cNvPr>
          <p:cNvPicPr preferRelativeResize="0"/>
          <p:nvPr/>
        </p:nvPicPr>
        <p:blipFill>
          <a:blip r:embed="rId4">
            <a:alphaModFix/>
          </a:blip>
          <a:stretch>
            <a:fillRect/>
          </a:stretch>
        </p:blipFill>
        <p:spPr>
          <a:xfrm>
            <a:off x="4215375" y="743089"/>
            <a:ext cx="7976626" cy="598243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ROCKY BALBOA - </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INSPIRATIONAL</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SPEECH</a:t>
            </a:r>
            <a:endParaRPr>
              <a:latin typeface="Poppins"/>
              <a:ea typeface="Poppins"/>
              <a:cs typeface="Poppins"/>
              <a:sym typeface="Poppins"/>
            </a:endParaRPr>
          </a:p>
        </p:txBody>
      </p:sp>
      <p:pic>
        <p:nvPicPr>
          <p:cNvPr descr="Let me tell you something you already know. The world ain't all sunshine and rainbows. It's a very mean and nasty place and I don't care how tough you are it will beat you to your knees and keep you there permanently if you let it. You, me, or nobody is gonna hit as hard as life. But it ain't about how hard ya hit. It's about how hard you can get it and keep moving forward. How much you can take and keep moving forward. That's how winning is done! Now if you know what you're worth then go out and get what you're worth. But ya gotta be willing to take the hits, and not pointing fingers saying you ain't where you wanna be because of him, or her, or anybody! Cowards do that and that ain't you! You're better than that!  &#10; &#10;............Worship these lines almost everyday..... @fenixcreativestudios" id="146" name="Google Shape;146;p6" title="HD - Rocky Balboa (2006) - inspirational speech">
            <a:hlinkClick r:id="rId3"/>
          </p:cNvPr>
          <p:cNvPicPr preferRelativeResize="0"/>
          <p:nvPr/>
        </p:nvPicPr>
        <p:blipFill>
          <a:blip r:embed="rId4">
            <a:alphaModFix/>
          </a:blip>
          <a:stretch>
            <a:fillRect/>
          </a:stretch>
        </p:blipFill>
        <p:spPr>
          <a:xfrm>
            <a:off x="4215368" y="826600"/>
            <a:ext cx="7976626" cy="59824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RUDY MOVIE TRAILER</a:t>
            </a:r>
            <a:endParaRPr>
              <a:latin typeface="Poppins"/>
              <a:ea typeface="Poppins"/>
              <a:cs typeface="Poppins"/>
              <a:sym typeface="Poppins"/>
            </a:endParaRPr>
          </a:p>
        </p:txBody>
      </p:sp>
      <p:pic>
        <p:nvPicPr>
          <p:cNvPr descr="I was accepted to Notre Dame exactly two years ago today.  Here is a tribute to the movie that inspired me." id="152" name="Google Shape;152;p7" title="Rudy Trailer (Official)">
            <a:hlinkClick r:id="rId3"/>
          </p:cNvPr>
          <p:cNvPicPr preferRelativeResize="0"/>
          <p:nvPr/>
        </p:nvPicPr>
        <p:blipFill>
          <a:blip r:embed="rId4">
            <a:alphaModFix/>
          </a:blip>
          <a:stretch>
            <a:fillRect/>
          </a:stretch>
        </p:blipFill>
        <p:spPr>
          <a:xfrm>
            <a:off x="4215368" y="882775"/>
            <a:ext cx="7976626" cy="59824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b6b2065e86_0_12"/>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MATTHEW MCCONAUGHEY | 5 </a:t>
            </a:r>
            <a:r>
              <a:rPr lang="en-US">
                <a:latin typeface="Poppins"/>
                <a:ea typeface="Poppins"/>
                <a:cs typeface="Poppins"/>
                <a:sym typeface="Poppins"/>
              </a:rPr>
              <a:t>MINUTES</a:t>
            </a:r>
            <a:r>
              <a:rPr lang="en-US">
                <a:latin typeface="Poppins"/>
                <a:ea typeface="Poppins"/>
                <a:cs typeface="Poppins"/>
                <a:sym typeface="Poppins"/>
              </a:rPr>
              <a:t> FOR THE NEXT 50 YEARS OF YOUR LIFE</a:t>
            </a:r>
            <a:endParaRPr>
              <a:latin typeface="Poppins"/>
              <a:ea typeface="Poppins"/>
              <a:cs typeface="Poppins"/>
              <a:sym typeface="Poppins"/>
            </a:endParaRPr>
          </a:p>
        </p:txBody>
      </p:sp>
      <p:pic>
        <p:nvPicPr>
          <p:cNvPr descr="&quot;98% of people don't understand this&quot; Matthew McConaughey's Incredible Motivational Speech.&#10;►If you struggle and have a hard time, consider taking an online therapy session with our partner BetterHelp - http://tryonlinetherapy.com/videoadvice&#10;We receive commissions for referrals to BetterHelp. We only recommend products we know and trust.&#10;&#10;#videoadvice#matthewmcconaughey&#10;&#10;=====================================================&#10;&#10;►MOTIVATIONAL CLOTHES  Be a Dreamer http://onlydreamersallowed.com&#10;&#10;=====================================================&#10;&#10;Follow us for daily motivation:&#10;&#10;Facebook  - https://www.facebook.com/videoadvice&#10;Instagram - https://www.instagram.com/videoadvicechannel/&#10;&#10;=====================================================&#10;&#10;Motivational speech by Matthew McConaughey.&#10;&#10;=====================================================&#10;&#10;Music by Dominik A. Hecker&#10;&#10;=====================================================&#10;&#10;Footage credits:&#10;&#10; Ryan Scott - Fishtown Soldier https://vimeo.com/ryanscottfilms/fishtownsoldier" id="158" name="Google Shape;158;gb6b2065e86_0_12" title="Matthew McConaughey | 5 Minutes for the NEXT 50 Years of Your LIFE">
            <a:hlinkClick r:id="rId3"/>
          </p:cNvPr>
          <p:cNvPicPr preferRelativeResize="0"/>
          <p:nvPr/>
        </p:nvPicPr>
        <p:blipFill>
          <a:blip r:embed="rId4">
            <a:alphaModFix/>
          </a:blip>
          <a:stretch>
            <a:fillRect/>
          </a:stretch>
        </p:blipFill>
        <p:spPr>
          <a:xfrm>
            <a:off x="4215249" y="826625"/>
            <a:ext cx="7976750" cy="59825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pSp>
        <p:nvGrpSpPr>
          <p:cNvPr id="163" name="Google Shape;163;gb6b2065e86_0_26"/>
          <p:cNvGrpSpPr/>
          <p:nvPr/>
        </p:nvGrpSpPr>
        <p:grpSpPr>
          <a:xfrm>
            <a:off x="8026398" y="1282700"/>
            <a:ext cx="3619504" cy="4809756"/>
            <a:chOff x="8026398" y="1282700"/>
            <a:chExt cx="3619504" cy="4809756"/>
          </a:xfrm>
        </p:grpSpPr>
        <p:pic>
          <p:nvPicPr>
            <p:cNvPr descr="A person with curly hair&#10;&#10;Description automatically generated with medium confidence" id="164" name="Google Shape;164;gb6b2065e86_0_26"/>
            <p:cNvPicPr preferRelativeResize="0"/>
            <p:nvPr/>
          </p:nvPicPr>
          <p:blipFill rotWithShape="1">
            <a:blip r:embed="rId3">
              <a:alphaModFix/>
            </a:blip>
            <a:srcRect b="477" l="0" r="0" t="0"/>
            <a:stretch/>
          </p:blipFill>
          <p:spPr>
            <a:xfrm>
              <a:off x="8026400" y="1282700"/>
              <a:ext cx="3619500" cy="2399170"/>
            </a:xfrm>
            <a:prstGeom prst="rect">
              <a:avLst/>
            </a:prstGeom>
            <a:noFill/>
            <a:ln>
              <a:noFill/>
            </a:ln>
          </p:spPr>
        </p:pic>
        <p:pic>
          <p:nvPicPr>
            <p:cNvPr id="165" name="Google Shape;165;gb6b2065e86_0_26"/>
            <p:cNvPicPr preferRelativeResize="0"/>
            <p:nvPr/>
          </p:nvPicPr>
          <p:blipFill rotWithShape="1">
            <a:blip r:embed="rId4">
              <a:alphaModFix/>
            </a:blip>
            <a:srcRect b="0" l="8165" r="7217" t="0"/>
            <a:stretch/>
          </p:blipFill>
          <p:spPr>
            <a:xfrm>
              <a:off x="8026398" y="3681871"/>
              <a:ext cx="3619504" cy="2410585"/>
            </a:xfrm>
            <a:prstGeom prst="rect">
              <a:avLst/>
            </a:prstGeom>
            <a:noFill/>
            <a:ln>
              <a:noFill/>
            </a:ln>
          </p:spPr>
        </p:pic>
      </p:grpSp>
      <p:sp>
        <p:nvSpPr>
          <p:cNvPr id="166" name="Google Shape;166;gb6b2065e86_0_2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FAMOUS PEOPLE WHO HAVE PERSISTED</a:t>
            </a:r>
            <a:endParaRPr>
              <a:latin typeface="Poppins"/>
              <a:ea typeface="Poppins"/>
              <a:cs typeface="Poppins"/>
              <a:sym typeface="Poppins"/>
            </a:endParaRPr>
          </a:p>
        </p:txBody>
      </p:sp>
      <p:sp>
        <p:nvSpPr>
          <p:cNvPr id="167" name="Google Shape;167;gb6b2065e86_0_26"/>
          <p:cNvSpPr txBox="1"/>
          <p:nvPr>
            <p:ph idx="1" type="body"/>
          </p:nvPr>
        </p:nvSpPr>
        <p:spPr>
          <a:xfrm>
            <a:off x="4332289" y="1984375"/>
            <a:ext cx="3383100" cy="3956100"/>
          </a:xfrm>
          <a:prstGeom prst="rect">
            <a:avLst/>
          </a:prstGeom>
          <a:noFill/>
          <a:ln>
            <a:noFill/>
          </a:ln>
        </p:spPr>
        <p:txBody>
          <a:bodyPr anchorCtr="0" anchor="t" bIns="45700" lIns="91425" spcFirstLastPara="1" rIns="91425" wrap="square" tIns="45700">
            <a:noAutofit/>
          </a:bodyPr>
          <a:lstStyle/>
          <a:p>
            <a:pPr indent="-160020" lvl="0" marL="160020" rtl="0" algn="l">
              <a:lnSpc>
                <a:spcPct val="100000"/>
              </a:lnSpc>
              <a:spcBef>
                <a:spcPts val="0"/>
              </a:spcBef>
              <a:spcAft>
                <a:spcPts val="0"/>
              </a:spcAft>
              <a:buClr>
                <a:srgbClr val="EE5934"/>
              </a:buClr>
              <a:buSzPts val="1500"/>
              <a:buFont typeface="Roboto"/>
              <a:buChar char="•"/>
            </a:pPr>
            <a:r>
              <a:rPr lang="en-US" sz="1500">
                <a:latin typeface="Roboto"/>
                <a:ea typeface="Roboto"/>
                <a:cs typeface="Roboto"/>
                <a:sym typeface="Roboto"/>
              </a:rPr>
              <a:t>Simon Cowell: had a record company that failed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Stephen King: his first novel was rejected 30 times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Jay-Z: couldn’t get signed to any record labels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Actress Charlize Theron: saw her mom killed by her dad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Oprah: was once fired from a newscaster job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President Franklin Roosevelt: became paralyzed at the age of 39 </a:t>
            </a:r>
            <a:endParaRPr>
              <a:latin typeface="Roboto"/>
              <a:ea typeface="Roboto"/>
              <a:cs typeface="Roboto"/>
              <a:sym typeface="Roboto"/>
            </a:endParaRPr>
          </a:p>
          <a:p>
            <a:pPr indent="-160020" lvl="0" marL="160020" rtl="0" algn="l">
              <a:lnSpc>
                <a:spcPct val="100000"/>
              </a:lnSpc>
              <a:spcBef>
                <a:spcPts val="600"/>
              </a:spcBef>
              <a:spcAft>
                <a:spcPts val="0"/>
              </a:spcAft>
              <a:buClr>
                <a:srgbClr val="EE5934"/>
              </a:buClr>
              <a:buSzPts val="1500"/>
              <a:buFont typeface="Roboto"/>
              <a:buChar char="•"/>
            </a:pPr>
            <a:r>
              <a:rPr lang="en-US" sz="1500">
                <a:latin typeface="Roboto"/>
                <a:ea typeface="Roboto"/>
                <a:cs typeface="Roboto"/>
                <a:sym typeface="Roboto"/>
              </a:rPr>
              <a:t>Stephen Hawking: developed AIs &amp; became on of the most respected theoretical physicists in history </a:t>
            </a:r>
            <a:endParaRPr>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