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12192000"/>
  <p:notesSz cx="6858000" cy="9144000"/>
  <p:embeddedFontLst>
    <p:embeddedFont>
      <p:font typeface="Roboto"/>
      <p:regular r:id="rId14"/>
      <p:bold r:id="rId15"/>
      <p:italic r:id="rId16"/>
      <p:boldItalic r:id="rId17"/>
    </p:embeddedFont>
    <p:embeddedFont>
      <p:font typeface="Roboto Medium"/>
      <p:regular r:id="rId18"/>
      <p:bold r:id="rId19"/>
      <p:italic r:id="rId20"/>
      <p:boldItalic r:id="rId21"/>
    </p:embeddedFont>
    <p:embeddedFont>
      <p:font typeface="Poppins"/>
      <p:regular r:id="rId22"/>
      <p:bold r:id="rId23"/>
      <p:italic r:id="rId24"/>
      <p:boldItalic r:id="rId25"/>
    </p:embeddedFont>
    <p:embeddedFont>
      <p:font typeface="Helvetica Neue"/>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hJWf95mcmeCiNU+2zAokCOLBWX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22" Type="http://schemas.openxmlformats.org/officeDocument/2006/relationships/font" Target="fonts/Poppins-regular.fntdata"/><Relationship Id="rId21" Type="http://schemas.openxmlformats.org/officeDocument/2006/relationships/font" Target="fonts/RobotoMedium-boldItalic.fntdata"/><Relationship Id="rId24" Type="http://schemas.openxmlformats.org/officeDocument/2006/relationships/font" Target="fonts/Poppins-italic.fntdata"/><Relationship Id="rId23" Type="http://schemas.openxmlformats.org/officeDocument/2006/relationships/font" Target="fonts/Poppins-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regular.fntdata"/><Relationship Id="rId25" Type="http://schemas.openxmlformats.org/officeDocument/2006/relationships/font" Target="fonts/Poppins-boldItalic.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RobotoMedium-bold.fntdata"/><Relationship Id="rId18" Type="http://schemas.openxmlformats.org/officeDocument/2006/relationships/font" Target="fonts/Roboto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Brag Sheets and References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get organized, so that they will be able to obtain the best letters of recommendation.</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 minutes (plus At Home Tasks)</a:t>
            </a:r>
            <a:endParaRPr>
              <a:latin typeface="Helvetica Neue"/>
              <a:ea typeface="Helvetica Neue"/>
              <a:cs typeface="Helvetica Neue"/>
              <a:sym typeface="Helvetica Neue"/>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Learning Plan Activity: </a:t>
            </a:r>
            <a:r>
              <a:rPr lang="en-US" sz="1100">
                <a:latin typeface="Arial"/>
                <a:ea typeface="Arial"/>
                <a:cs typeface="Arial"/>
                <a:sym typeface="Arial"/>
              </a:rPr>
              <a:t>11th Grade	 </a:t>
            </a:r>
            <a:r>
              <a:rPr b="1" lang="en-US" sz="1100">
                <a:latin typeface="Arial"/>
                <a:ea typeface="Arial"/>
                <a:cs typeface="Arial"/>
                <a:sym typeface="Arial"/>
              </a:rPr>
              <a:t>Additional Activities</a:t>
            </a:r>
            <a:r>
              <a:rPr lang="en-US" sz="1100">
                <a:latin typeface="Arial"/>
                <a:ea typeface="Arial"/>
                <a:cs typeface="Arial"/>
                <a:sym typeface="Arial"/>
              </a:rPr>
              <a:t>: 12</a:t>
            </a:r>
            <a:endParaRPr>
              <a:latin typeface="Helvetica Neue"/>
              <a:ea typeface="Helvetica Neue"/>
              <a:cs typeface="Helvetica Neue"/>
              <a:sym typeface="Helvetica Neue"/>
            </a:endParaRPr>
          </a:p>
          <a:p>
            <a:pPr indent="0" lvl="0" marL="0" rtl="0" algn="l">
              <a:spcBef>
                <a:spcPts val="120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gain tools to help them get prepared to approach professionals for letters of recommendation to help increase chances of awards they are seeking (such as jobs, admittance to college, and scholarships).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Academic Vocabulary: </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Letter of Recommendation:</a:t>
            </a:r>
            <a:r>
              <a:rPr lang="en-US">
                <a:latin typeface="Helvetica Neue"/>
                <a:ea typeface="Helvetica Neue"/>
                <a:cs typeface="Helvetica Neue"/>
                <a:sym typeface="Helvetica Neue"/>
              </a:rPr>
              <a:t> A document written by a professional to help display a person’s talents, skills, and personality to obtain a scholarship, a job, internship, an honor, or admission to a college.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Reference:</a:t>
            </a:r>
            <a:r>
              <a:rPr lang="en-US">
                <a:latin typeface="Helvetica Neue"/>
                <a:ea typeface="Helvetica Neue"/>
                <a:cs typeface="Helvetica Neue"/>
                <a:sym typeface="Helvetica Neue"/>
              </a:rPr>
              <a:t>  A professional who is willing to provide information about their experience working with a candidate for a variety of things, such as a job, scholarship, or admission to college.</a:t>
            </a:r>
            <a:endParaRPr b="1">
              <a:latin typeface="Helvetica Neue"/>
              <a:ea typeface="Helvetica Neue"/>
              <a:cs typeface="Helvetica Neue"/>
              <a:sym typeface="Helvetica Neue"/>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Today we are going to talk about how to get the best letters of recommendation.  You have two assignments you will be bringing back in (tell them when it is due).  One of which is a brag form for your parents to fill out. </a:t>
            </a:r>
            <a:endParaRPr b="1"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What might you use a letter of recommendation for?</a:t>
            </a:r>
            <a:r>
              <a:rPr b="1" lang="en-US">
                <a:latin typeface="Helvetica Neue"/>
                <a:ea typeface="Helvetica Neue"/>
                <a:cs typeface="Helvetica Neue"/>
                <a:sym typeface="Helvetica Neue"/>
              </a:rPr>
              <a:t> </a:t>
            </a:r>
            <a:endParaRPr b="1">
              <a:latin typeface="Helvetica Neue"/>
              <a:ea typeface="Helvetica Neue"/>
              <a:cs typeface="Helvetica Neue"/>
              <a:sym typeface="Helvetica Neue"/>
            </a:endParaRPr>
          </a:p>
          <a:p>
            <a:pPr indent="45720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Job, College Application, Scholarship, Honors Application for College, Anything else?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b="1" sz="1100">
              <a:latin typeface="Arial"/>
              <a:ea typeface="Arial"/>
              <a:cs typeface="Arial"/>
              <a:sym typeface="Arial"/>
            </a:endParaRPr>
          </a:p>
          <a:p>
            <a:pPr indent="0" lvl="0" marL="0" rtl="0" algn="l">
              <a:spcBef>
                <a:spcPts val="0"/>
              </a:spcBef>
              <a:spcAft>
                <a:spcPts val="0"/>
              </a:spcAft>
              <a:buNone/>
            </a:pPr>
            <a:r>
              <a:t/>
            </a:r>
            <a:endParaRPr b="1" sz="1100">
              <a:latin typeface="Arial"/>
              <a:ea typeface="Arial"/>
              <a:cs typeface="Arial"/>
              <a:sym typeface="Arial"/>
            </a:endParaRPr>
          </a:p>
        </p:txBody>
      </p:sp>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Letter of Recommendation Request: </a:t>
            </a:r>
            <a:endParaRPr b="1" i="1">
              <a:latin typeface="Helvetica Neue"/>
              <a:ea typeface="Helvetica Neue"/>
              <a:cs typeface="Helvetica Neue"/>
              <a:sym typeface="Helvetica Neue"/>
            </a:endParaRPr>
          </a:p>
          <a:p>
            <a:pPr indent="0" lvl="0" marL="45720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Who should you ask for a letter of recommendation? Counselor, Teacher, Employer, Coach, Administrator, Volunteer Work Supervisor, Club Supervisor, Extra-Curricular Supervisor</a:t>
            </a:r>
            <a:endParaRPr>
              <a:latin typeface="Helvetica Neue"/>
              <a:ea typeface="Helvetica Neue"/>
              <a:cs typeface="Helvetica Neue"/>
              <a:sym typeface="Helvetica Neue"/>
            </a:endParaRPr>
          </a:p>
          <a:p>
            <a:pPr indent="0" lvl="0" marL="45720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45720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Who should you not ask for a letter of recommendation? Parents (Relatives in general)</a:t>
            </a:r>
            <a:endParaRPr b="1">
              <a:latin typeface="Helvetica Neue"/>
              <a:ea typeface="Helvetica Neue"/>
              <a:cs typeface="Helvetica Neue"/>
              <a:sym typeface="Helvetica Neue"/>
            </a:endParaRPr>
          </a:p>
        </p:txBody>
      </p:sp>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Getting the best Letter of Recommendation: </a:t>
            </a:r>
            <a:endParaRPr b="1"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	</a:t>
            </a:r>
            <a:r>
              <a:rPr lang="en-US">
                <a:latin typeface="Helvetica Neue"/>
                <a:ea typeface="Helvetica Neue"/>
                <a:cs typeface="Helvetica Neue"/>
                <a:sym typeface="Helvetica Neue"/>
              </a:rPr>
              <a:t>When to ask? The more time the better.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What to provide? Resume, Recommendation Form, Parent Brage Form, Deadline, A description of what you are apply for to help the writer tailor the letter, and also a mailing address or email address to the organization if it needs to be sent directly</a:t>
            </a:r>
            <a:endParaRPr b="1">
              <a:latin typeface="Helvetica Neue"/>
              <a:ea typeface="Helvetica Neue"/>
              <a:cs typeface="Helvetica Neue"/>
              <a:sym typeface="Helvetica Neue"/>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Activity: Letter of Recommendation Brag Sheet </a:t>
            </a:r>
            <a:r>
              <a:rPr i="1" lang="en-US">
                <a:latin typeface="Helvetica Neue"/>
                <a:ea typeface="Helvetica Neue"/>
                <a:cs typeface="Helvetica Neue"/>
                <a:sym typeface="Helvetica Neue"/>
              </a:rPr>
              <a:t>Give each student a copy of the handout_Letter of Recommendation Brag Sheet. </a:t>
            </a:r>
            <a:r>
              <a:rPr lang="en-US">
                <a:latin typeface="Helvetica Neue"/>
                <a:ea typeface="Helvetica Neue"/>
                <a:cs typeface="Helvetica Neue"/>
                <a:sym typeface="Helvetica Neue"/>
              </a:rPr>
              <a:t>Collecting references from teachers that you’ve built relationships with is a great way to bolster your college or job application. To best help the letter writer help you stand out in writing a letter about you, provide as much information about yourself on this brag sheet. </a:t>
            </a:r>
            <a:endParaRPr/>
          </a:p>
        </p:txBody>
      </p:sp>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de73c05180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Parent/Relative Brag Sheet: </a:t>
            </a:r>
            <a:r>
              <a:rPr i="1" lang="en-US">
                <a:latin typeface="Helvetica Neue"/>
                <a:ea typeface="Helvetica Neue"/>
                <a:cs typeface="Helvetica Neue"/>
                <a:sym typeface="Helvetica Neue"/>
              </a:rPr>
              <a:t>Give each student a copy of the handout_Parent/Relative Bragging form. Be clear about a due date. </a:t>
            </a:r>
            <a:r>
              <a:rPr lang="en-US">
                <a:latin typeface="Helvetica Neue"/>
                <a:ea typeface="Helvetica Neue"/>
                <a:cs typeface="Helvetica Neue"/>
                <a:sym typeface="Helvetica Neue"/>
              </a:rPr>
              <a:t>This next form, you will take home and have a parent/relative complete. This is another tool to use when asking other people to write a letter of recommendation for you. </a:t>
            </a:r>
            <a:endParaRPr/>
          </a:p>
        </p:txBody>
      </p:sp>
      <p:sp>
        <p:nvSpPr>
          <p:cNvPr id="152" name="Google Shape;152;gde73c05180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de73c05180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After completing the assignments you will have those documents to use when you need to ask for letters of recommendation in the future. You will be able to make copies of the forms to provide to professionals writing you a letter to help you stand-out.  Being organized will help you get a better letter.  Put them in a file for easy access.</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Remember that providing two weeks to write a letter is a good ballpark amount of time. Do not wait until the deadline to ask for letters or you may be denied. Also feel free to include extra paper with any other information you would like to share.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Remember the more information you provide the better letter you will be able to obtain. All students are </a:t>
            </a:r>
            <a:r>
              <a:rPr lang="en-US">
                <a:latin typeface="Helvetica Neue"/>
                <a:ea typeface="Helvetica Neue"/>
                <a:cs typeface="Helvetica Neue"/>
                <a:sym typeface="Helvetica Neue"/>
              </a:rPr>
              <a:t>standouts</a:t>
            </a:r>
            <a:r>
              <a:rPr lang="en-US">
                <a:latin typeface="Helvetica Neue"/>
                <a:ea typeface="Helvetica Neue"/>
                <a:cs typeface="Helvetica Neue"/>
                <a:sym typeface="Helvetica Neue"/>
              </a:rPr>
              <a:t> but a letter writer can’t let that be known without you providing enough information!  Get organized, get thorough in the information you provide, and you will get the prize you are shooting for!</a:t>
            </a:r>
            <a:endParaRPr b="1">
              <a:latin typeface="Helvetica Neue"/>
              <a:ea typeface="Helvetica Neue"/>
              <a:cs typeface="Helvetica Neue"/>
              <a:sym typeface="Helvetica Neue"/>
            </a:endParaRPr>
          </a:p>
        </p:txBody>
      </p:sp>
      <p:sp>
        <p:nvSpPr>
          <p:cNvPr id="158" name="Google Shape;158;gde73c05180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ph idx="2" type="pic"/>
          </p:nvPr>
        </p:nvPicPr>
        <p:blipFill rotWithShape="1">
          <a:blip r:embed="rId3">
            <a:alphaModFix/>
          </a:blip>
          <a:srcRect b="0" l="28839" r="28843" t="0"/>
          <a:stretch/>
        </p:blipFill>
        <p:spPr>
          <a:xfrm>
            <a:off x="7844246" y="0"/>
            <a:ext cx="4347900" cy="6858000"/>
          </a:xfrm>
          <a:prstGeom prst="rect">
            <a:avLst/>
          </a:prstGeom>
          <a:solidFill>
            <a:schemeClr val="lt1"/>
          </a:solid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Brag Sheets and References</a:t>
            </a:r>
            <a:endParaRPr>
              <a:latin typeface="Poppins"/>
              <a:ea typeface="Poppins"/>
              <a:cs typeface="Poppins"/>
              <a:sym typeface="Poppins"/>
            </a:endParaRPr>
          </a:p>
        </p:txBody>
      </p:sp>
      <p:sp>
        <p:nvSpPr>
          <p:cNvPr id="113" name="Google Shape;113;p1"/>
          <p:cNvSpPr txBox="1"/>
          <p:nvPr>
            <p:ph idx="4294967295" type="body"/>
          </p:nvPr>
        </p:nvSpPr>
        <p:spPr>
          <a:xfrm>
            <a:off x="6644225" y="4983475"/>
            <a:ext cx="23688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Letters of Recommendation</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“PROVIDE A BRAG SHEET WELL IN ADVANCE OF ANY LETTER DUE DATES.”</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Font typeface="Arial"/>
              <a:buNone/>
            </a:pPr>
            <a:r>
              <a:rPr lang="en-US">
                <a:latin typeface="Poppins"/>
                <a:ea typeface="Poppins"/>
                <a:cs typeface="Poppins"/>
                <a:sym typeface="Poppins"/>
              </a:rPr>
              <a:t>CASSIE TALBOT, CAREER COUNSELOR</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ph type="title"/>
          </p:nvPr>
        </p:nvSpPr>
        <p:spPr>
          <a:xfrm>
            <a:off x="756375" y="1984225"/>
            <a:ext cx="37809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LETTER OF RECOMMENDATION</a:t>
            </a:r>
            <a:endParaRPr>
              <a:latin typeface="Poppins"/>
              <a:ea typeface="Poppins"/>
              <a:cs typeface="Poppins"/>
              <a:sym typeface="Poppins"/>
            </a:endParaRPr>
          </a:p>
        </p:txBody>
      </p:sp>
      <p:sp>
        <p:nvSpPr>
          <p:cNvPr id="128" name="Google Shape;128;p5"/>
          <p:cNvSpPr txBox="1"/>
          <p:nvPr>
            <p:ph idx="1" type="body"/>
          </p:nvPr>
        </p:nvSpPr>
        <p:spPr>
          <a:xfrm>
            <a:off x="4747351" y="1984375"/>
            <a:ext cx="3619500" cy="395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1900">
                <a:latin typeface="Roboto"/>
                <a:ea typeface="Roboto"/>
                <a:cs typeface="Roboto"/>
                <a:sym typeface="Roboto"/>
              </a:rPr>
              <a:t>WHAT MIGHT  YOU US A LETTER OF RECOMMENDATION FOR?</a:t>
            </a:r>
            <a:endParaRPr b="1" sz="2700">
              <a:latin typeface="Roboto"/>
              <a:ea typeface="Roboto"/>
              <a:cs typeface="Roboto"/>
              <a:sym typeface="Roboto"/>
            </a:endParaRPr>
          </a:p>
          <a:p>
            <a:pPr indent="-204470" lvl="0" marL="160020" rtl="0" algn="l">
              <a:lnSpc>
                <a:spcPct val="100000"/>
              </a:lnSpc>
              <a:spcBef>
                <a:spcPts val="600"/>
              </a:spcBef>
              <a:spcAft>
                <a:spcPts val="0"/>
              </a:spcAft>
              <a:buClr>
                <a:srgbClr val="EE5934"/>
              </a:buClr>
              <a:buSzPts val="2200"/>
              <a:buFont typeface="Roboto"/>
              <a:buChar char="•"/>
            </a:pPr>
            <a:r>
              <a:rPr lang="en-US" sz="2200">
                <a:latin typeface="Roboto"/>
                <a:ea typeface="Roboto"/>
                <a:cs typeface="Roboto"/>
                <a:sym typeface="Roboto"/>
              </a:rPr>
              <a:t>Job</a:t>
            </a:r>
            <a:r>
              <a:rPr lang="en-US" sz="2200">
                <a:latin typeface="Roboto"/>
                <a:ea typeface="Roboto"/>
                <a:cs typeface="Roboto"/>
                <a:sym typeface="Roboto"/>
              </a:rPr>
              <a:t> </a:t>
            </a:r>
            <a:endParaRPr sz="2700">
              <a:latin typeface="Roboto"/>
              <a:ea typeface="Roboto"/>
              <a:cs typeface="Roboto"/>
              <a:sym typeface="Roboto"/>
            </a:endParaRPr>
          </a:p>
          <a:p>
            <a:pPr indent="-204470" lvl="0" marL="160020" rtl="0" algn="l">
              <a:lnSpc>
                <a:spcPct val="100000"/>
              </a:lnSpc>
              <a:spcBef>
                <a:spcPts val="600"/>
              </a:spcBef>
              <a:spcAft>
                <a:spcPts val="0"/>
              </a:spcAft>
              <a:buClr>
                <a:srgbClr val="EE5934"/>
              </a:buClr>
              <a:buSzPts val="2200"/>
              <a:buFont typeface="Roboto"/>
              <a:buChar char="•"/>
            </a:pPr>
            <a:r>
              <a:rPr lang="en-US" sz="2200">
                <a:latin typeface="Roboto"/>
                <a:ea typeface="Roboto"/>
                <a:cs typeface="Roboto"/>
                <a:sym typeface="Roboto"/>
              </a:rPr>
              <a:t>College Application</a:t>
            </a:r>
            <a:r>
              <a:rPr lang="en-US" sz="2200">
                <a:latin typeface="Roboto"/>
                <a:ea typeface="Roboto"/>
                <a:cs typeface="Roboto"/>
                <a:sym typeface="Roboto"/>
              </a:rPr>
              <a:t> </a:t>
            </a:r>
            <a:endParaRPr sz="2700">
              <a:latin typeface="Roboto"/>
              <a:ea typeface="Roboto"/>
              <a:cs typeface="Roboto"/>
              <a:sym typeface="Roboto"/>
            </a:endParaRPr>
          </a:p>
          <a:p>
            <a:pPr indent="-204470" lvl="0" marL="160020" rtl="0" algn="l">
              <a:lnSpc>
                <a:spcPct val="100000"/>
              </a:lnSpc>
              <a:spcBef>
                <a:spcPts val="600"/>
              </a:spcBef>
              <a:spcAft>
                <a:spcPts val="0"/>
              </a:spcAft>
              <a:buClr>
                <a:srgbClr val="EE5934"/>
              </a:buClr>
              <a:buSzPts val="2200"/>
              <a:buFont typeface="Roboto"/>
              <a:buChar char="•"/>
            </a:pPr>
            <a:r>
              <a:rPr lang="en-US" sz="2200">
                <a:latin typeface="Roboto"/>
                <a:ea typeface="Roboto"/>
                <a:cs typeface="Roboto"/>
                <a:sym typeface="Roboto"/>
              </a:rPr>
              <a:t>Scholarship</a:t>
            </a:r>
            <a:endParaRPr sz="2700">
              <a:latin typeface="Roboto"/>
              <a:ea typeface="Roboto"/>
              <a:cs typeface="Roboto"/>
              <a:sym typeface="Roboto"/>
            </a:endParaRPr>
          </a:p>
          <a:p>
            <a:pPr indent="-204470" lvl="0" marL="160020" rtl="0" algn="l">
              <a:lnSpc>
                <a:spcPct val="100000"/>
              </a:lnSpc>
              <a:spcBef>
                <a:spcPts val="600"/>
              </a:spcBef>
              <a:spcAft>
                <a:spcPts val="0"/>
              </a:spcAft>
              <a:buClr>
                <a:srgbClr val="EE5934"/>
              </a:buClr>
              <a:buSzPts val="2200"/>
              <a:buFont typeface="Roboto"/>
              <a:buChar char="•"/>
            </a:pPr>
            <a:r>
              <a:rPr lang="en-US" sz="2200">
                <a:latin typeface="Roboto"/>
                <a:ea typeface="Roboto"/>
                <a:cs typeface="Roboto"/>
                <a:sym typeface="Roboto"/>
              </a:rPr>
              <a:t>Honors Applications for College</a:t>
            </a:r>
            <a:endParaRPr sz="2700">
              <a:latin typeface="Roboto"/>
              <a:ea typeface="Roboto"/>
              <a:cs typeface="Roboto"/>
              <a:sym typeface="Roboto"/>
            </a:endParaRPr>
          </a:p>
          <a:p>
            <a:pPr indent="-204470" lvl="0" marL="160020" rtl="0" algn="l">
              <a:lnSpc>
                <a:spcPct val="100000"/>
              </a:lnSpc>
              <a:spcBef>
                <a:spcPts val="600"/>
              </a:spcBef>
              <a:spcAft>
                <a:spcPts val="0"/>
              </a:spcAft>
              <a:buClr>
                <a:srgbClr val="EE5934"/>
              </a:buClr>
              <a:buSzPts val="2200"/>
              <a:buFont typeface="Roboto"/>
              <a:buChar char="•"/>
            </a:pPr>
            <a:r>
              <a:rPr lang="en-US" sz="2200">
                <a:latin typeface="Roboto"/>
                <a:ea typeface="Roboto"/>
                <a:cs typeface="Roboto"/>
                <a:sym typeface="Roboto"/>
              </a:rPr>
              <a:t>Anything else?</a:t>
            </a:r>
            <a:r>
              <a:rPr lang="en-US" sz="2200">
                <a:latin typeface="Roboto"/>
                <a:ea typeface="Roboto"/>
                <a:cs typeface="Roboto"/>
                <a:sym typeface="Roboto"/>
              </a:rPr>
              <a:t> </a:t>
            </a:r>
            <a:endParaRPr sz="2700">
              <a:latin typeface="Roboto"/>
              <a:ea typeface="Roboto"/>
              <a:cs typeface="Roboto"/>
              <a:sym typeface="Roboto"/>
            </a:endParaRPr>
          </a:p>
        </p:txBody>
      </p:sp>
      <p:pic>
        <p:nvPicPr>
          <p:cNvPr id="129" name="Google Shape;129;p5"/>
          <p:cNvPicPr preferRelativeResize="0"/>
          <p:nvPr/>
        </p:nvPicPr>
        <p:blipFill>
          <a:blip r:embed="rId3">
            <a:alphaModFix/>
          </a:blip>
          <a:stretch>
            <a:fillRect/>
          </a:stretch>
        </p:blipFill>
        <p:spPr>
          <a:xfrm>
            <a:off x="8576926" y="2056250"/>
            <a:ext cx="3520350" cy="23492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4"/>
          <p:cNvSpPr txBox="1"/>
          <p:nvPr>
            <p:ph type="title"/>
          </p:nvPr>
        </p:nvSpPr>
        <p:spPr>
          <a:xfrm>
            <a:off x="609650" y="1974875"/>
            <a:ext cx="3709800" cy="39564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2800"/>
              <a:buFont typeface="Arial"/>
              <a:buNone/>
            </a:pPr>
            <a:r>
              <a:rPr lang="en-US">
                <a:solidFill>
                  <a:schemeClr val="accent1"/>
                </a:solidFill>
                <a:latin typeface="Poppins"/>
                <a:ea typeface="Poppins"/>
                <a:cs typeface="Poppins"/>
                <a:sym typeface="Poppins"/>
              </a:rPr>
              <a:t>LETTER OF RECOMMENDATION REQUEST</a:t>
            </a:r>
            <a:endParaRPr>
              <a:latin typeface="Poppins"/>
              <a:ea typeface="Poppins"/>
              <a:cs typeface="Poppins"/>
              <a:sym typeface="Poppins"/>
            </a:endParaRPr>
          </a:p>
        </p:txBody>
      </p:sp>
      <p:sp>
        <p:nvSpPr>
          <p:cNvPr id="135" name="Google Shape;135;p4"/>
          <p:cNvSpPr txBox="1"/>
          <p:nvPr>
            <p:ph idx="1" type="body"/>
          </p:nvPr>
        </p:nvSpPr>
        <p:spPr>
          <a:xfrm>
            <a:off x="4209325" y="1263000"/>
            <a:ext cx="4509000" cy="507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t/>
            </a:r>
            <a:endParaRPr b="1" sz="1600"/>
          </a:p>
          <a:p>
            <a:pPr indent="0" lvl="0" marL="0" rtl="0" algn="l">
              <a:lnSpc>
                <a:spcPct val="90000"/>
              </a:lnSpc>
              <a:spcBef>
                <a:spcPts val="0"/>
              </a:spcBef>
              <a:spcAft>
                <a:spcPts val="0"/>
              </a:spcAft>
              <a:buClr>
                <a:schemeClr val="dk1"/>
              </a:buClr>
              <a:buSzPts val="1600"/>
              <a:buFont typeface="Arial"/>
              <a:buNone/>
            </a:pPr>
            <a:r>
              <a:t/>
            </a:r>
            <a:endParaRPr b="1" sz="1600"/>
          </a:p>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WHO TO ASK?</a:t>
            </a:r>
            <a:endParaRPr b="1">
              <a:latin typeface="Roboto"/>
              <a:ea typeface="Roboto"/>
              <a:cs typeface="Roboto"/>
              <a:sym typeface="Roboto"/>
            </a:endParaRPr>
          </a:p>
          <a:p>
            <a:pPr indent="0" lvl="0" marL="0" rtl="0" algn="l">
              <a:lnSpc>
                <a:spcPct val="90000"/>
              </a:lnSpc>
              <a:spcBef>
                <a:spcPts val="1000"/>
              </a:spcBef>
              <a:spcAft>
                <a:spcPts val="0"/>
              </a:spcAft>
              <a:buNone/>
            </a:pPr>
            <a:r>
              <a:rPr lang="en-US" sz="1500">
                <a:solidFill>
                  <a:srgbClr val="3C5A62"/>
                </a:solidFill>
                <a:latin typeface="Roboto Medium"/>
                <a:ea typeface="Roboto Medium"/>
                <a:cs typeface="Roboto Medium"/>
                <a:sym typeface="Roboto Medium"/>
              </a:rPr>
              <a:t>Choose individuals who:</a:t>
            </a:r>
            <a:endParaRPr sz="1500">
              <a:solidFill>
                <a:srgbClr val="3C5A62"/>
              </a:solidFill>
              <a:latin typeface="Roboto Medium"/>
              <a:ea typeface="Roboto Medium"/>
              <a:cs typeface="Roboto Medium"/>
              <a:sym typeface="Roboto Medium"/>
            </a:endParaRPr>
          </a:p>
          <a:p>
            <a:pPr indent="-95250" lvl="1" marL="457200" rtl="0" algn="l">
              <a:lnSpc>
                <a:spcPct val="90000"/>
              </a:lnSpc>
              <a:spcBef>
                <a:spcPts val="1000"/>
              </a:spcBef>
              <a:spcAft>
                <a:spcPts val="0"/>
              </a:spcAft>
              <a:buClr>
                <a:srgbClr val="EE5934"/>
              </a:buClr>
              <a:buSzPts val="1500"/>
              <a:buFont typeface="Roboto Medium"/>
              <a:buChar char="○"/>
            </a:pPr>
            <a:r>
              <a:rPr b="0" lang="en-US" sz="1500">
                <a:solidFill>
                  <a:srgbClr val="3C5A62"/>
                </a:solidFill>
                <a:latin typeface="Roboto Medium"/>
                <a:ea typeface="Roboto Medium"/>
                <a:cs typeface="Roboto Medium"/>
                <a:sym typeface="Roboto Medium"/>
              </a:rPr>
              <a:t> know you well</a:t>
            </a:r>
            <a:endParaRPr b="0" sz="1500">
              <a:solidFill>
                <a:srgbClr val="3C5A62"/>
              </a:solidFill>
              <a:latin typeface="Roboto Medium"/>
              <a:ea typeface="Roboto Medium"/>
              <a:cs typeface="Roboto Medium"/>
              <a:sym typeface="Roboto Medium"/>
            </a:endParaRPr>
          </a:p>
          <a:p>
            <a:pPr indent="-95250" lvl="1" marL="457200" rtl="0" algn="l">
              <a:lnSpc>
                <a:spcPct val="90000"/>
              </a:lnSpc>
              <a:spcBef>
                <a:spcPts val="1000"/>
              </a:spcBef>
              <a:spcAft>
                <a:spcPts val="0"/>
              </a:spcAft>
              <a:buClr>
                <a:srgbClr val="EE5934"/>
              </a:buClr>
              <a:buSzPts val="1500"/>
              <a:buFont typeface="Roboto Medium"/>
              <a:buChar char="○"/>
            </a:pPr>
            <a:r>
              <a:rPr b="0" lang="en-US" sz="1500">
                <a:solidFill>
                  <a:srgbClr val="3C5A62"/>
                </a:solidFill>
                <a:latin typeface="Roboto Medium"/>
                <a:ea typeface="Roboto Medium"/>
                <a:cs typeface="Roboto Medium"/>
                <a:sym typeface="Roboto Medium"/>
              </a:rPr>
              <a:t> are familiar with your accomplishments </a:t>
            </a:r>
            <a:endParaRPr b="0" sz="1500">
              <a:solidFill>
                <a:srgbClr val="3C5A62"/>
              </a:solidFill>
              <a:latin typeface="Roboto Medium"/>
              <a:ea typeface="Roboto Medium"/>
              <a:cs typeface="Roboto Medium"/>
              <a:sym typeface="Roboto Medium"/>
            </a:endParaRPr>
          </a:p>
          <a:p>
            <a:pPr indent="-95250" lvl="1" marL="457200" rtl="0" algn="l">
              <a:lnSpc>
                <a:spcPct val="90000"/>
              </a:lnSpc>
              <a:spcBef>
                <a:spcPts val="1000"/>
              </a:spcBef>
              <a:spcAft>
                <a:spcPts val="0"/>
              </a:spcAft>
              <a:buClr>
                <a:srgbClr val="EE5934"/>
              </a:buClr>
              <a:buSzPts val="1500"/>
              <a:buFont typeface="Roboto Medium"/>
              <a:buChar char="○"/>
            </a:pPr>
            <a:r>
              <a:rPr b="0" lang="en-US" sz="1500">
                <a:solidFill>
                  <a:srgbClr val="3C5A62"/>
                </a:solidFill>
                <a:latin typeface="Roboto Medium"/>
                <a:ea typeface="Roboto Medium"/>
                <a:cs typeface="Roboto Medium"/>
                <a:sym typeface="Roboto Medium"/>
              </a:rPr>
              <a:t> able to make positive statements about your ability, character, and special talents</a:t>
            </a:r>
            <a:endParaRPr b="0" sz="1500">
              <a:solidFill>
                <a:srgbClr val="3C5A62"/>
              </a:solidFill>
              <a:latin typeface="Roboto Medium"/>
              <a:ea typeface="Roboto Medium"/>
              <a:cs typeface="Roboto Medium"/>
              <a:sym typeface="Roboto Medium"/>
            </a:endParaRPr>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rPr b="1" lang="en-US" sz="1600">
                <a:latin typeface="Roboto"/>
                <a:ea typeface="Roboto"/>
                <a:cs typeface="Roboto"/>
                <a:sym typeface="Roboto"/>
              </a:rPr>
              <a:t>GIVE EXAMPLES OF WHO YOU COULD ASK?</a:t>
            </a:r>
            <a:endParaRPr b="1" sz="1500">
              <a:solidFill>
                <a:srgbClr val="3C5A62"/>
              </a:solidFill>
              <a:latin typeface="Roboto"/>
              <a:ea typeface="Roboto"/>
              <a:cs typeface="Roboto"/>
              <a:sym typeface="Roboto"/>
            </a:endParaRPr>
          </a:p>
          <a:p>
            <a:pPr indent="0" lvl="0" marL="0" rtl="0" algn="l">
              <a:lnSpc>
                <a:spcPct val="115000"/>
              </a:lnSpc>
              <a:spcBef>
                <a:spcPts val="1000"/>
              </a:spcBef>
              <a:spcAft>
                <a:spcPts val="0"/>
              </a:spcAft>
              <a:buNone/>
            </a:pPr>
            <a:r>
              <a:t/>
            </a:r>
            <a:endParaRPr sz="1500">
              <a:solidFill>
                <a:srgbClr val="3C5961"/>
              </a:solidFill>
            </a:endParaRPr>
          </a:p>
          <a:p>
            <a:pPr indent="0" lvl="0" marL="0" rtl="0" algn="l">
              <a:spcBef>
                <a:spcPts val="0"/>
              </a:spcBef>
              <a:spcAft>
                <a:spcPts val="0"/>
              </a:spcAft>
              <a:buNone/>
            </a:pPr>
            <a:r>
              <a:t/>
            </a:r>
            <a:endParaRPr b="1" sz="1600"/>
          </a:p>
          <a:p>
            <a:pPr indent="0" lvl="0" marL="0" rtl="0" algn="l">
              <a:spcBef>
                <a:spcPts val="0"/>
              </a:spcBef>
              <a:spcAft>
                <a:spcPts val="0"/>
              </a:spcAft>
              <a:buNone/>
            </a:pPr>
            <a:r>
              <a:rPr b="1" lang="en-US" sz="1600">
                <a:latin typeface="Roboto"/>
                <a:ea typeface="Roboto"/>
                <a:cs typeface="Roboto"/>
                <a:sym typeface="Roboto"/>
              </a:rPr>
              <a:t>WHO SHOULD YOU NOT ASK?</a:t>
            </a:r>
            <a:endParaRPr b="1" sz="1600">
              <a:latin typeface="Roboto"/>
              <a:ea typeface="Roboto"/>
              <a:cs typeface="Roboto"/>
              <a:sym typeface="Roboto"/>
            </a:endParaRPr>
          </a:p>
          <a:p>
            <a:pPr indent="0" lvl="0" marL="457200" rtl="0" algn="l">
              <a:lnSpc>
                <a:spcPct val="115000"/>
              </a:lnSpc>
              <a:spcBef>
                <a:spcPts val="1000"/>
              </a:spcBef>
              <a:spcAft>
                <a:spcPts val="0"/>
              </a:spcAft>
              <a:buNone/>
            </a:pPr>
            <a:r>
              <a:t/>
            </a:r>
            <a:endParaRPr sz="1500">
              <a:solidFill>
                <a:srgbClr val="3C5961"/>
              </a:solidFill>
            </a:endParaRPr>
          </a:p>
        </p:txBody>
      </p:sp>
      <p:pic>
        <p:nvPicPr>
          <p:cNvPr id="136" name="Google Shape;136;p4"/>
          <p:cNvPicPr preferRelativeResize="0"/>
          <p:nvPr/>
        </p:nvPicPr>
        <p:blipFill rotWithShape="1">
          <a:blip r:embed="rId3">
            <a:alphaModFix/>
          </a:blip>
          <a:srcRect b="0" l="18619" r="9464" t="0"/>
          <a:stretch/>
        </p:blipFill>
        <p:spPr>
          <a:xfrm>
            <a:off x="8650325" y="1629075"/>
            <a:ext cx="3541676" cy="32863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454525" y="1984250"/>
            <a:ext cx="3928500" cy="39564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1"/>
              </a:buClr>
              <a:buSzPts val="2800"/>
              <a:buFont typeface="Arial"/>
              <a:buNone/>
            </a:pPr>
            <a:r>
              <a:rPr lang="en-US">
                <a:solidFill>
                  <a:schemeClr val="accent1"/>
                </a:solidFill>
                <a:latin typeface="Poppins"/>
                <a:ea typeface="Poppins"/>
                <a:cs typeface="Poppins"/>
                <a:sym typeface="Poppins"/>
              </a:rPr>
              <a:t>GETTING THE BEST LETTER OF RECOMMENDATION</a:t>
            </a:r>
            <a:endParaRPr>
              <a:latin typeface="Poppins"/>
              <a:ea typeface="Poppins"/>
              <a:cs typeface="Poppins"/>
              <a:sym typeface="Poppins"/>
            </a:endParaRPr>
          </a:p>
        </p:txBody>
      </p:sp>
      <p:sp>
        <p:nvSpPr>
          <p:cNvPr id="142" name="Google Shape;142;p6"/>
          <p:cNvSpPr txBox="1"/>
          <p:nvPr>
            <p:ph idx="1" type="body"/>
          </p:nvPr>
        </p:nvSpPr>
        <p:spPr>
          <a:xfrm>
            <a:off x="4795600" y="896150"/>
            <a:ext cx="6177300" cy="5688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WHEN TO ASK?</a:t>
            </a:r>
            <a:endParaRPr b="1"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The more time the better.  </a:t>
            </a:r>
            <a:endParaRPr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EE5934"/>
              </a:buClr>
              <a:buSzPts val="1500"/>
              <a:buChar char="○"/>
            </a:pPr>
            <a:r>
              <a:rPr b="0" lang="en-US" sz="1500">
                <a:solidFill>
                  <a:srgbClr val="3C5A62"/>
                </a:solidFill>
                <a:latin typeface="Roboto"/>
                <a:ea typeface="Roboto"/>
                <a:cs typeface="Roboto"/>
                <a:sym typeface="Roboto"/>
              </a:rPr>
              <a:t>	2 weeks is best.  1 week Minimum.  </a:t>
            </a:r>
            <a:endParaRPr b="0"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EE5934"/>
              </a:buClr>
              <a:buSzPts val="1500"/>
              <a:buFont typeface="Roboto"/>
              <a:buChar char="○"/>
            </a:pPr>
            <a:r>
              <a:rPr b="0" lang="en-US" sz="1500">
                <a:solidFill>
                  <a:srgbClr val="3C5A62"/>
                </a:solidFill>
                <a:latin typeface="Roboto"/>
                <a:ea typeface="Roboto"/>
                <a:cs typeface="Roboto"/>
                <a:sym typeface="Roboto"/>
              </a:rPr>
              <a:t>	Do not wait until the deadline day!  </a:t>
            </a:r>
            <a:endParaRPr b="0"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You will most likely be denied.  </a:t>
            </a:r>
            <a:endParaRPr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It is disrespectful.  </a:t>
            </a:r>
            <a:endParaRPr sz="1500">
              <a:solidFill>
                <a:srgbClr val="3C5A62"/>
              </a:solidFill>
              <a:latin typeface="Roboto"/>
              <a:ea typeface="Roboto"/>
              <a:cs typeface="Roboto"/>
              <a:sym typeface="Roboto"/>
            </a:endParaRPr>
          </a:p>
          <a:p>
            <a:pPr indent="-279400" lvl="2" marL="12001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You will not get the letter you need to get what you want.</a:t>
            </a: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3C5A62"/>
              </a:solidFill>
            </a:endParaRPr>
          </a:p>
          <a:p>
            <a:pPr indent="0" lvl="0" marL="0" rtl="0" algn="l">
              <a:lnSpc>
                <a:spcPct val="90000"/>
              </a:lnSpc>
              <a:spcBef>
                <a:spcPts val="1000"/>
              </a:spcBef>
              <a:spcAft>
                <a:spcPts val="0"/>
              </a:spcAft>
              <a:buClr>
                <a:srgbClr val="3C5A62"/>
              </a:buClr>
              <a:buSzPts val="1500"/>
              <a:buFont typeface="Arial"/>
              <a:buNone/>
            </a:pPr>
            <a:r>
              <a:rPr b="1" lang="en-US" sz="1500">
                <a:solidFill>
                  <a:srgbClr val="3C5A62"/>
                </a:solidFill>
                <a:latin typeface="Poppins"/>
                <a:ea typeface="Poppins"/>
                <a:cs typeface="Poppins"/>
                <a:sym typeface="Poppins"/>
              </a:rPr>
              <a:t>WHAT TO PROVIDE? </a:t>
            </a:r>
            <a:endParaRPr sz="1500">
              <a:solidFill>
                <a:srgbClr val="3C5A62"/>
              </a:solidFill>
              <a:latin typeface="Poppins"/>
              <a:ea typeface="Poppins"/>
              <a:cs typeface="Poppins"/>
              <a:sym typeface="Poppins"/>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Resume</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Recommendation Form (Assignment)</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Parent Brag Form (Assignment)</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Deadline for when you need the letter completed</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A description of a scholarship or job you are applying for can help the writer tailor the letter to be more specific in writing the letter</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	You may need to also provide a mailing address (or e-mail address) to the organization you want it sent to if it is requested it be sent directly and not given to the student.</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7"/>
          <p:cNvSpPr txBox="1"/>
          <p:nvPr>
            <p:ph type="title"/>
          </p:nvPr>
        </p:nvSpPr>
        <p:spPr>
          <a:xfrm>
            <a:off x="831850" y="1984300"/>
            <a:ext cx="37338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LETTER OF RECOMMENDATION BRAG SHEET</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a:t>
            </a:r>
            <a:endParaRPr>
              <a:latin typeface="Poppins"/>
              <a:ea typeface="Poppins"/>
              <a:cs typeface="Poppins"/>
              <a:sym typeface="Poppins"/>
            </a:endParaRPr>
          </a:p>
        </p:txBody>
      </p:sp>
      <p:pic>
        <p:nvPicPr>
          <p:cNvPr id="148" name="Google Shape;148;p7"/>
          <p:cNvPicPr preferRelativeResize="0"/>
          <p:nvPr/>
        </p:nvPicPr>
        <p:blipFill rotWithShape="1">
          <a:blip r:embed="rId3">
            <a:alphaModFix/>
          </a:blip>
          <a:srcRect b="56128" l="0" r="0" t="0"/>
          <a:stretch/>
        </p:blipFill>
        <p:spPr>
          <a:xfrm>
            <a:off x="5219484" y="105500"/>
            <a:ext cx="6153478" cy="2265599"/>
          </a:xfrm>
          <a:prstGeom prst="rect">
            <a:avLst/>
          </a:prstGeom>
          <a:noFill/>
          <a:ln>
            <a:noFill/>
          </a:ln>
        </p:spPr>
      </p:pic>
      <p:sp>
        <p:nvSpPr>
          <p:cNvPr id="149" name="Google Shape;149;p7"/>
          <p:cNvSpPr txBox="1"/>
          <p:nvPr>
            <p:ph idx="1" type="body"/>
          </p:nvPr>
        </p:nvSpPr>
        <p:spPr>
          <a:xfrm>
            <a:off x="5207575" y="2630625"/>
            <a:ext cx="6177300" cy="404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800">
                <a:solidFill>
                  <a:srgbClr val="3C5A62"/>
                </a:solidFill>
                <a:latin typeface="Roboto"/>
                <a:ea typeface="Roboto"/>
                <a:cs typeface="Roboto"/>
                <a:sym typeface="Roboto"/>
              </a:rPr>
              <a:t>AREAS TO COMPLETE AS BEST AS YOU CAN</a:t>
            </a:r>
            <a:endParaRPr b="1" sz="1800">
              <a:solidFill>
                <a:srgbClr val="3C5A62"/>
              </a:solidFill>
              <a:latin typeface="Roboto"/>
              <a:ea typeface="Roboto"/>
              <a:cs typeface="Roboto"/>
              <a:sym typeface="Roboto"/>
            </a:endParaRPr>
          </a:p>
          <a:p>
            <a:pPr indent="0" lvl="0" marL="0" rtl="0" algn="l">
              <a:lnSpc>
                <a:spcPct val="90000"/>
              </a:lnSpc>
              <a:spcBef>
                <a:spcPts val="0"/>
              </a:spcBef>
              <a:spcAft>
                <a:spcPts val="0"/>
              </a:spcAft>
              <a:buClr>
                <a:srgbClr val="3C5A62"/>
              </a:buClr>
              <a:buSzPts val="1500"/>
              <a:buFont typeface="Arial"/>
              <a:buNone/>
            </a:pPr>
            <a:r>
              <a:rPr b="1" lang="en-US" sz="1800">
                <a:solidFill>
                  <a:srgbClr val="3C5A62"/>
                </a:solidFill>
              </a:rPr>
              <a:t> </a:t>
            </a:r>
            <a:endParaRPr sz="1800">
              <a:solidFill>
                <a:srgbClr val="3C5A62"/>
              </a:solidFill>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List ALL your activities and leadership roles beginning with 9th grade</a:t>
            </a:r>
            <a:endParaRPr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3C5A62"/>
              </a:buClr>
              <a:buSzPts val="1500"/>
              <a:buFont typeface="Roboto"/>
              <a:buChar char="○"/>
            </a:pPr>
            <a:r>
              <a:rPr b="0" lang="en-US" sz="1500">
                <a:solidFill>
                  <a:srgbClr val="3C5A62"/>
                </a:solidFill>
                <a:latin typeface="Roboto"/>
                <a:ea typeface="Roboto"/>
                <a:cs typeface="Roboto"/>
                <a:sym typeface="Roboto"/>
              </a:rPr>
              <a:t>Clubs and Organizations</a:t>
            </a:r>
            <a:endParaRPr b="0"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3C5A62"/>
              </a:buClr>
              <a:buSzPts val="1500"/>
              <a:buFont typeface="Roboto"/>
              <a:buChar char="○"/>
            </a:pPr>
            <a:r>
              <a:rPr b="0" lang="en-US" sz="1500">
                <a:solidFill>
                  <a:srgbClr val="3C5A62"/>
                </a:solidFill>
                <a:latin typeface="Roboto"/>
                <a:ea typeface="Roboto"/>
                <a:cs typeface="Roboto"/>
                <a:sym typeface="Roboto"/>
              </a:rPr>
              <a:t>Awards and Honors</a:t>
            </a:r>
            <a:endParaRPr b="0"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3C5A62"/>
              </a:buClr>
              <a:buSzPts val="1500"/>
              <a:buFont typeface="Roboto"/>
              <a:buChar char="○"/>
            </a:pPr>
            <a:r>
              <a:rPr b="0" lang="en-US" sz="1500">
                <a:solidFill>
                  <a:srgbClr val="3C5A62"/>
                </a:solidFill>
                <a:latin typeface="Roboto"/>
                <a:ea typeface="Roboto"/>
                <a:cs typeface="Roboto"/>
                <a:sym typeface="Roboto"/>
              </a:rPr>
              <a:t>Athletics</a:t>
            </a:r>
            <a:endParaRPr b="0"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3C5A62"/>
              </a:buClr>
              <a:buSzPts val="1500"/>
              <a:buFont typeface="Roboto"/>
              <a:buChar char="○"/>
            </a:pPr>
            <a:r>
              <a:rPr b="0" lang="en-US" sz="1500">
                <a:solidFill>
                  <a:srgbClr val="3C5A62"/>
                </a:solidFill>
                <a:latin typeface="Roboto"/>
                <a:ea typeface="Roboto"/>
                <a:cs typeface="Roboto"/>
                <a:sym typeface="Roboto"/>
              </a:rPr>
              <a:t>Church and Youth Group Activities</a:t>
            </a:r>
            <a:endParaRPr b="0"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Plans after leaving high school</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College Placement Exam Scores</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Work Experience</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Community Service</a:t>
            </a:r>
            <a:endParaRPr sz="1500">
              <a:solidFill>
                <a:srgbClr val="3C5A62"/>
              </a:solidFill>
              <a:latin typeface="Roboto"/>
              <a:ea typeface="Roboto"/>
              <a:cs typeface="Roboto"/>
              <a:sym typeface="Roboto"/>
            </a:endParaRPr>
          </a:p>
          <a:p>
            <a:pPr indent="-95250" lvl="0" marL="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More about who you are</a:t>
            </a: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de73c05180_0_15"/>
          <p:cNvSpPr txBox="1"/>
          <p:nvPr>
            <p:ph type="title"/>
          </p:nvPr>
        </p:nvSpPr>
        <p:spPr>
          <a:xfrm>
            <a:off x="856200" y="1959975"/>
            <a:ext cx="37338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PARENT/RELATIVE BRAG SHEET</a:t>
            </a:r>
            <a:endParaRPr>
              <a:latin typeface="Poppins"/>
              <a:ea typeface="Poppins"/>
              <a:cs typeface="Poppins"/>
              <a:sym typeface="Poppins"/>
            </a:endParaRPr>
          </a:p>
        </p:txBody>
      </p:sp>
      <p:pic>
        <p:nvPicPr>
          <p:cNvPr id="155" name="Google Shape;155;gde73c05180_0_15"/>
          <p:cNvPicPr preferRelativeResize="0"/>
          <p:nvPr/>
        </p:nvPicPr>
        <p:blipFill rotWithShape="1">
          <a:blip r:embed="rId3">
            <a:alphaModFix/>
          </a:blip>
          <a:srcRect b="0" l="0" r="0" t="10905"/>
          <a:stretch/>
        </p:blipFill>
        <p:spPr>
          <a:xfrm>
            <a:off x="5310525" y="931950"/>
            <a:ext cx="5134200" cy="5838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de73c05180_0_21"/>
          <p:cNvSpPr txBox="1"/>
          <p:nvPr>
            <p:ph type="title"/>
          </p:nvPr>
        </p:nvSpPr>
        <p:spPr>
          <a:xfrm>
            <a:off x="807500" y="1984300"/>
            <a:ext cx="37338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GETTING THE BEST LETTER OF RECOMMENDATION</a:t>
            </a:r>
            <a:endParaRPr>
              <a:latin typeface="Poppins"/>
              <a:ea typeface="Poppins"/>
              <a:cs typeface="Poppins"/>
              <a:sym typeface="Poppins"/>
            </a:endParaRPr>
          </a:p>
        </p:txBody>
      </p:sp>
      <p:pic>
        <p:nvPicPr>
          <p:cNvPr id="161" name="Google Shape;161;gde73c05180_0_21"/>
          <p:cNvPicPr preferRelativeResize="0"/>
          <p:nvPr/>
        </p:nvPicPr>
        <p:blipFill>
          <a:blip r:embed="rId3">
            <a:alphaModFix/>
          </a:blip>
          <a:stretch>
            <a:fillRect/>
          </a:stretch>
        </p:blipFill>
        <p:spPr>
          <a:xfrm>
            <a:off x="8924177" y="1330100"/>
            <a:ext cx="3267824" cy="4856673"/>
          </a:xfrm>
          <a:prstGeom prst="rect">
            <a:avLst/>
          </a:prstGeom>
          <a:noFill/>
          <a:ln>
            <a:noFill/>
          </a:ln>
        </p:spPr>
      </p:pic>
      <p:sp>
        <p:nvSpPr>
          <p:cNvPr id="162" name="Google Shape;162;gde73c05180_0_21"/>
          <p:cNvSpPr txBox="1"/>
          <p:nvPr>
            <p:ph idx="1" type="body"/>
          </p:nvPr>
        </p:nvSpPr>
        <p:spPr>
          <a:xfrm>
            <a:off x="4795575" y="2327900"/>
            <a:ext cx="4128600" cy="3384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REMEMBER</a:t>
            </a:r>
            <a:endParaRPr b="1"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Providing two weeks to write a letter is a good ballpark amount of time</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The more information you provide, the better letter you will be able to obtain</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Being organized will help you get a better letter</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Save/file your Parent/Relative Brag Form and your Letter of Recommendation Brag Sheet! </a:t>
            </a:r>
            <a:endParaRPr sz="1500">
              <a:solidFill>
                <a:srgbClr val="3C5A62"/>
              </a:solidFill>
              <a:latin typeface="Roboto"/>
              <a:ea typeface="Roboto"/>
              <a:cs typeface="Roboto"/>
              <a:sym typeface="Roboto"/>
            </a:endParaRPr>
          </a:p>
          <a:p>
            <a:pPr indent="-95250" lvl="1" marL="457200" rtl="0" algn="l">
              <a:lnSpc>
                <a:spcPct val="90000"/>
              </a:lnSpc>
              <a:spcBef>
                <a:spcPts val="1000"/>
              </a:spcBef>
              <a:spcAft>
                <a:spcPts val="0"/>
              </a:spcAft>
              <a:buClr>
                <a:srgbClr val="EE5934"/>
              </a:buClr>
              <a:buSzPts val="1500"/>
              <a:buFont typeface="Roboto"/>
              <a:buChar char="○"/>
            </a:pPr>
            <a:r>
              <a:rPr b="0" lang="en-US" sz="1500">
                <a:solidFill>
                  <a:srgbClr val="3C5A62"/>
                </a:solidFill>
                <a:latin typeface="Roboto"/>
                <a:ea typeface="Roboto"/>
                <a:cs typeface="Roboto"/>
                <a:sym typeface="Roboto"/>
              </a:rPr>
              <a:t>Continue to add new experiences as you complete them!</a:t>
            </a:r>
            <a:endParaRPr b="0">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