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2"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6858000" cx="12192000"/>
  <p:notesSz cx="6858000" cy="9144000"/>
  <p:embeddedFontLst>
    <p:embeddedFont>
      <p:font typeface="Roboto"/>
      <p:regular r:id="rId16"/>
      <p:bold r:id="rId17"/>
      <p:italic r:id="rId18"/>
      <p:boldItalic r:id="rId19"/>
    </p:embeddedFont>
    <p:embeddedFont>
      <p:font typeface="Roboto Medium"/>
      <p:regular r:id="rId20"/>
      <p:bold r:id="rId21"/>
      <p:italic r:id="rId22"/>
      <p:boldItalic r:id="rId23"/>
    </p:embeddedFont>
    <p:embeddedFont>
      <p:font typeface="Poppins"/>
      <p:regular r:id="rId24"/>
      <p:bold r:id="rId25"/>
      <p:italic r:id="rId26"/>
      <p:boldItalic r:id="rId27"/>
    </p:embeddedFont>
    <p:embeddedFont>
      <p:font typeface="Lato"/>
      <p:regular r:id="rId28"/>
      <p:bold r:id="rId29"/>
      <p:italic r:id="rId30"/>
      <p:boldItalic r:id="rId31"/>
    </p:embeddedFont>
    <p:embeddedFont>
      <p:font typeface="Helvetica Neue"/>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36" roundtripDataSignature="AMtx7mhAjoP1HW7Isubv+V2RZSPox+HnO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RobotoMedium-regular.fntdata"/><Relationship Id="rId22" Type="http://schemas.openxmlformats.org/officeDocument/2006/relationships/font" Target="fonts/RobotoMedium-italic.fntdata"/><Relationship Id="rId21" Type="http://schemas.openxmlformats.org/officeDocument/2006/relationships/font" Target="fonts/RobotoMedium-bold.fntdata"/><Relationship Id="rId24" Type="http://schemas.openxmlformats.org/officeDocument/2006/relationships/font" Target="fonts/Poppins-regular.fntdata"/><Relationship Id="rId23" Type="http://schemas.openxmlformats.org/officeDocument/2006/relationships/font" Target="fonts/RobotoMedium-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font" Target="fonts/Poppins-italic.fntdata"/><Relationship Id="rId25" Type="http://schemas.openxmlformats.org/officeDocument/2006/relationships/font" Target="fonts/Poppins-bold.fntdata"/><Relationship Id="rId28" Type="http://schemas.openxmlformats.org/officeDocument/2006/relationships/font" Target="fonts/Lato-regular.fntdata"/><Relationship Id="rId27" Type="http://schemas.openxmlformats.org/officeDocument/2006/relationships/font" Target="fonts/Poppins-bold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Lato-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Lato-boldItalic.fntdata"/><Relationship Id="rId30" Type="http://schemas.openxmlformats.org/officeDocument/2006/relationships/font" Target="fonts/Lato-italic.fntdata"/><Relationship Id="rId11" Type="http://schemas.openxmlformats.org/officeDocument/2006/relationships/slide" Target="slides/slide6.xml"/><Relationship Id="rId33" Type="http://schemas.openxmlformats.org/officeDocument/2006/relationships/font" Target="fonts/HelveticaNeue-bold.fntdata"/><Relationship Id="rId10" Type="http://schemas.openxmlformats.org/officeDocument/2006/relationships/slide" Target="slides/slide5.xml"/><Relationship Id="rId32" Type="http://schemas.openxmlformats.org/officeDocument/2006/relationships/font" Target="fonts/HelveticaNeue-regular.fntdata"/><Relationship Id="rId13" Type="http://schemas.openxmlformats.org/officeDocument/2006/relationships/slide" Target="slides/slide8.xml"/><Relationship Id="rId35" Type="http://schemas.openxmlformats.org/officeDocument/2006/relationships/font" Target="fonts/HelveticaNeue-boldItalic.fntdata"/><Relationship Id="rId12" Type="http://schemas.openxmlformats.org/officeDocument/2006/relationships/slide" Target="slides/slide7.xml"/><Relationship Id="rId34" Type="http://schemas.openxmlformats.org/officeDocument/2006/relationships/font" Target="fonts/HelveticaNeue-italic.fntdata"/><Relationship Id="rId15" Type="http://schemas.openxmlformats.org/officeDocument/2006/relationships/slide" Target="slides/slide10.xml"/><Relationship Id="rId14" Type="http://schemas.openxmlformats.org/officeDocument/2006/relationships/slide" Target="slides/slide9.xml"/><Relationship Id="rId36" Type="http://customschemas.google.com/relationships/presentationmetadata" Target="metadata"/><Relationship Id="rId17" Type="http://schemas.openxmlformats.org/officeDocument/2006/relationships/font" Target="fonts/Roboto-bold.fntdata"/><Relationship Id="rId16" Type="http://schemas.openxmlformats.org/officeDocument/2006/relationships/font" Target="fonts/Roboto-regular.fntdata"/><Relationship Id="rId19" Type="http://schemas.openxmlformats.org/officeDocument/2006/relationships/font" Target="fonts/Roboto-boldItalic.fntdata"/><Relationship Id="rId18" Type="http://schemas.openxmlformats.org/officeDocument/2006/relationships/font" Target="fonts/Roboto-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youtu.be/oex8FCqivwk"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Career Activity: Are You Career Ready?</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Activity Summary:</a:t>
            </a:r>
            <a:r>
              <a:rPr lang="en-US">
                <a:latin typeface="Helvetica Neue"/>
                <a:ea typeface="Helvetica Neue"/>
                <a:cs typeface="Helvetica Neue"/>
                <a:sym typeface="Helvetica Neue"/>
              </a:rPr>
              <a:t> This lesson will help students understand and self-assess six professional competencies to develop or practice between now and graduation to be career ready and experience workplace success.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Estimated Time: </a:t>
            </a:r>
            <a:r>
              <a:rPr lang="en-US">
                <a:latin typeface="Helvetica Neue"/>
                <a:ea typeface="Helvetica Neue"/>
                <a:cs typeface="Helvetica Neue"/>
                <a:sym typeface="Helvetica Neue"/>
              </a:rPr>
              <a:t>45-60 minutes</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Learning Plan Activity: </a:t>
            </a:r>
            <a:r>
              <a:rPr lang="en-US">
                <a:latin typeface="Helvetica Neue"/>
                <a:ea typeface="Helvetica Neue"/>
                <a:cs typeface="Helvetica Neue"/>
                <a:sym typeface="Helvetica Neue"/>
              </a:rPr>
              <a:t>10th Grade </a:t>
            </a:r>
            <a:r>
              <a:rPr b="1" lang="en-US">
                <a:latin typeface="Helvetica Neue"/>
                <a:ea typeface="Helvetica Neue"/>
                <a:cs typeface="Helvetica Neue"/>
                <a:sym typeface="Helvetica Neue"/>
              </a:rPr>
              <a:t>Additional Activities: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Learning Outcomes</a:t>
            </a:r>
            <a:r>
              <a:rPr lang="en-US">
                <a:latin typeface="Helvetica Neue"/>
                <a:ea typeface="Helvetica Neue"/>
                <a:cs typeface="Helvetica Neue"/>
                <a:sym typeface="Helvetica Neue"/>
              </a:rPr>
              <a:t>: </a:t>
            </a:r>
            <a:r>
              <a:rPr lang="en-US">
                <a:solidFill>
                  <a:srgbClr val="231F20"/>
                </a:solidFill>
                <a:highlight>
                  <a:srgbClr val="FFFFFF"/>
                </a:highlight>
                <a:latin typeface="Helvetica Neue"/>
                <a:ea typeface="Helvetica Neue"/>
                <a:cs typeface="Helvetica Neue"/>
                <a:sym typeface="Helvetica Neue"/>
              </a:rPr>
              <a:t>Students will gain understanding of six professional competencies to be career ready. Students will self-assess to see what professional competencies they need to develop and practice to be career ready and experience workplace success.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Materials Needed</a:t>
            </a:r>
            <a:r>
              <a:rPr lang="en-US">
                <a:latin typeface="Helvetica Neue"/>
                <a:ea typeface="Helvetica Neue"/>
                <a:cs typeface="Helvetica Neue"/>
                <a:sym typeface="Helvetica Neue"/>
              </a:rPr>
              <a:t>:  Powerpoint, Handout, Pen</a:t>
            </a:r>
            <a:endParaRPr/>
          </a:p>
        </p:txBody>
      </p:sp>
      <p:sp>
        <p:nvSpPr>
          <p:cNvPr id="107" name="Google Shape;10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Take a moment to turn your vision to improve into a SMART goal. </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Closing</a:t>
            </a:r>
            <a:r>
              <a:rPr lang="en-US">
                <a:latin typeface="Helvetica Neue"/>
                <a:ea typeface="Helvetica Neue"/>
                <a:cs typeface="Helvetica Neue"/>
                <a:sym typeface="Helvetica Neue"/>
              </a:rPr>
              <a:t>: It is important to proactively develop oneself and one’s career through continual personal and professional learning. Be aware of your strengths and weaknesses and find ways to always practice improving. Set goals and be a lifelong learner. </a:t>
            </a:r>
            <a:endParaRPr/>
          </a:p>
        </p:txBody>
      </p:sp>
      <p:sp>
        <p:nvSpPr>
          <p:cNvPr id="179" name="Google Shape;17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Academic Vocabulary</a:t>
            </a:r>
            <a:r>
              <a:rPr i="1" lang="en-US">
                <a:latin typeface="Helvetica Neue"/>
                <a:ea typeface="Helvetica Neue"/>
                <a:cs typeface="Helvetica Neue"/>
                <a:sym typeface="Helvetica Neue"/>
              </a:rPr>
              <a:t> </a:t>
            </a:r>
            <a:endParaRPr i="1">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Career Readiness: </a:t>
            </a:r>
            <a:r>
              <a:rPr lang="en-US">
                <a:latin typeface="Helvetica Neue"/>
                <a:ea typeface="Helvetica Neue"/>
                <a:cs typeface="Helvetica Neue"/>
                <a:sym typeface="Helvetica Neue"/>
              </a:rPr>
              <a:t>is the process of preparing students of any age with the essential skills they need to find, acquire, maintain, and grow within a job</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Professional Competencies: </a:t>
            </a:r>
            <a:r>
              <a:rPr lang="en-US">
                <a:latin typeface="Helvetica Neue"/>
                <a:ea typeface="Helvetica Neue"/>
                <a:cs typeface="Helvetica Neue"/>
                <a:sym typeface="Helvetica Neue"/>
              </a:rPr>
              <a:t>are skills, knowledge, and attributes that are specifically valued to your future career</a:t>
            </a:r>
            <a:endParaRPr/>
          </a:p>
        </p:txBody>
      </p:sp>
      <p:sp>
        <p:nvSpPr>
          <p:cNvPr id="119" name="Google Shape;11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45720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Introduction</a:t>
            </a:r>
            <a:r>
              <a:rPr lang="en-US">
                <a:latin typeface="Helvetica Neue"/>
                <a:ea typeface="Helvetica Neue"/>
                <a:cs typeface="Helvetica Neue"/>
                <a:sym typeface="Helvetica Neue"/>
              </a:rPr>
              <a:t>: [Use powerpoint] </a:t>
            </a:r>
            <a:r>
              <a:rPr lang="en-US">
                <a:solidFill>
                  <a:srgbClr val="231F20"/>
                </a:solidFill>
                <a:highlight>
                  <a:srgbClr val="FFFFFF"/>
                </a:highlight>
                <a:latin typeface="Lato"/>
                <a:ea typeface="Lato"/>
                <a:cs typeface="Lato"/>
                <a:sym typeface="Lato"/>
              </a:rPr>
              <a:t>At the end of the day, your teachers hope they’ve prepared you to be successful in the workforce and in life. Whether you are planning to make a short pit stop to complete a certificate or will spend 4-6 years in college, the skills you develop will determine the success you will have in your career.  </a:t>
            </a:r>
            <a:r>
              <a:rPr i="1" lang="en-US">
                <a:solidFill>
                  <a:srgbClr val="231F20"/>
                </a:solidFill>
                <a:highlight>
                  <a:srgbClr val="FFFFFF"/>
                </a:highlight>
                <a:latin typeface="Lato"/>
                <a:ea typeface="Lato"/>
                <a:cs typeface="Lato"/>
                <a:sym typeface="Lato"/>
              </a:rPr>
              <a:t>Play introduction video: </a:t>
            </a:r>
            <a:r>
              <a:rPr i="1" lang="en-US" u="sng">
                <a:solidFill>
                  <a:srgbClr val="1155CC"/>
                </a:solidFill>
                <a:highlight>
                  <a:srgbClr val="FFFFFF"/>
                </a:highlight>
                <a:latin typeface="Lato"/>
                <a:ea typeface="Lato"/>
                <a:cs typeface="Lato"/>
                <a:sym typeface="Lato"/>
                <a:hlinkClick r:id="rId2">
                  <a:extLst>
                    <a:ext uri="{A12FA001-AC4F-418D-AE19-62706E023703}">
                      <ahyp:hlinkClr val="tx"/>
                    </a:ext>
                  </a:extLst>
                </a:hlinkClick>
              </a:rPr>
              <a:t>Overview of Career Readiness Competencies</a:t>
            </a:r>
            <a:r>
              <a:rPr i="1" lang="en-US">
                <a:solidFill>
                  <a:srgbClr val="231F20"/>
                </a:solidFill>
                <a:highlight>
                  <a:srgbClr val="FFFFFF"/>
                </a:highlight>
                <a:latin typeface="Lato"/>
                <a:ea typeface="Lato"/>
                <a:cs typeface="Lato"/>
                <a:sym typeface="Lato"/>
              </a:rPr>
              <a:t>  (~7 minutes) </a:t>
            </a:r>
            <a:endParaRPr i="1">
              <a:solidFill>
                <a:srgbClr val="231F20"/>
              </a:solidFill>
              <a:highlight>
                <a:srgbClr val="FFFFFF"/>
              </a:highlight>
              <a:latin typeface="Lato"/>
              <a:ea typeface="Lato"/>
              <a:cs typeface="Lato"/>
              <a:sym typeface="Lato"/>
            </a:endParaRPr>
          </a:p>
          <a:p>
            <a:pPr indent="0" lvl="0" marL="0" rtl="0" algn="l">
              <a:spcBef>
                <a:spcPts val="0"/>
              </a:spcBef>
              <a:spcAft>
                <a:spcPts val="0"/>
              </a:spcAft>
              <a:buClr>
                <a:schemeClr val="dk1"/>
              </a:buClr>
              <a:buSzPts val="1100"/>
              <a:buFont typeface="Arial"/>
              <a:buNone/>
            </a:pPr>
            <a:r>
              <a:rPr i="1" lang="en-US">
                <a:latin typeface="Helvetica Neue"/>
                <a:ea typeface="Helvetica Neue"/>
                <a:cs typeface="Helvetica Neue"/>
                <a:sym typeface="Helvetica Neue"/>
              </a:rPr>
              <a:t>Give each student the Handout_Are you Career Ready? Use the powerpoint to review each competency and have students rate themselves as you go along. You can pause between each and have them work on the goal or have them complete each goal at the end.</a:t>
            </a:r>
            <a:endParaRPr i="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i="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i="1" lang="en-US">
                <a:solidFill>
                  <a:srgbClr val="231F20"/>
                </a:solidFill>
                <a:highlight>
                  <a:srgbClr val="FFFFFF"/>
                </a:highlight>
                <a:latin typeface="Helvetica Neue"/>
                <a:ea typeface="Helvetica Neue"/>
                <a:cs typeface="Helvetica Neue"/>
                <a:sym typeface="Helvetica Neue"/>
              </a:rPr>
              <a:t>Activity: Professional Competency -- Self-Assessment Tool</a:t>
            </a:r>
            <a:r>
              <a:rPr b="1" lang="en-US">
                <a:solidFill>
                  <a:srgbClr val="231F20"/>
                </a:solidFill>
                <a:highlight>
                  <a:srgbClr val="FFFFFF"/>
                </a:highlight>
                <a:latin typeface="Helvetica Neue"/>
                <a:ea typeface="Helvetica Neue"/>
                <a:cs typeface="Helvetica Neue"/>
                <a:sym typeface="Helvetica Neue"/>
              </a:rPr>
              <a:t>: </a:t>
            </a:r>
            <a:r>
              <a:rPr lang="en-US">
                <a:solidFill>
                  <a:srgbClr val="231F20"/>
                </a:solidFill>
                <a:highlight>
                  <a:srgbClr val="FFFFFF"/>
                </a:highlight>
                <a:latin typeface="Helvetica Neue"/>
                <a:ea typeface="Helvetica Neue"/>
                <a:cs typeface="Helvetica Neue"/>
                <a:sym typeface="Helvetica Neue"/>
              </a:rPr>
              <a:t>To be career ready, it is important to demonstrate skills that are valued in professions for success in the workplace. We are going to go through six professional competencies. As we review, use the handout to assess yourself in each area and set a goal on how you can develop or practice each competency. </a:t>
            </a:r>
            <a:endParaRPr b="1">
              <a:latin typeface="Helvetica Neue"/>
              <a:ea typeface="Helvetica Neue"/>
              <a:cs typeface="Helvetica Neue"/>
              <a:sym typeface="Helvetica Neue"/>
            </a:endParaRPr>
          </a:p>
        </p:txBody>
      </p:sp>
      <p:sp>
        <p:nvSpPr>
          <p:cNvPr id="125" name="Google Shape;12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solidFill>
                  <a:srgbClr val="231F20"/>
                </a:solidFill>
                <a:highlight>
                  <a:srgbClr val="FFFFFF"/>
                </a:highlight>
                <a:latin typeface="Helvetica Neue"/>
                <a:ea typeface="Helvetica Neue"/>
                <a:cs typeface="Helvetica Neue"/>
                <a:sym typeface="Helvetica Neue"/>
              </a:rPr>
              <a:t>Communication:</a:t>
            </a:r>
            <a:r>
              <a:rPr i="1" lang="en-US">
                <a:solidFill>
                  <a:srgbClr val="231F20"/>
                </a:solidFill>
                <a:highlight>
                  <a:srgbClr val="FFFFFF"/>
                </a:highlight>
                <a:latin typeface="Helvetica Neue"/>
                <a:ea typeface="Helvetica Neue"/>
                <a:cs typeface="Helvetica Neue"/>
                <a:sym typeface="Helvetica Neue"/>
              </a:rPr>
              <a:t> </a:t>
            </a:r>
            <a:r>
              <a:rPr lang="en-US">
                <a:solidFill>
                  <a:srgbClr val="231F20"/>
                </a:solidFill>
                <a:highlight>
                  <a:srgbClr val="FFFFFF"/>
                </a:highlight>
                <a:latin typeface="Helvetica Neue"/>
                <a:ea typeface="Helvetica Neue"/>
                <a:cs typeface="Helvetica Neue"/>
                <a:sym typeface="Helvetica Neue"/>
              </a:rPr>
              <a:t>Articulate thoughts and express ideas effectively using oral, written and non-verbal communication skills (to instruct, inform and persuade), as well as listening for meaning to gain understanding. The ability to deliver information in person, in writing, and in a digital world.</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solidFill>
                  <a:srgbClr val="231F20"/>
                </a:solidFill>
                <a:highlight>
                  <a:srgbClr val="FFFFFF"/>
                </a:highlight>
                <a:latin typeface="Helvetica Neue"/>
                <a:ea typeface="Helvetica Neue"/>
                <a:cs typeface="Helvetica Neue"/>
                <a:sym typeface="Helvetica Neue"/>
              </a:rPr>
              <a:t>	Ways to develop this competency:</a:t>
            </a:r>
            <a:endParaRPr>
              <a:solidFill>
                <a:srgbClr val="231F20"/>
              </a:solidFill>
              <a:highlight>
                <a:srgbClr val="FFFFFF"/>
              </a:highlight>
              <a:latin typeface="Helvetica Neue"/>
              <a:ea typeface="Helvetica Neue"/>
              <a:cs typeface="Helvetica Neue"/>
              <a:sym typeface="Helvetica Neue"/>
            </a:endParaRPr>
          </a:p>
          <a:p>
            <a:pPr indent="-304800" lvl="0" marL="914400" rtl="0" algn="l">
              <a:spcBef>
                <a:spcPts val="0"/>
              </a:spcBef>
              <a:spcAft>
                <a:spcPts val="0"/>
              </a:spcAft>
              <a:buClr>
                <a:srgbClr val="231F20"/>
              </a:buClr>
              <a:buSzPts val="1200"/>
              <a:buFont typeface="Helvetica Neue"/>
              <a:buChar char="●"/>
            </a:pPr>
            <a:r>
              <a:rPr lang="en-US">
                <a:solidFill>
                  <a:srgbClr val="231F20"/>
                </a:solidFill>
                <a:highlight>
                  <a:srgbClr val="FFFFFF"/>
                </a:highlight>
                <a:latin typeface="Helvetica Neue"/>
                <a:ea typeface="Helvetica Neue"/>
                <a:cs typeface="Helvetica Neue"/>
                <a:sym typeface="Helvetica Neue"/>
              </a:rPr>
              <a:t>Develop and deliver a presentation for a class</a:t>
            </a:r>
            <a:endParaRPr>
              <a:solidFill>
                <a:srgbClr val="231F20"/>
              </a:solidFill>
              <a:highlight>
                <a:srgbClr val="FFFFFF"/>
              </a:highlight>
              <a:latin typeface="Helvetica Neue"/>
              <a:ea typeface="Helvetica Neue"/>
              <a:cs typeface="Helvetica Neue"/>
              <a:sym typeface="Helvetica Neue"/>
            </a:endParaRPr>
          </a:p>
          <a:p>
            <a:pPr indent="-304800" lvl="0" marL="914400" rtl="0" algn="l">
              <a:spcBef>
                <a:spcPts val="0"/>
              </a:spcBef>
              <a:spcAft>
                <a:spcPts val="0"/>
              </a:spcAft>
              <a:buClr>
                <a:srgbClr val="231F20"/>
              </a:buClr>
              <a:buSzPts val="1200"/>
              <a:buFont typeface="Helvetica Neue"/>
              <a:buChar char="●"/>
            </a:pPr>
            <a:r>
              <a:rPr lang="en-US">
                <a:solidFill>
                  <a:srgbClr val="231F20"/>
                </a:solidFill>
                <a:highlight>
                  <a:srgbClr val="FFFFFF"/>
                </a:highlight>
                <a:latin typeface="Helvetica Neue"/>
                <a:ea typeface="Helvetica Neue"/>
                <a:cs typeface="Helvetica Neue"/>
                <a:sym typeface="Helvetica Neue"/>
              </a:rPr>
              <a:t>Check for understanding by asking clarifying questions</a:t>
            </a:r>
            <a:endParaRPr>
              <a:solidFill>
                <a:srgbClr val="231F20"/>
              </a:solidFill>
              <a:highlight>
                <a:srgbClr val="FFFFFF"/>
              </a:highlight>
              <a:latin typeface="Helvetica Neue"/>
              <a:ea typeface="Helvetica Neue"/>
              <a:cs typeface="Helvetica Neue"/>
              <a:sym typeface="Helvetica Neue"/>
            </a:endParaRPr>
          </a:p>
          <a:p>
            <a:pPr indent="-304800" lvl="0" marL="914400" rtl="0" algn="l">
              <a:spcBef>
                <a:spcPts val="0"/>
              </a:spcBef>
              <a:spcAft>
                <a:spcPts val="0"/>
              </a:spcAft>
              <a:buClr>
                <a:srgbClr val="231F20"/>
              </a:buClr>
              <a:buSzPts val="1200"/>
              <a:buFont typeface="Helvetica Neue"/>
              <a:buChar char="●"/>
            </a:pPr>
            <a:r>
              <a:rPr lang="en-US">
                <a:solidFill>
                  <a:srgbClr val="231F20"/>
                </a:solidFill>
                <a:highlight>
                  <a:srgbClr val="FFFFFF"/>
                </a:highlight>
                <a:latin typeface="Helvetica Neue"/>
                <a:ea typeface="Helvetica Neue"/>
                <a:cs typeface="Helvetica Neue"/>
                <a:sym typeface="Helvetica Neue"/>
              </a:rPr>
              <a:t>Proofread online and written communication to avoid errors</a:t>
            </a:r>
            <a:endParaRPr/>
          </a:p>
        </p:txBody>
      </p:sp>
      <p:sp>
        <p:nvSpPr>
          <p:cNvPr id="131" name="Google Shape;131;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ddda9eb286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solidFill>
                  <a:srgbClr val="231F20"/>
                </a:solidFill>
                <a:highlight>
                  <a:srgbClr val="FFFFFF"/>
                </a:highlight>
                <a:latin typeface="Helvetica Neue"/>
                <a:ea typeface="Helvetica Neue"/>
                <a:cs typeface="Helvetica Neue"/>
                <a:sym typeface="Helvetica Neue"/>
              </a:rPr>
              <a:t>Teamwork and Interpersonal</a:t>
            </a:r>
            <a:r>
              <a:rPr i="1" lang="en-US">
                <a:solidFill>
                  <a:srgbClr val="231F20"/>
                </a:solidFill>
                <a:highlight>
                  <a:srgbClr val="FFFFFF"/>
                </a:highlight>
                <a:latin typeface="Helvetica Neue"/>
                <a:ea typeface="Helvetica Neue"/>
                <a:cs typeface="Helvetica Neue"/>
                <a:sym typeface="Helvetica Neue"/>
              </a:rPr>
              <a:t>: </a:t>
            </a:r>
            <a:r>
              <a:rPr lang="en-US">
                <a:solidFill>
                  <a:srgbClr val="231F20"/>
                </a:solidFill>
                <a:highlight>
                  <a:srgbClr val="FFFFFF"/>
                </a:highlight>
                <a:latin typeface="Helvetica Neue"/>
                <a:ea typeface="Helvetica Neue"/>
                <a:cs typeface="Helvetica Neue"/>
                <a:sym typeface="Helvetica Neue"/>
              </a:rPr>
              <a:t>Build and maintain collaborative relationships to work effectively with others in a team setting through shared responsibility, empathy and respect. The ability to manage one's emotions and conflict with others while contributing towards a common goal.</a:t>
            </a:r>
            <a:endParaRPr>
              <a:solidFill>
                <a:srgbClr val="231F20"/>
              </a:solidFill>
              <a:highlight>
                <a:srgbClr val="FFFFFF"/>
              </a:highlight>
              <a:latin typeface="Helvetica Neue"/>
              <a:ea typeface="Helvetica Neue"/>
              <a:cs typeface="Helvetica Neue"/>
              <a:sym typeface="Helvetica Neue"/>
            </a:endParaRPr>
          </a:p>
          <a:p>
            <a:pPr indent="457200" lvl="0" marL="0" rtl="0" algn="l">
              <a:spcBef>
                <a:spcPts val="0"/>
              </a:spcBef>
              <a:spcAft>
                <a:spcPts val="0"/>
              </a:spcAft>
              <a:buClr>
                <a:schemeClr val="dk1"/>
              </a:buClr>
              <a:buSzPts val="1100"/>
              <a:buFont typeface="Arial"/>
              <a:buNone/>
            </a:pPr>
            <a:r>
              <a:rPr lang="en-US">
                <a:solidFill>
                  <a:srgbClr val="231F20"/>
                </a:solidFill>
                <a:highlight>
                  <a:srgbClr val="FFFFFF"/>
                </a:highlight>
                <a:latin typeface="Helvetica Neue"/>
                <a:ea typeface="Helvetica Neue"/>
                <a:cs typeface="Helvetica Neue"/>
                <a:sym typeface="Helvetica Neue"/>
              </a:rPr>
              <a:t>Ways to develop this competency:</a:t>
            </a:r>
            <a:endParaRPr>
              <a:solidFill>
                <a:srgbClr val="231F20"/>
              </a:solidFill>
              <a:highlight>
                <a:srgbClr val="FFFFFF"/>
              </a:highlight>
              <a:latin typeface="Helvetica Neue"/>
              <a:ea typeface="Helvetica Neue"/>
              <a:cs typeface="Helvetica Neue"/>
              <a:sym typeface="Helvetica Neue"/>
            </a:endParaRPr>
          </a:p>
          <a:p>
            <a:pPr indent="-304800" lvl="0" marL="914400" rtl="0" algn="l">
              <a:spcBef>
                <a:spcPts val="0"/>
              </a:spcBef>
              <a:spcAft>
                <a:spcPts val="0"/>
              </a:spcAft>
              <a:buClr>
                <a:srgbClr val="231F20"/>
              </a:buClr>
              <a:buSzPts val="1200"/>
              <a:buFont typeface="Helvetica Neue"/>
              <a:buChar char="●"/>
            </a:pPr>
            <a:r>
              <a:rPr lang="en-US">
                <a:solidFill>
                  <a:srgbClr val="231F20"/>
                </a:solidFill>
                <a:highlight>
                  <a:srgbClr val="FFFFFF"/>
                </a:highlight>
                <a:latin typeface="Helvetica Neue"/>
                <a:ea typeface="Helvetica Neue"/>
                <a:cs typeface="Helvetica Neue"/>
                <a:sym typeface="Helvetica Neue"/>
              </a:rPr>
              <a:t>Collaborate with others on a class project where responsibility is shared and not divided.</a:t>
            </a:r>
            <a:endParaRPr>
              <a:solidFill>
                <a:srgbClr val="231F20"/>
              </a:solidFill>
              <a:highlight>
                <a:srgbClr val="FFFFFF"/>
              </a:highlight>
              <a:latin typeface="Helvetica Neue"/>
              <a:ea typeface="Helvetica Neue"/>
              <a:cs typeface="Helvetica Neue"/>
              <a:sym typeface="Helvetica Neue"/>
            </a:endParaRPr>
          </a:p>
          <a:p>
            <a:pPr indent="-304800" lvl="0" marL="914400" rtl="0" algn="l">
              <a:spcBef>
                <a:spcPts val="0"/>
              </a:spcBef>
              <a:spcAft>
                <a:spcPts val="0"/>
              </a:spcAft>
              <a:buClr>
                <a:srgbClr val="231F20"/>
              </a:buClr>
              <a:buSzPts val="1200"/>
              <a:buFont typeface="Helvetica Neue"/>
              <a:buChar char="●"/>
            </a:pPr>
            <a:r>
              <a:rPr lang="en-US">
                <a:solidFill>
                  <a:srgbClr val="231F20"/>
                </a:solidFill>
                <a:highlight>
                  <a:srgbClr val="FFFFFF"/>
                </a:highlight>
                <a:latin typeface="Helvetica Neue"/>
                <a:ea typeface="Helvetica Neue"/>
                <a:cs typeface="Helvetica Neue"/>
                <a:sym typeface="Helvetica Neue"/>
              </a:rPr>
              <a:t>Handle difficult conversations in person with respect.</a:t>
            </a:r>
            <a:endParaRPr>
              <a:solidFill>
                <a:srgbClr val="231F20"/>
              </a:solidFill>
              <a:highlight>
                <a:srgbClr val="FFFFFF"/>
              </a:highlight>
              <a:latin typeface="Helvetica Neue"/>
              <a:ea typeface="Helvetica Neue"/>
              <a:cs typeface="Helvetica Neue"/>
              <a:sym typeface="Helvetica Neue"/>
            </a:endParaRPr>
          </a:p>
          <a:p>
            <a:pPr indent="-304800" lvl="0" marL="914400" rtl="0" algn="l">
              <a:spcBef>
                <a:spcPts val="0"/>
              </a:spcBef>
              <a:spcAft>
                <a:spcPts val="0"/>
              </a:spcAft>
              <a:buClr>
                <a:srgbClr val="231F20"/>
              </a:buClr>
              <a:buSzPts val="1200"/>
              <a:buFont typeface="Helvetica Neue"/>
              <a:buChar char="●"/>
            </a:pPr>
            <a:r>
              <a:rPr lang="en-US">
                <a:solidFill>
                  <a:srgbClr val="231F20"/>
                </a:solidFill>
                <a:highlight>
                  <a:srgbClr val="FFFFFF"/>
                </a:highlight>
                <a:latin typeface="Helvetica Neue"/>
                <a:ea typeface="Helvetica Neue"/>
                <a:cs typeface="Helvetica Neue"/>
                <a:sym typeface="Helvetica Neue"/>
              </a:rPr>
              <a:t>Consider others’ perspectives before making a decision</a:t>
            </a:r>
            <a:endParaRPr/>
          </a:p>
        </p:txBody>
      </p:sp>
      <p:sp>
        <p:nvSpPr>
          <p:cNvPr id="139" name="Google Shape;139;gddda9eb286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ddda9eb286_0_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solidFill>
                  <a:srgbClr val="231F20"/>
                </a:solidFill>
                <a:highlight>
                  <a:srgbClr val="FFFFFF"/>
                </a:highlight>
                <a:latin typeface="Helvetica Neue"/>
                <a:ea typeface="Helvetica Neue"/>
                <a:cs typeface="Helvetica Neue"/>
                <a:sym typeface="Helvetica Neue"/>
              </a:rPr>
              <a:t>Leadership</a:t>
            </a:r>
            <a:r>
              <a:rPr i="1" lang="en-US">
                <a:solidFill>
                  <a:srgbClr val="231F20"/>
                </a:solidFill>
                <a:highlight>
                  <a:srgbClr val="FFFFFF"/>
                </a:highlight>
                <a:latin typeface="Helvetica Neue"/>
                <a:ea typeface="Helvetica Neue"/>
                <a:cs typeface="Helvetica Neue"/>
                <a:sym typeface="Helvetica Neue"/>
              </a:rPr>
              <a:t>: </a:t>
            </a:r>
            <a:r>
              <a:rPr lang="en-US">
                <a:solidFill>
                  <a:srgbClr val="231F20"/>
                </a:solidFill>
                <a:highlight>
                  <a:srgbClr val="FCFBFA"/>
                </a:highlight>
                <a:latin typeface="Helvetica Neue"/>
                <a:ea typeface="Helvetica Neue"/>
                <a:cs typeface="Helvetica Neue"/>
                <a:sym typeface="Helvetica Neue"/>
              </a:rPr>
              <a:t>Motivate, organize, and delegate work by leveraging the strengths of individuals. The ability to use empathetic skills and a positive attitude to guide and influence others while reaching a shared goal through adaptability and effective decision-making.</a:t>
            </a:r>
            <a:endParaRPr>
              <a:solidFill>
                <a:srgbClr val="231F20"/>
              </a:solidFill>
              <a:highlight>
                <a:srgbClr val="FCFBFA"/>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solidFill>
                  <a:srgbClr val="231F20"/>
                </a:solidFill>
                <a:highlight>
                  <a:srgbClr val="FCFBFA"/>
                </a:highlight>
                <a:latin typeface="Helvetica Neue"/>
                <a:ea typeface="Helvetica Neue"/>
                <a:cs typeface="Helvetica Neue"/>
                <a:sym typeface="Helvetica Neue"/>
              </a:rPr>
              <a:t>	</a:t>
            </a:r>
            <a:r>
              <a:rPr lang="en-US">
                <a:solidFill>
                  <a:srgbClr val="231F20"/>
                </a:solidFill>
                <a:highlight>
                  <a:srgbClr val="FFFFFF"/>
                </a:highlight>
                <a:latin typeface="Helvetica Neue"/>
                <a:ea typeface="Helvetica Neue"/>
                <a:cs typeface="Helvetica Neue"/>
                <a:sym typeface="Helvetica Neue"/>
              </a:rPr>
              <a:t>Ways to develop this competency:</a:t>
            </a:r>
            <a:endParaRPr>
              <a:solidFill>
                <a:srgbClr val="231F20"/>
              </a:solidFill>
              <a:highlight>
                <a:srgbClr val="FFFFFF"/>
              </a:highlight>
              <a:latin typeface="Helvetica Neue"/>
              <a:ea typeface="Helvetica Neue"/>
              <a:cs typeface="Helvetica Neue"/>
              <a:sym typeface="Helvetica Neue"/>
            </a:endParaRPr>
          </a:p>
          <a:p>
            <a:pPr indent="-304800" lvl="0" marL="914400" rtl="0" algn="l">
              <a:spcBef>
                <a:spcPts val="0"/>
              </a:spcBef>
              <a:spcAft>
                <a:spcPts val="0"/>
              </a:spcAft>
              <a:buClr>
                <a:srgbClr val="231F20"/>
              </a:buClr>
              <a:buSzPts val="1200"/>
              <a:buFont typeface="Helvetica Neue"/>
              <a:buChar char="●"/>
            </a:pPr>
            <a:r>
              <a:rPr lang="en-US">
                <a:solidFill>
                  <a:srgbClr val="231F20"/>
                </a:solidFill>
                <a:highlight>
                  <a:srgbClr val="FFFFFF"/>
                </a:highlight>
                <a:latin typeface="Helvetica Neue"/>
                <a:ea typeface="Helvetica Neue"/>
                <a:cs typeface="Helvetica Neue"/>
                <a:sym typeface="Helvetica Neue"/>
              </a:rPr>
              <a:t>Take on a leadership role in a group or organization</a:t>
            </a:r>
            <a:endParaRPr>
              <a:solidFill>
                <a:srgbClr val="231F20"/>
              </a:solidFill>
              <a:highlight>
                <a:srgbClr val="FFFFFF"/>
              </a:highlight>
              <a:latin typeface="Helvetica Neue"/>
              <a:ea typeface="Helvetica Neue"/>
              <a:cs typeface="Helvetica Neue"/>
              <a:sym typeface="Helvetica Neue"/>
            </a:endParaRPr>
          </a:p>
          <a:p>
            <a:pPr indent="-304800" lvl="0" marL="914400" rtl="0" algn="l">
              <a:spcBef>
                <a:spcPts val="0"/>
              </a:spcBef>
              <a:spcAft>
                <a:spcPts val="0"/>
              </a:spcAft>
              <a:buClr>
                <a:srgbClr val="231F20"/>
              </a:buClr>
              <a:buSzPts val="1200"/>
              <a:buFont typeface="Helvetica Neue"/>
              <a:buChar char="●"/>
            </a:pPr>
            <a:r>
              <a:rPr lang="en-US">
                <a:solidFill>
                  <a:srgbClr val="231F20"/>
                </a:solidFill>
                <a:highlight>
                  <a:srgbClr val="FFFFFF"/>
                </a:highlight>
                <a:latin typeface="Helvetica Neue"/>
                <a:ea typeface="Helvetica Neue"/>
                <a:cs typeface="Helvetica Neue"/>
                <a:sym typeface="Helvetica Neue"/>
              </a:rPr>
              <a:t>Demonstrate initiative at your job/internship by taking on additional responsibilities</a:t>
            </a:r>
            <a:endParaRPr/>
          </a:p>
        </p:txBody>
      </p:sp>
      <p:sp>
        <p:nvSpPr>
          <p:cNvPr id="147" name="Google Shape;147;gddda9eb286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ddda9eb286_0_1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solidFill>
                  <a:srgbClr val="231F20"/>
                </a:solidFill>
                <a:highlight>
                  <a:srgbClr val="FFFFFF"/>
                </a:highlight>
                <a:latin typeface="Helvetica Neue"/>
                <a:ea typeface="Helvetica Neue"/>
                <a:cs typeface="Helvetica Neue"/>
                <a:sym typeface="Helvetica Neue"/>
              </a:rPr>
              <a:t>Creativity and Problem-Solving</a:t>
            </a:r>
            <a:r>
              <a:rPr i="1" lang="en-US">
                <a:solidFill>
                  <a:srgbClr val="231F20"/>
                </a:solidFill>
                <a:highlight>
                  <a:srgbClr val="FFFFFF"/>
                </a:highlight>
                <a:latin typeface="Helvetica Neue"/>
                <a:ea typeface="Helvetica Neue"/>
                <a:cs typeface="Helvetica Neue"/>
                <a:sym typeface="Helvetica Neue"/>
              </a:rPr>
              <a:t>: </a:t>
            </a:r>
            <a:r>
              <a:rPr lang="en-US">
                <a:latin typeface="Helvetica Neue"/>
                <a:ea typeface="Helvetica Neue"/>
                <a:cs typeface="Helvetica Neue"/>
                <a:sym typeface="Helvetica Neue"/>
              </a:rPr>
              <a:t>Exercise sound reasoning to analyze issues, synthesize information, make decisions and solve problems. The ability to think critically and strategically to develop original ideas and innovative solutions.</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	Ways to develop this competency:</a:t>
            </a:r>
            <a:endParaRPr>
              <a:latin typeface="Helvetica Neue"/>
              <a:ea typeface="Helvetica Neue"/>
              <a:cs typeface="Helvetica Neue"/>
              <a:sym typeface="Helvetica Neue"/>
            </a:endParaRPr>
          </a:p>
          <a:p>
            <a:pPr indent="-304800" lvl="0" marL="914400" rtl="0" algn="l">
              <a:spcBef>
                <a:spcPts val="0"/>
              </a:spcBef>
              <a:spcAft>
                <a:spcPts val="0"/>
              </a:spcAft>
              <a:buClr>
                <a:schemeClr val="dk1"/>
              </a:buClr>
              <a:buSzPts val="1200"/>
              <a:buFont typeface="Helvetica Neue"/>
              <a:buChar char="●"/>
            </a:pPr>
            <a:r>
              <a:rPr lang="en-US">
                <a:latin typeface="Helvetica Neue"/>
                <a:ea typeface="Helvetica Neue"/>
                <a:cs typeface="Helvetica Neue"/>
                <a:sym typeface="Helvetica Neue"/>
              </a:rPr>
              <a:t>Develop an action plan with specific steps to solve a problem</a:t>
            </a:r>
            <a:endParaRPr>
              <a:latin typeface="Helvetica Neue"/>
              <a:ea typeface="Helvetica Neue"/>
              <a:cs typeface="Helvetica Neue"/>
              <a:sym typeface="Helvetica Neue"/>
            </a:endParaRPr>
          </a:p>
          <a:p>
            <a:pPr indent="-304800" lvl="0" marL="914400" rtl="0" algn="l">
              <a:spcBef>
                <a:spcPts val="0"/>
              </a:spcBef>
              <a:spcAft>
                <a:spcPts val="0"/>
              </a:spcAft>
              <a:buClr>
                <a:schemeClr val="dk1"/>
              </a:buClr>
              <a:buSzPts val="1200"/>
              <a:buFont typeface="Helvetica Neue"/>
              <a:buChar char="●"/>
            </a:pPr>
            <a:r>
              <a:rPr lang="en-US">
                <a:latin typeface="Helvetica Neue"/>
                <a:ea typeface="Helvetica Neue"/>
                <a:cs typeface="Helvetica Neue"/>
                <a:sym typeface="Helvetica Neue"/>
              </a:rPr>
              <a:t>Brainstorm solutions to a problem before bringing it to a supervisor/professor</a:t>
            </a:r>
            <a:endParaRPr>
              <a:latin typeface="Helvetica Neue"/>
              <a:ea typeface="Helvetica Neue"/>
              <a:cs typeface="Helvetica Neue"/>
              <a:sym typeface="Helvetica Neue"/>
            </a:endParaRPr>
          </a:p>
          <a:p>
            <a:pPr indent="-304800" lvl="0" marL="914400" rtl="0" algn="l">
              <a:spcBef>
                <a:spcPts val="0"/>
              </a:spcBef>
              <a:spcAft>
                <a:spcPts val="0"/>
              </a:spcAft>
              <a:buClr>
                <a:schemeClr val="dk1"/>
              </a:buClr>
              <a:buSzPts val="1200"/>
              <a:buFont typeface="Helvetica Neue"/>
              <a:buChar char="●"/>
            </a:pPr>
            <a:r>
              <a:rPr lang="en-US">
                <a:latin typeface="Helvetica Neue"/>
                <a:ea typeface="Helvetica Neue"/>
                <a:cs typeface="Helvetica Neue"/>
                <a:sym typeface="Helvetica Neue"/>
              </a:rPr>
              <a:t>Activate your mind - read, do puzzles, write, etc.</a:t>
            </a:r>
            <a:endParaRPr/>
          </a:p>
        </p:txBody>
      </p:sp>
      <p:sp>
        <p:nvSpPr>
          <p:cNvPr id="155" name="Google Shape;155;gddda9eb286_0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ddda9eb286_0_2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solidFill>
                  <a:srgbClr val="231F20"/>
                </a:solidFill>
                <a:highlight>
                  <a:srgbClr val="FFFFFF"/>
                </a:highlight>
                <a:latin typeface="Helvetica Neue"/>
                <a:ea typeface="Helvetica Neue"/>
                <a:cs typeface="Helvetica Neue"/>
                <a:sym typeface="Helvetica Neue"/>
              </a:rPr>
              <a:t>Professionalism and Productivity:</a:t>
            </a:r>
            <a:r>
              <a:rPr i="1" lang="en-US">
                <a:solidFill>
                  <a:srgbClr val="231F20"/>
                </a:solidFill>
                <a:highlight>
                  <a:srgbClr val="FFFFFF"/>
                </a:highlight>
                <a:latin typeface="Helvetica Neue"/>
                <a:ea typeface="Helvetica Neue"/>
                <a:cs typeface="Helvetica Neue"/>
                <a:sym typeface="Helvetica Neue"/>
              </a:rPr>
              <a:t> </a:t>
            </a:r>
            <a:r>
              <a:rPr lang="en-US">
                <a:solidFill>
                  <a:srgbClr val="231F20"/>
                </a:solidFill>
                <a:highlight>
                  <a:srgbClr val="FFFFFF"/>
                </a:highlight>
                <a:latin typeface="Helvetica Neue"/>
                <a:ea typeface="Helvetica Neue"/>
                <a:cs typeface="Helvetica Neue"/>
                <a:sym typeface="Helvetica Neue"/>
              </a:rPr>
              <a:t>Demonstrate integrity, resilience, accountability and ethical behavior. The ability to take initiative, maintain effective work habits (prioritize, plan and manage work) to produce high quality results and project a professional presence.</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solidFill>
                  <a:srgbClr val="231F20"/>
                </a:solidFill>
                <a:highlight>
                  <a:srgbClr val="FFFFFF"/>
                </a:highlight>
                <a:latin typeface="Helvetica Neue"/>
                <a:ea typeface="Helvetica Neue"/>
                <a:cs typeface="Helvetica Neue"/>
                <a:sym typeface="Helvetica Neue"/>
              </a:rPr>
              <a:t>	Ways to develop this competency:</a:t>
            </a:r>
            <a:endParaRPr>
              <a:solidFill>
                <a:srgbClr val="231F20"/>
              </a:solidFill>
              <a:highlight>
                <a:srgbClr val="FFFFFF"/>
              </a:highlight>
              <a:latin typeface="Helvetica Neue"/>
              <a:ea typeface="Helvetica Neue"/>
              <a:cs typeface="Helvetica Neue"/>
              <a:sym typeface="Helvetica Neue"/>
            </a:endParaRPr>
          </a:p>
          <a:p>
            <a:pPr indent="-304800" lvl="0" marL="914400" rtl="0" algn="l">
              <a:spcBef>
                <a:spcPts val="0"/>
              </a:spcBef>
              <a:spcAft>
                <a:spcPts val="0"/>
              </a:spcAft>
              <a:buClr>
                <a:srgbClr val="231F20"/>
              </a:buClr>
              <a:buSzPts val="1200"/>
              <a:buFont typeface="Helvetica Neue"/>
              <a:buChar char="●"/>
            </a:pPr>
            <a:r>
              <a:rPr lang="en-US">
                <a:solidFill>
                  <a:srgbClr val="231F20"/>
                </a:solidFill>
                <a:highlight>
                  <a:srgbClr val="FFFFFF"/>
                </a:highlight>
                <a:latin typeface="Helvetica Neue"/>
                <a:ea typeface="Helvetica Neue"/>
                <a:cs typeface="Helvetica Neue"/>
                <a:sym typeface="Helvetica Neue"/>
              </a:rPr>
              <a:t>Use a planner or calendar to prioritize work/assignments and meet deadlines.</a:t>
            </a:r>
            <a:endParaRPr>
              <a:solidFill>
                <a:srgbClr val="231F20"/>
              </a:solidFill>
              <a:highlight>
                <a:srgbClr val="FFFFFF"/>
              </a:highlight>
              <a:latin typeface="Helvetica Neue"/>
              <a:ea typeface="Helvetica Neue"/>
              <a:cs typeface="Helvetica Neue"/>
              <a:sym typeface="Helvetica Neue"/>
            </a:endParaRPr>
          </a:p>
          <a:p>
            <a:pPr indent="-304800" lvl="0" marL="914400" rtl="0" algn="l">
              <a:spcBef>
                <a:spcPts val="0"/>
              </a:spcBef>
              <a:spcAft>
                <a:spcPts val="0"/>
              </a:spcAft>
              <a:buClr>
                <a:srgbClr val="231F20"/>
              </a:buClr>
              <a:buSzPts val="1200"/>
              <a:buFont typeface="Helvetica Neue"/>
              <a:buChar char="●"/>
            </a:pPr>
            <a:r>
              <a:rPr lang="en-US">
                <a:solidFill>
                  <a:srgbClr val="231F20"/>
                </a:solidFill>
                <a:highlight>
                  <a:srgbClr val="FFFFFF"/>
                </a:highlight>
                <a:latin typeface="Helvetica Neue"/>
                <a:ea typeface="Helvetica Neue"/>
                <a:cs typeface="Helvetica Neue"/>
                <a:sym typeface="Helvetica Neue"/>
              </a:rPr>
              <a:t>Reflect on a recent challenge and identify areas of growth and improvement for the future.</a:t>
            </a:r>
            <a:endParaRPr>
              <a:solidFill>
                <a:srgbClr val="231F20"/>
              </a:solidFill>
              <a:highlight>
                <a:srgbClr val="FFFFFF"/>
              </a:highlight>
              <a:latin typeface="Helvetica Neue"/>
              <a:ea typeface="Helvetica Neue"/>
              <a:cs typeface="Helvetica Neue"/>
              <a:sym typeface="Helvetica Neue"/>
            </a:endParaRPr>
          </a:p>
          <a:p>
            <a:pPr indent="-304800" lvl="0" marL="914400" rtl="0" algn="l">
              <a:spcBef>
                <a:spcPts val="0"/>
              </a:spcBef>
              <a:spcAft>
                <a:spcPts val="0"/>
              </a:spcAft>
              <a:buClr>
                <a:srgbClr val="231F20"/>
              </a:buClr>
              <a:buSzPts val="1200"/>
              <a:buFont typeface="Helvetica Neue"/>
              <a:buChar char="●"/>
            </a:pPr>
            <a:r>
              <a:rPr lang="en-US">
                <a:solidFill>
                  <a:srgbClr val="231F20"/>
                </a:solidFill>
                <a:highlight>
                  <a:srgbClr val="FFFFFF"/>
                </a:highlight>
                <a:latin typeface="Helvetica Neue"/>
                <a:ea typeface="Helvetica Neue"/>
                <a:cs typeface="Helvetica Neue"/>
                <a:sym typeface="Helvetica Neue"/>
              </a:rPr>
              <a:t>Review your social media through the eyes of a future employer and determine appropriateness</a:t>
            </a:r>
            <a:endParaRPr/>
          </a:p>
        </p:txBody>
      </p:sp>
      <p:sp>
        <p:nvSpPr>
          <p:cNvPr id="163" name="Google Shape;163;gddda9eb286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ddda9eb286_0_2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solidFill>
                  <a:srgbClr val="231F20"/>
                </a:solidFill>
                <a:highlight>
                  <a:srgbClr val="FFFFFF"/>
                </a:highlight>
                <a:latin typeface="Helvetica Neue"/>
                <a:ea typeface="Helvetica Neue"/>
                <a:cs typeface="Helvetica Neue"/>
                <a:sym typeface="Helvetica Neue"/>
              </a:rPr>
              <a:t>Global Perspective</a:t>
            </a:r>
            <a:r>
              <a:rPr i="1" lang="en-US">
                <a:solidFill>
                  <a:srgbClr val="231F20"/>
                </a:solidFill>
                <a:highlight>
                  <a:srgbClr val="FFFFFF"/>
                </a:highlight>
                <a:latin typeface="Helvetica Neue"/>
                <a:ea typeface="Helvetica Neue"/>
                <a:cs typeface="Helvetica Neue"/>
                <a:sym typeface="Helvetica Neue"/>
              </a:rPr>
              <a:t>: </a:t>
            </a:r>
            <a:r>
              <a:rPr lang="en-US">
                <a:solidFill>
                  <a:srgbClr val="231F20"/>
                </a:solidFill>
                <a:highlight>
                  <a:srgbClr val="FFFFFF"/>
                </a:highlight>
                <a:latin typeface="Helvetica Neue"/>
                <a:ea typeface="Helvetica Neue"/>
                <a:cs typeface="Helvetica Neue"/>
                <a:sym typeface="Helvetica Neue"/>
              </a:rPr>
              <a:t>Respect the viewpoints of those from diverse cultures, races, ages, genders, religions and lifestyles to build collaborative relationships and communicate effectively. The ability to appreciate, value, and learn from other cultures and perspectives to move beyond tolerance.</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solidFill>
                  <a:srgbClr val="231F20"/>
                </a:solidFill>
                <a:highlight>
                  <a:srgbClr val="FFFFFF"/>
                </a:highlight>
                <a:latin typeface="Helvetica Neue"/>
                <a:ea typeface="Helvetica Neue"/>
                <a:cs typeface="Helvetica Neue"/>
                <a:sym typeface="Helvetica Neue"/>
              </a:rPr>
              <a:t>	Ways to develop this competency:</a:t>
            </a:r>
            <a:endParaRPr>
              <a:solidFill>
                <a:srgbClr val="231F20"/>
              </a:solidFill>
              <a:highlight>
                <a:srgbClr val="FFFFFF"/>
              </a:highlight>
              <a:latin typeface="Helvetica Neue"/>
              <a:ea typeface="Helvetica Neue"/>
              <a:cs typeface="Helvetica Neue"/>
              <a:sym typeface="Helvetica Neue"/>
            </a:endParaRPr>
          </a:p>
          <a:p>
            <a:pPr indent="-304800" lvl="0" marL="914400" rtl="0" algn="l">
              <a:spcBef>
                <a:spcPts val="0"/>
              </a:spcBef>
              <a:spcAft>
                <a:spcPts val="0"/>
              </a:spcAft>
              <a:buClr>
                <a:srgbClr val="231F20"/>
              </a:buClr>
              <a:buSzPts val="1200"/>
              <a:buFont typeface="Helvetica Neue"/>
              <a:buChar char="●"/>
            </a:pPr>
            <a:r>
              <a:rPr lang="en-US">
                <a:solidFill>
                  <a:srgbClr val="231F20"/>
                </a:solidFill>
                <a:highlight>
                  <a:srgbClr val="FFFFFF"/>
                </a:highlight>
                <a:latin typeface="Helvetica Neue"/>
                <a:ea typeface="Helvetica Neue"/>
                <a:cs typeface="Helvetica Neue"/>
                <a:sym typeface="Helvetica Neue"/>
              </a:rPr>
              <a:t>Attend an event on campus that encourages you to step outside your comfort zone.</a:t>
            </a:r>
            <a:endParaRPr>
              <a:solidFill>
                <a:srgbClr val="231F20"/>
              </a:solidFill>
              <a:highlight>
                <a:srgbClr val="FFFFFF"/>
              </a:highlight>
              <a:latin typeface="Helvetica Neue"/>
              <a:ea typeface="Helvetica Neue"/>
              <a:cs typeface="Helvetica Neue"/>
              <a:sym typeface="Helvetica Neue"/>
            </a:endParaRPr>
          </a:p>
          <a:p>
            <a:pPr indent="-304800" lvl="0" marL="914400" rtl="0" algn="l">
              <a:spcBef>
                <a:spcPts val="0"/>
              </a:spcBef>
              <a:spcAft>
                <a:spcPts val="0"/>
              </a:spcAft>
              <a:buClr>
                <a:srgbClr val="231F20"/>
              </a:buClr>
              <a:buSzPts val="1200"/>
              <a:buFont typeface="Helvetica Neue"/>
              <a:buChar char="●"/>
            </a:pPr>
            <a:r>
              <a:rPr lang="en-US">
                <a:solidFill>
                  <a:srgbClr val="231F20"/>
                </a:solidFill>
                <a:highlight>
                  <a:srgbClr val="FFFFFF"/>
                </a:highlight>
                <a:latin typeface="Helvetica Neue"/>
                <a:ea typeface="Helvetica Neue"/>
                <a:cs typeface="Helvetica Neue"/>
                <a:sym typeface="Helvetica Neue"/>
              </a:rPr>
              <a:t>Engage in conversation with individuals who have different perspectives than your own.</a:t>
            </a:r>
            <a:endParaRPr>
              <a:solidFill>
                <a:srgbClr val="231F20"/>
              </a:solidFill>
              <a:highlight>
                <a:srgbClr val="FFFFFF"/>
              </a:highlight>
              <a:latin typeface="Helvetica Neue"/>
              <a:ea typeface="Helvetica Neue"/>
              <a:cs typeface="Helvetica Neue"/>
              <a:sym typeface="Helvetica Neue"/>
            </a:endParaRPr>
          </a:p>
          <a:p>
            <a:pPr indent="-304800" lvl="0" marL="914400" rtl="0" algn="l">
              <a:spcBef>
                <a:spcPts val="0"/>
              </a:spcBef>
              <a:spcAft>
                <a:spcPts val="0"/>
              </a:spcAft>
              <a:buClr>
                <a:srgbClr val="231F20"/>
              </a:buClr>
              <a:buSzPts val="1200"/>
              <a:buFont typeface="Helvetica Neue"/>
              <a:buChar char="●"/>
            </a:pPr>
            <a:r>
              <a:rPr lang="en-US">
                <a:solidFill>
                  <a:srgbClr val="231F20"/>
                </a:solidFill>
                <a:highlight>
                  <a:srgbClr val="FFFFFF"/>
                </a:highlight>
                <a:latin typeface="Helvetica Neue"/>
                <a:ea typeface="Helvetica Neue"/>
                <a:cs typeface="Helvetica Neue"/>
                <a:sym typeface="Helvetica Neue"/>
              </a:rPr>
              <a:t>Participate in a study abroad of volunteer experience to broaden your horizons</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None/>
            </a:pPr>
            <a:r>
              <a:t/>
            </a:r>
            <a:endParaRPr/>
          </a:p>
        </p:txBody>
      </p:sp>
      <p:sp>
        <p:nvSpPr>
          <p:cNvPr id="171" name="Google Shape;171;gddda9eb286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14" name="Shape 14"/>
        <p:cNvGrpSpPr/>
        <p:nvPr/>
      </p:nvGrpSpPr>
      <p:grpSpPr>
        <a:xfrm>
          <a:off x="0" y="0"/>
          <a:ext cx="0" cy="0"/>
          <a:chOff x="0" y="0"/>
          <a:chExt cx="0" cy="0"/>
        </a:xfrm>
      </p:grpSpPr>
      <p:sp>
        <p:nvSpPr>
          <p:cNvPr id="15" name="Google Shape;15;p1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 name="Google Shape;16;p1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1"/>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18" name="Google Shape;18;p1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9" name="Google Shape;19;p11"/>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0" name="Google Shape;20;p11"/>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3" type="secHead">
  <p:cSld name="SECTION_HEADER">
    <p:bg>
      <p:bgPr>
        <a:solidFill>
          <a:schemeClr val="lt1"/>
        </a:solidFill>
      </p:bgPr>
    </p:bg>
    <p:spTree>
      <p:nvGrpSpPr>
        <p:cNvPr id="85" name="Shape 85"/>
        <p:cNvGrpSpPr/>
        <p:nvPr/>
      </p:nvGrpSpPr>
      <p:grpSpPr>
        <a:xfrm>
          <a:off x="0" y="0"/>
          <a:ext cx="0" cy="0"/>
          <a:chOff x="0" y="0"/>
          <a:chExt cx="0" cy="0"/>
        </a:xfrm>
      </p:grpSpPr>
      <p:sp>
        <p:nvSpPr>
          <p:cNvPr id="86" name="Google Shape;86;p19"/>
          <p:cNvSpPr txBox="1"/>
          <p:nvPr>
            <p:ph type="title"/>
          </p:nvPr>
        </p:nvSpPr>
        <p:spPr>
          <a:xfrm>
            <a:off x="831850" y="1709739"/>
            <a:ext cx="9489597" cy="735915"/>
          </a:xfrm>
          <a:prstGeom prst="rect">
            <a:avLst/>
          </a:prstGeom>
          <a:noFill/>
          <a:ln>
            <a:noFill/>
          </a:ln>
        </p:spPr>
        <p:txBody>
          <a:bodyPr anchorCtr="0" anchor="b" bIns="45700" lIns="91425" spcFirstLastPara="1" rIns="91425" wrap="square" tIns="45700">
            <a:noAutofit/>
          </a:bodyPr>
          <a:lstStyle>
            <a:lvl1pPr lvl="0" marR="0" algn="l">
              <a:lnSpc>
                <a:spcPct val="90000"/>
              </a:lnSpc>
              <a:spcBef>
                <a:spcPts val="0"/>
              </a:spcBef>
              <a:spcAft>
                <a:spcPts val="0"/>
              </a:spcAft>
              <a:buClr>
                <a:srgbClr val="EE5934"/>
              </a:buClr>
              <a:buSzPts val="2800"/>
              <a:buFont typeface="Arial"/>
              <a:buNone/>
              <a:defRPr b="1" sz="2800">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19"/>
          <p:cNvSpPr txBox="1"/>
          <p:nvPr>
            <p:ph idx="1" type="body"/>
          </p:nvPr>
        </p:nvSpPr>
        <p:spPr>
          <a:xfrm>
            <a:off x="831850" y="2552769"/>
            <a:ext cx="9489597" cy="3536882"/>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marR="0" algn="l">
              <a:lnSpc>
                <a:spcPct val="90000"/>
              </a:lnSpc>
              <a:spcBef>
                <a:spcPts val="500"/>
              </a:spcBef>
              <a:spcAft>
                <a:spcPts val="0"/>
              </a:spcAft>
              <a:buClr>
                <a:srgbClr val="8F999C"/>
              </a:buClr>
              <a:buSzPts val="1400"/>
              <a:buFont typeface="Arial"/>
              <a:buNone/>
              <a:defRPr sz="1400">
                <a:solidFill>
                  <a:srgbClr val="8F999C"/>
                </a:solidFill>
              </a:defRPr>
            </a:lvl2pPr>
            <a:lvl3pPr indent="-368300" lvl="2" marL="1371600" marR="0" algn="l">
              <a:lnSpc>
                <a:spcPct val="90000"/>
              </a:lnSpc>
              <a:spcBef>
                <a:spcPts val="500"/>
              </a:spcBef>
              <a:spcAft>
                <a:spcPts val="0"/>
              </a:spcAft>
              <a:buClr>
                <a:srgbClr val="EE5934"/>
              </a:buClr>
              <a:buSzPts val="2200"/>
              <a:buFont typeface="Arial"/>
              <a:buChar char="•"/>
              <a:defRPr sz="2200">
                <a:solidFill>
                  <a:srgbClr val="8F999C"/>
                </a:solidFill>
              </a:defRPr>
            </a:lvl3pPr>
            <a:lvl4pPr indent="-304800" lvl="3" marL="1828800" marR="0" algn="l">
              <a:lnSpc>
                <a:spcPct val="90000"/>
              </a:lnSpc>
              <a:spcBef>
                <a:spcPts val="500"/>
              </a:spcBef>
              <a:spcAft>
                <a:spcPts val="0"/>
              </a:spcAft>
              <a:buClr>
                <a:srgbClr val="EE5934"/>
              </a:buClr>
              <a:buSzPts val="1200"/>
              <a:buFont typeface="Courier New"/>
              <a:buChar char="o"/>
              <a:defRPr sz="1200">
                <a:solidFill>
                  <a:srgbClr val="8F999C"/>
                </a:solidFill>
              </a:defRPr>
            </a:lvl4pPr>
            <a:lvl5pPr indent="-317500" lvl="4" marL="2286000" marR="0" algn="l">
              <a:lnSpc>
                <a:spcPct val="90000"/>
              </a:lnSpc>
              <a:spcBef>
                <a:spcPts val="500"/>
              </a:spcBef>
              <a:spcAft>
                <a:spcPts val="0"/>
              </a:spcAft>
              <a:buClr>
                <a:srgbClr val="EE5934"/>
              </a:buClr>
              <a:buSzPts val="1400"/>
              <a:buFont typeface="Noto Sans Symbols"/>
              <a:buChar char="▪"/>
              <a:defRPr sz="1400">
                <a:solidFill>
                  <a:srgbClr val="8F999C"/>
                </a:solidFill>
              </a:defRPr>
            </a:lvl5pPr>
            <a:lvl6pPr indent="-228600" lvl="5" marL="2743200" algn="l">
              <a:lnSpc>
                <a:spcPct val="90000"/>
              </a:lnSpc>
              <a:spcBef>
                <a:spcPts val="500"/>
              </a:spcBef>
              <a:spcAft>
                <a:spcPts val="0"/>
              </a:spcAft>
              <a:buClr>
                <a:srgbClr val="8F999C"/>
              </a:buClr>
              <a:buSzPts val="1400"/>
              <a:buNone/>
              <a:defRPr sz="1400">
                <a:solidFill>
                  <a:srgbClr val="8F999C"/>
                </a:solidFill>
              </a:defRPr>
            </a:lvl6pPr>
            <a:lvl7pPr indent="-228600" lvl="6" marL="3200400" algn="l">
              <a:lnSpc>
                <a:spcPct val="90000"/>
              </a:lnSpc>
              <a:spcBef>
                <a:spcPts val="500"/>
              </a:spcBef>
              <a:spcAft>
                <a:spcPts val="0"/>
              </a:spcAft>
              <a:buClr>
                <a:srgbClr val="8F999C"/>
              </a:buClr>
              <a:buSzPts val="1600"/>
              <a:buNone/>
              <a:defRPr sz="1600">
                <a:solidFill>
                  <a:srgbClr val="8F999C"/>
                </a:solidFill>
              </a:defRPr>
            </a:lvl7pPr>
            <a:lvl8pPr indent="-228600" lvl="7" marL="3657600" algn="l">
              <a:lnSpc>
                <a:spcPct val="90000"/>
              </a:lnSpc>
              <a:spcBef>
                <a:spcPts val="500"/>
              </a:spcBef>
              <a:spcAft>
                <a:spcPts val="0"/>
              </a:spcAft>
              <a:buClr>
                <a:srgbClr val="8F999C"/>
              </a:buClr>
              <a:buSzPts val="1600"/>
              <a:buNone/>
              <a:defRPr sz="1600">
                <a:solidFill>
                  <a:srgbClr val="8F999C"/>
                </a:solidFill>
              </a:defRPr>
            </a:lvl8pPr>
            <a:lvl9pPr indent="-228600" lvl="8" marL="4114800" algn="l">
              <a:lnSpc>
                <a:spcPct val="90000"/>
              </a:lnSpc>
              <a:spcBef>
                <a:spcPts val="500"/>
              </a:spcBef>
              <a:spcAft>
                <a:spcPts val="0"/>
              </a:spcAft>
              <a:buClr>
                <a:srgbClr val="8F999C"/>
              </a:buClr>
              <a:buSzPts val="1600"/>
              <a:buNone/>
              <a:defRPr sz="1600">
                <a:solidFill>
                  <a:srgbClr val="8F999C"/>
                </a:solidFill>
              </a:defRPr>
            </a:lvl9pPr>
          </a:lstStyle>
          <a:p/>
        </p:txBody>
      </p:sp>
      <p:sp>
        <p:nvSpPr>
          <p:cNvPr id="88" name="Google Shape;88;p19"/>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9" name="Google Shape;89;p19"/>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0" name="Google Shape;90;p19"/>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4">
  <p:cSld name="Content_4">
    <p:spTree>
      <p:nvGrpSpPr>
        <p:cNvPr id="91" name="Shape 91"/>
        <p:cNvGrpSpPr/>
        <p:nvPr/>
      </p:nvGrpSpPr>
      <p:grpSpPr>
        <a:xfrm>
          <a:off x="0" y="0"/>
          <a:ext cx="0" cy="0"/>
          <a:chOff x="0" y="0"/>
          <a:chExt cx="0" cy="0"/>
        </a:xfrm>
      </p:grpSpPr>
      <p:sp>
        <p:nvSpPr>
          <p:cNvPr id="92" name="Google Shape;92;p20"/>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93" name="Google Shape;93;p20"/>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20"/>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95" name="Google Shape;95;p20"/>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6" name="Google Shape;96;p2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97" name="Google Shape;97;p20"/>
          <p:cNvSpPr txBox="1"/>
          <p:nvPr>
            <p:ph idx="1" type="body"/>
          </p:nvPr>
        </p:nvSpPr>
        <p:spPr>
          <a:xfrm>
            <a:off x="831850" y="1984292"/>
            <a:ext cx="10759946" cy="3956278"/>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rgbClr val="3C5961"/>
              </a:buClr>
              <a:buSzPts val="2000"/>
              <a:buFont typeface="Arial"/>
              <a:buNone/>
              <a:defRPr sz="2000">
                <a:solidFill>
                  <a:srgbClr val="3C5961"/>
                </a:solidFill>
              </a:defRPr>
            </a:lvl1pPr>
            <a:lvl2pPr indent="-228600" lvl="1" marL="914400" marR="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marR="0" algn="l">
              <a:lnSpc>
                <a:spcPct val="90000"/>
              </a:lnSpc>
              <a:spcBef>
                <a:spcPts val="500"/>
              </a:spcBef>
              <a:spcAft>
                <a:spcPts val="0"/>
              </a:spcAft>
              <a:buClr>
                <a:srgbClr val="EE5934"/>
              </a:buClr>
              <a:buSzPts val="1600"/>
              <a:buFont typeface="Arial"/>
              <a:buChar char="•"/>
              <a:defRPr sz="1600">
                <a:solidFill>
                  <a:srgbClr val="3C5961"/>
                </a:solidFill>
              </a:defRPr>
            </a:lvl3pPr>
            <a:lvl4pPr indent="-330200" lvl="3" marL="1828800" marR="0" algn="l">
              <a:lnSpc>
                <a:spcPct val="90000"/>
              </a:lnSpc>
              <a:spcBef>
                <a:spcPts val="500"/>
              </a:spcBef>
              <a:spcAft>
                <a:spcPts val="0"/>
              </a:spcAft>
              <a:buClr>
                <a:srgbClr val="EE5934"/>
              </a:buClr>
              <a:buSzPts val="1600"/>
              <a:buFont typeface="Courier New"/>
              <a:buChar char="o"/>
              <a:defRPr sz="1600">
                <a:solidFill>
                  <a:srgbClr val="3C5961"/>
                </a:solidFill>
              </a:defRPr>
            </a:lvl4pPr>
            <a:lvl5pPr indent="-330200" lvl="4" marL="2286000" marR="0" algn="l">
              <a:lnSpc>
                <a:spcPct val="90000"/>
              </a:lnSpc>
              <a:spcBef>
                <a:spcPts val="500"/>
              </a:spcBef>
              <a:spcAft>
                <a:spcPts val="0"/>
              </a:spcAft>
              <a:buClr>
                <a:srgbClr val="EE5934"/>
              </a:buClr>
              <a:buSzPts val="1600"/>
              <a:buFont typeface="Noto Sans Symbols"/>
              <a:buChar char="▪"/>
              <a:defRPr sz="1600">
                <a:solidFill>
                  <a:srgbClr val="3C596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5">
  <p:cSld name="Content_5">
    <p:spTree>
      <p:nvGrpSpPr>
        <p:cNvPr id="98" name="Shape 98"/>
        <p:cNvGrpSpPr/>
        <p:nvPr/>
      </p:nvGrpSpPr>
      <p:grpSpPr>
        <a:xfrm>
          <a:off x="0" y="0"/>
          <a:ext cx="0" cy="0"/>
          <a:chOff x="0" y="0"/>
          <a:chExt cx="0" cy="0"/>
        </a:xfrm>
      </p:grpSpPr>
      <p:sp>
        <p:nvSpPr>
          <p:cNvPr id="99" name="Google Shape;99;p2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100" name="Google Shape;100;p2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01" name="Google Shape;101;p21"/>
          <p:cNvSpPr txBox="1"/>
          <p:nvPr>
            <p:ph type="title"/>
          </p:nvPr>
        </p:nvSpPr>
        <p:spPr>
          <a:xfrm>
            <a:off x="631371" y="1436280"/>
            <a:ext cx="10341428" cy="124813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590"/>
              <a:buFont typeface="Arial"/>
              <a:buNone/>
              <a:defRPr sz="359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 name="Google Shape;102;p21"/>
          <p:cNvSpPr txBox="1"/>
          <p:nvPr>
            <p:ph idx="1" type="body"/>
          </p:nvPr>
        </p:nvSpPr>
        <p:spPr>
          <a:xfrm>
            <a:off x="631370" y="2901722"/>
            <a:ext cx="10341429" cy="31498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Font typeface="Arial"/>
              <a:buNone/>
              <a:defRPr sz="2000">
                <a:solidFill>
                  <a:schemeClr val="lt1"/>
                </a:solidFill>
              </a:defRPr>
            </a:lvl1pPr>
            <a:lvl2pPr indent="-228600" lvl="1" marL="91440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algn="l">
              <a:lnSpc>
                <a:spcPct val="90000"/>
              </a:lnSpc>
              <a:spcBef>
                <a:spcPts val="500"/>
              </a:spcBef>
              <a:spcAft>
                <a:spcPts val="0"/>
              </a:spcAft>
              <a:buClr>
                <a:srgbClr val="EE5934"/>
              </a:buClr>
              <a:buSzPts val="1600"/>
              <a:buFont typeface="Arial"/>
              <a:buChar char="•"/>
              <a:defRPr sz="1600">
                <a:solidFill>
                  <a:schemeClr val="lt1"/>
                </a:solidFill>
              </a:defRPr>
            </a:lvl3pPr>
            <a:lvl4pPr indent="-330200" lvl="3" marL="1828800" algn="l">
              <a:lnSpc>
                <a:spcPct val="90000"/>
              </a:lnSpc>
              <a:spcBef>
                <a:spcPts val="500"/>
              </a:spcBef>
              <a:spcAft>
                <a:spcPts val="0"/>
              </a:spcAft>
              <a:buClr>
                <a:srgbClr val="EE5934"/>
              </a:buClr>
              <a:buSzPts val="1600"/>
              <a:buFont typeface="Noto Sans Symbols"/>
              <a:buChar char="▪"/>
              <a:defRPr sz="1600">
                <a:solidFill>
                  <a:schemeClr val="lt1"/>
                </a:solidFill>
              </a:defRPr>
            </a:lvl4pPr>
            <a:lvl5pPr indent="-330200" lvl="4" marL="2286000" algn="l">
              <a:lnSpc>
                <a:spcPct val="90000"/>
              </a:lnSpc>
              <a:spcBef>
                <a:spcPts val="500"/>
              </a:spcBef>
              <a:spcAft>
                <a:spcPts val="0"/>
              </a:spcAft>
              <a:buClr>
                <a:srgbClr val="EE5934"/>
              </a:buClr>
              <a:buSzPts val="1600"/>
              <a:buFont typeface="Courier New"/>
              <a:buChar char="o"/>
              <a:defRPr sz="16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21"/>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04" name="Google Shape;104;p21"/>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solidFill>
                  <a:schemeClr val="l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21" name="Shape 21"/>
        <p:cNvGrpSpPr/>
        <p:nvPr/>
      </p:nvGrpSpPr>
      <p:grpSpPr>
        <a:xfrm>
          <a:off x="0" y="0"/>
          <a:ext cx="0" cy="0"/>
          <a:chOff x="0" y="0"/>
          <a:chExt cx="0" cy="0"/>
        </a:xfrm>
      </p:grpSpPr>
      <p:sp>
        <p:nvSpPr>
          <p:cNvPr id="22" name="Google Shape;22;p13"/>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3"/>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24" name="Google Shape;24;p13"/>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25" name="Google Shape;25;p13"/>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6" name="Google Shape;26;p13"/>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27" name="Shape 27"/>
        <p:cNvGrpSpPr/>
        <p:nvPr/>
      </p:nvGrpSpPr>
      <p:grpSpPr>
        <a:xfrm>
          <a:off x="0" y="0"/>
          <a:ext cx="0" cy="0"/>
          <a:chOff x="0" y="0"/>
          <a:chExt cx="0" cy="0"/>
        </a:xfrm>
      </p:grpSpPr>
      <p:pic>
        <p:nvPicPr>
          <p:cNvPr descr="A picture containing text, floor, indoor, table&#10;&#10;Description automatically generated" id="28" name="Google Shape;28;p15"/>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29" name="Google Shape;29;p15"/>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0" name="Google Shape;30;p15"/>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15"/>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32" name="Google Shape;32;p15"/>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33" name="Google Shape;33;p15"/>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34" name="Google Shape;34;p15"/>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2">
  <p:cSld name="Content_2">
    <p:spTree>
      <p:nvGrpSpPr>
        <p:cNvPr id="40" name="Shape 40"/>
        <p:cNvGrpSpPr/>
        <p:nvPr/>
      </p:nvGrpSpPr>
      <p:grpSpPr>
        <a:xfrm>
          <a:off x="0" y="0"/>
          <a:ext cx="0" cy="0"/>
          <a:chOff x="0" y="0"/>
          <a:chExt cx="0" cy="0"/>
        </a:xfrm>
      </p:grpSpPr>
      <p:sp>
        <p:nvSpPr>
          <p:cNvPr id="41" name="Google Shape;41;p16"/>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6"/>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43" name="Google Shape;43;p16"/>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6"/>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45" name="Google Shape;45;p16"/>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46" name="Google Shape;46;p16"/>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47" name="Google Shape;47;p16"/>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48" name="Shape 48"/>
        <p:cNvGrpSpPr/>
        <p:nvPr/>
      </p:nvGrpSpPr>
      <p:grpSpPr>
        <a:xfrm>
          <a:off x="0" y="0"/>
          <a:ext cx="0" cy="0"/>
          <a:chOff x="0" y="0"/>
          <a:chExt cx="0" cy="0"/>
        </a:xfrm>
      </p:grpSpPr>
      <p:sp>
        <p:nvSpPr>
          <p:cNvPr id="49" name="Google Shape;49;p10"/>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0" name="Google Shape;50;p10"/>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0"/>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2" name="Google Shape;52;p1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53" name="Google Shape;53;p10"/>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54" name="Google Shape;54;p10"/>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55" name="Shape 55"/>
        <p:cNvGrpSpPr/>
        <p:nvPr/>
      </p:nvGrpSpPr>
      <p:grpSpPr>
        <a:xfrm>
          <a:off x="0" y="0"/>
          <a:ext cx="0" cy="0"/>
          <a:chOff x="0" y="0"/>
          <a:chExt cx="0" cy="0"/>
        </a:xfrm>
      </p:grpSpPr>
      <p:sp>
        <p:nvSpPr>
          <p:cNvPr id="56" name="Google Shape;56;p12"/>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12"/>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8" name="Google Shape;58;p12"/>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59" name="Google Shape;59;p12"/>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60" name="Google Shape;60;p12"/>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61" name="Shape 61"/>
        <p:cNvGrpSpPr/>
        <p:nvPr/>
      </p:nvGrpSpPr>
      <p:grpSpPr>
        <a:xfrm>
          <a:off x="0" y="0"/>
          <a:ext cx="0" cy="0"/>
          <a:chOff x="0" y="0"/>
          <a:chExt cx="0" cy="0"/>
        </a:xfrm>
      </p:grpSpPr>
      <p:pic>
        <p:nvPicPr>
          <p:cNvPr descr="A picture containing text, floor, indoor, table&#10;&#10;Description automatically generated" id="62" name="Google Shape;62;p14"/>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63" name="Google Shape;63;p14"/>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4" name="Google Shape;64;p14"/>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14"/>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66" name="Google Shape;66;p14"/>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67" name="Google Shape;67;p14"/>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68" name="Google Shape;68;p14"/>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2">
  <p:cSld name="Section_Header_2">
    <p:bg>
      <p:bgPr>
        <a:solidFill>
          <a:schemeClr val="dk1"/>
        </a:solidFill>
      </p:bgPr>
    </p:bg>
    <p:spTree>
      <p:nvGrpSpPr>
        <p:cNvPr id="69" name="Shape 69"/>
        <p:cNvGrpSpPr/>
        <p:nvPr/>
      </p:nvGrpSpPr>
      <p:grpSpPr>
        <a:xfrm>
          <a:off x="0" y="0"/>
          <a:ext cx="0" cy="0"/>
          <a:chOff x="0" y="0"/>
          <a:chExt cx="0" cy="0"/>
        </a:xfrm>
      </p:grpSpPr>
      <p:pic>
        <p:nvPicPr>
          <p:cNvPr id="70" name="Google Shape;70;p17"/>
          <p:cNvPicPr preferRelativeResize="0"/>
          <p:nvPr/>
        </p:nvPicPr>
        <p:blipFill rotWithShape="1">
          <a:blip r:embed="rId2">
            <a:alphaModFix/>
          </a:blip>
          <a:srcRect b="0" l="10467" r="5790" t="24999"/>
          <a:stretch/>
        </p:blipFill>
        <p:spPr>
          <a:xfrm>
            <a:off x="-203200" y="-514350"/>
            <a:ext cx="12719050" cy="8191500"/>
          </a:xfrm>
          <a:prstGeom prst="rect">
            <a:avLst/>
          </a:prstGeom>
          <a:noFill/>
          <a:ln>
            <a:noFill/>
          </a:ln>
        </p:spPr>
      </p:pic>
      <p:sp>
        <p:nvSpPr>
          <p:cNvPr id="71" name="Google Shape;71;p17"/>
          <p:cNvSpPr/>
          <p:nvPr/>
        </p:nvSpPr>
        <p:spPr>
          <a:xfrm>
            <a:off x="-203200" y="-514350"/>
            <a:ext cx="12719049" cy="8191500"/>
          </a:xfrm>
          <a:prstGeom prst="rect">
            <a:avLst/>
          </a:prstGeom>
          <a:solidFill>
            <a:srgbClr val="00B3BC">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2" name="Google Shape;72;p17"/>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lt1"/>
              </a:buClr>
              <a:buSzPts val="6000"/>
              <a:buFont typeface="Arial"/>
              <a:buNone/>
              <a:defRPr b="1" sz="60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 name="Google Shape;73;p17"/>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sp>
        <p:nvSpPr>
          <p:cNvPr id="74" name="Google Shape;74;p17"/>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75" name="Google Shape;75;p17"/>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76" name="Google Shape;76;p17"/>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1">
  <p:cSld name="Content_1">
    <p:spTree>
      <p:nvGrpSpPr>
        <p:cNvPr id="77" name="Shape 77"/>
        <p:cNvGrpSpPr/>
        <p:nvPr/>
      </p:nvGrpSpPr>
      <p:grpSpPr>
        <a:xfrm>
          <a:off x="0" y="0"/>
          <a:ext cx="0" cy="0"/>
          <a:chOff x="0" y="0"/>
          <a:chExt cx="0" cy="0"/>
        </a:xfrm>
      </p:grpSpPr>
      <p:sp>
        <p:nvSpPr>
          <p:cNvPr id="78" name="Google Shape;78;p18"/>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 name="Google Shape;79;p1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80" name="Google Shape;80;p18"/>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8"/>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2" name="Google Shape;82;p18"/>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83" name="Google Shape;83;p18"/>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84" name="Google Shape;84;p18"/>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slideLayout" Target="../slideLayouts/slideLayout5.xml"/><Relationship Id="rId3" Type="http://schemas.openxmlformats.org/officeDocument/2006/relationships/slideLayout" Target="../slideLayouts/slideLayout6.xml"/><Relationship Id="rId4" Type="http://schemas.openxmlformats.org/officeDocument/2006/relationships/slideLayout" Target="../slideLayouts/slideLayout7.xml"/><Relationship Id="rId10" Type="http://schemas.openxmlformats.org/officeDocument/2006/relationships/theme" Target="../theme/theme3.xml"/><Relationship Id="rId9" Type="http://schemas.openxmlformats.org/officeDocument/2006/relationships/slideLayout" Target="../slideLayouts/slideLayout12.xml"/><Relationship Id="rId5" Type="http://schemas.openxmlformats.org/officeDocument/2006/relationships/slideLayout" Target="../slideLayouts/slideLayout8.xml"/><Relationship Id="rId6" Type="http://schemas.openxmlformats.org/officeDocument/2006/relationships/slideLayout" Target="../slideLayouts/slideLayout9.xml"/><Relationship Id="rId7" Type="http://schemas.openxmlformats.org/officeDocument/2006/relationships/slideLayout" Target="../slideLayouts/slideLayout10.xml"/><Relationship Id="rId8"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 name="Shape 9"/>
        <p:cNvGrpSpPr/>
        <p:nvPr/>
      </p:nvGrpSpPr>
      <p:grpSpPr>
        <a:xfrm>
          <a:off x="0" y="0"/>
          <a:ext cx="0" cy="0"/>
          <a:chOff x="0" y="0"/>
          <a:chExt cx="0" cy="0"/>
        </a:xfrm>
      </p:grpSpPr>
      <p:sp>
        <p:nvSpPr>
          <p:cNvPr id="10" name="Google Shape;10;p9"/>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4400"/>
              <a:buFont typeface="Arial"/>
              <a:buNone/>
              <a:defRPr b="0" i="0" sz="4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9"/>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indent="-317500" lvl="3" marL="1828800"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indent="-317500" lvl="4" marL="2286000"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12" name="Google Shape;12;p9"/>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3" name="Google Shape;13;p9"/>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lt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7" name="Google Shape;37;p8"/>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17500" lvl="3" marL="1828800" marR="0" rtl="0" algn="l">
              <a:lnSpc>
                <a:spcPct val="90000"/>
              </a:lnSpc>
              <a:spcBef>
                <a:spcPts val="500"/>
              </a:spcBef>
              <a:spcAft>
                <a:spcPts val="0"/>
              </a:spcAft>
              <a:buClr>
                <a:schemeClr val="dk1"/>
              </a:buClr>
              <a:buSzPts val="1400"/>
              <a:buFont typeface="Courier New"/>
              <a:buChar char="o"/>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500"/>
              </a:spcBef>
              <a:spcAft>
                <a:spcPts val="0"/>
              </a:spcAft>
              <a:buClr>
                <a:schemeClr val="dk1"/>
              </a:buClr>
              <a:buSzPts val="1400"/>
              <a:buFont typeface="Noto Sans Symbols"/>
              <a:buChar char="▪"/>
              <a:defRPr b="0" i="0" sz="14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39" name="Google Shape;39;p8"/>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hyperlink" Target="http://www.youtube.com/watch?v=oex8FCqivwk" TargetMode="External"/><Relationship Id="rId4" Type="http://schemas.openxmlformats.org/officeDocument/2006/relationships/image" Target="../media/image1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1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1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pic>
        <p:nvPicPr>
          <p:cNvPr id="109" name="Google Shape;109;p1"/>
          <p:cNvPicPr preferRelativeResize="0"/>
          <p:nvPr/>
        </p:nvPicPr>
        <p:blipFill>
          <a:blip r:embed="rId3">
            <a:alphaModFix/>
          </a:blip>
          <a:stretch>
            <a:fillRect/>
          </a:stretch>
        </p:blipFill>
        <p:spPr>
          <a:xfrm>
            <a:off x="7615422" y="0"/>
            <a:ext cx="4576577" cy="6858000"/>
          </a:xfrm>
          <a:prstGeom prst="rect">
            <a:avLst/>
          </a:prstGeom>
          <a:noFill/>
          <a:ln>
            <a:noFill/>
          </a:ln>
        </p:spPr>
      </p:pic>
      <p:sp>
        <p:nvSpPr>
          <p:cNvPr id="110" name="Google Shape;110;p1"/>
          <p:cNvSpPr/>
          <p:nvPr/>
        </p:nvSpPr>
        <p:spPr>
          <a:xfrm>
            <a:off x="6434328" y="3729006"/>
            <a:ext cx="2578608" cy="2578608"/>
          </a:xfrm>
          <a:prstGeom prst="rect">
            <a:avLst/>
          </a:prstGeom>
          <a:solidFill>
            <a:srgbClr val="00B3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111" name="Google Shape;111;p1"/>
          <p:cNvCxnSpPr/>
          <p:nvPr/>
        </p:nvCxnSpPr>
        <p:spPr>
          <a:xfrm>
            <a:off x="8342122" y="4509922"/>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112" name="Google Shape;112;p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500"/>
              <a:buFont typeface="Arial"/>
              <a:buNone/>
            </a:pPr>
            <a:r>
              <a:rPr b="1" lang="en-US">
                <a:latin typeface="Poppins"/>
                <a:ea typeface="Poppins"/>
                <a:cs typeface="Poppins"/>
                <a:sym typeface="Poppins"/>
              </a:rPr>
              <a:t>ARE YOU CAREER READY?</a:t>
            </a:r>
            <a:endParaRPr>
              <a:latin typeface="Poppins"/>
              <a:ea typeface="Poppins"/>
              <a:cs typeface="Poppins"/>
              <a:sym typeface="Poppins"/>
            </a:endParaRPr>
          </a:p>
        </p:txBody>
      </p:sp>
      <p:sp>
        <p:nvSpPr>
          <p:cNvPr id="113" name="Google Shape;113;p1"/>
          <p:cNvSpPr txBox="1"/>
          <p:nvPr>
            <p:ph idx="4294967295" type="body"/>
          </p:nvPr>
        </p:nvSpPr>
        <p:spPr>
          <a:xfrm>
            <a:off x="6644223" y="4983481"/>
            <a:ext cx="2148840" cy="100584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b="1" lang="en-US">
                <a:latin typeface="Poppins"/>
                <a:ea typeface="Poppins"/>
                <a:cs typeface="Poppins"/>
                <a:sym typeface="Poppins"/>
              </a:rPr>
              <a:t>WHAT ROAD </a:t>
            </a:r>
            <a:br>
              <a:rPr b="1" lang="en-US">
                <a:latin typeface="Poppins"/>
                <a:ea typeface="Poppins"/>
                <a:cs typeface="Poppins"/>
                <a:sym typeface="Poppins"/>
              </a:rPr>
            </a:br>
            <a:r>
              <a:rPr b="1" lang="en-US">
                <a:latin typeface="Poppins"/>
                <a:ea typeface="Poppins"/>
                <a:cs typeface="Poppins"/>
                <a:sym typeface="Poppins"/>
              </a:rPr>
              <a:t>ARE YOU ON?</a:t>
            </a:r>
            <a:endParaRPr>
              <a:latin typeface="Poppins"/>
              <a:ea typeface="Poppins"/>
              <a:cs typeface="Poppins"/>
              <a:sym typeface="Poppins"/>
            </a:endParaRPr>
          </a:p>
        </p:txBody>
      </p:sp>
      <p:sp>
        <p:nvSpPr>
          <p:cNvPr id="114" name="Google Shape;114;p1"/>
          <p:cNvSpPr txBox="1"/>
          <p:nvPr>
            <p:ph idx="4294967295" type="body"/>
          </p:nvPr>
        </p:nvSpPr>
        <p:spPr>
          <a:xfrm>
            <a:off x="6644223" y="3941740"/>
            <a:ext cx="2148840" cy="414503"/>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lang="en-US"/>
              <a:t>Date here</a:t>
            </a:r>
            <a:endParaRPr/>
          </a:p>
        </p:txBody>
      </p:sp>
      <p:sp>
        <p:nvSpPr>
          <p:cNvPr id="115" name="Google Shape;115;p1"/>
          <p:cNvSpPr txBox="1"/>
          <p:nvPr>
            <p:ph idx="4294967295"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What Road Are You On?</a:t>
            </a:r>
            <a:endParaRPr/>
          </a:p>
        </p:txBody>
      </p:sp>
      <p:sp>
        <p:nvSpPr>
          <p:cNvPr id="116" name="Google Shape;116;p1"/>
          <p:cNvSpPr/>
          <p:nvPr/>
        </p:nvSpPr>
        <p:spPr>
          <a:xfrm>
            <a:off x="522514" y="6233886"/>
            <a:ext cx="1654629" cy="3556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6"/>
          <p:cNvSpPr txBox="1"/>
          <p:nvPr>
            <p:ph type="title"/>
          </p:nvPr>
        </p:nvSpPr>
        <p:spPr>
          <a:xfrm>
            <a:off x="831851" y="198429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ACHIEVE</a:t>
            </a:r>
            <a:r>
              <a:rPr lang="en-US">
                <a:latin typeface="Poppins"/>
                <a:ea typeface="Poppins"/>
                <a:cs typeface="Poppins"/>
                <a:sym typeface="Poppins"/>
              </a:rPr>
              <a:t> YOUR GOALS</a:t>
            </a:r>
            <a:endParaRPr>
              <a:latin typeface="Poppins"/>
              <a:ea typeface="Poppins"/>
              <a:cs typeface="Poppins"/>
              <a:sym typeface="Poppins"/>
            </a:endParaRPr>
          </a:p>
        </p:txBody>
      </p:sp>
      <p:pic>
        <p:nvPicPr>
          <p:cNvPr id="182" name="Google Shape;182;p6"/>
          <p:cNvPicPr preferRelativeResize="0"/>
          <p:nvPr/>
        </p:nvPicPr>
        <p:blipFill>
          <a:blip r:embed="rId3">
            <a:alphaModFix/>
          </a:blip>
          <a:stretch>
            <a:fillRect/>
          </a:stretch>
        </p:blipFill>
        <p:spPr>
          <a:xfrm>
            <a:off x="4027251" y="2307762"/>
            <a:ext cx="7671949" cy="330946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3"/>
          <p:cNvSpPr txBox="1"/>
          <p:nvPr>
            <p:ph type="title"/>
          </p:nvPr>
        </p:nvSpPr>
        <p:spPr>
          <a:xfrm>
            <a:off x="831850" y="758955"/>
            <a:ext cx="7269734" cy="3128890"/>
          </a:xfrm>
          <a:prstGeom prst="rect">
            <a:avLst/>
          </a:prstGeom>
          <a:noFill/>
          <a:ln>
            <a:noFill/>
          </a:ln>
        </p:spPr>
        <p:txBody>
          <a:bodyPr anchorCtr="0" anchor="t" bIns="45700" lIns="91425" spcFirstLastPara="1" rIns="91425" wrap="square" tIns="0">
            <a:normAutofit/>
          </a:bodyPr>
          <a:lstStyle/>
          <a:p>
            <a:pPr indent="0" lvl="0" marL="0" rtl="0" algn="l">
              <a:lnSpc>
                <a:spcPct val="90000"/>
              </a:lnSpc>
              <a:spcBef>
                <a:spcPts val="0"/>
              </a:spcBef>
              <a:spcAft>
                <a:spcPts val="0"/>
              </a:spcAft>
              <a:buClr>
                <a:schemeClr val="accent5"/>
              </a:buClr>
              <a:buSzPts val="4800"/>
              <a:buFont typeface="Arial"/>
              <a:buNone/>
            </a:pPr>
            <a:r>
              <a:rPr lang="en-US">
                <a:latin typeface="Poppins"/>
                <a:ea typeface="Poppins"/>
                <a:cs typeface="Poppins"/>
                <a:sym typeface="Poppins"/>
              </a:rPr>
              <a:t>“THE SECRET OF GETTING AHEAD IS GETTING STARTED.”</a:t>
            </a:r>
            <a:endParaRPr>
              <a:latin typeface="Poppins"/>
              <a:ea typeface="Poppins"/>
              <a:cs typeface="Poppins"/>
              <a:sym typeface="Poppins"/>
            </a:endParaRPr>
          </a:p>
        </p:txBody>
      </p:sp>
      <p:sp>
        <p:nvSpPr>
          <p:cNvPr id="122" name="Google Shape;122;p3"/>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Font typeface="Arial"/>
              <a:buNone/>
            </a:pPr>
            <a:r>
              <a:rPr lang="en-US">
                <a:latin typeface="Poppins"/>
                <a:ea typeface="Poppins"/>
                <a:cs typeface="Poppins"/>
                <a:sym typeface="Poppins"/>
              </a:rPr>
              <a:t>SALLY BERGER</a:t>
            </a:r>
            <a:endParaRPr>
              <a:latin typeface="Poppins"/>
              <a:ea typeface="Poppins"/>
              <a:cs typeface="Poppins"/>
              <a:sym typeface="Poppi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7"/>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OVERVIEW OF CAREER READINESS COMPETENCIES</a:t>
            </a:r>
            <a:endParaRPr>
              <a:latin typeface="Poppins"/>
              <a:ea typeface="Poppins"/>
              <a:cs typeface="Poppins"/>
              <a:sym typeface="Poppins"/>
            </a:endParaRPr>
          </a:p>
        </p:txBody>
      </p:sp>
      <p:pic>
        <p:nvPicPr>
          <p:cNvPr id="128" name="Google Shape;128;p7" title="Overview of Career Readiness Competencies">
            <a:hlinkClick r:id="rId3"/>
          </p:cNvPr>
          <p:cNvPicPr preferRelativeResize="0"/>
          <p:nvPr/>
        </p:nvPicPr>
        <p:blipFill>
          <a:blip r:embed="rId4">
            <a:alphaModFix/>
          </a:blip>
          <a:stretch>
            <a:fillRect/>
          </a:stretch>
        </p:blipFill>
        <p:spPr>
          <a:xfrm>
            <a:off x="4537619" y="1022925"/>
            <a:ext cx="7467050" cy="56002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
                                        </p:tgtEl>
                                        <p:attrNameLst>
                                          <p:attrName>style.visibility</p:attrName>
                                        </p:attrNameLst>
                                      </p:cBhvr>
                                      <p:to>
                                        <p:strVal val="visible"/>
                                      </p:to>
                                    </p:set>
                                    <p:animEffect filter="fade" transition="in">
                                      <p:cBhvr>
                                        <p:cTn dur="1000"/>
                                        <p:tgtEl>
                                          <p:spTgt spid="1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4"/>
          <p:cNvSpPr txBox="1"/>
          <p:nvPr>
            <p:ph type="title"/>
          </p:nvPr>
        </p:nvSpPr>
        <p:spPr>
          <a:xfrm>
            <a:off x="831850" y="1984300"/>
            <a:ext cx="37098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COMMUNICATION</a:t>
            </a:r>
            <a:endParaRPr>
              <a:latin typeface="Poppins"/>
              <a:ea typeface="Poppins"/>
              <a:cs typeface="Poppins"/>
              <a:sym typeface="Poppins"/>
            </a:endParaRPr>
          </a:p>
        </p:txBody>
      </p:sp>
      <p:sp>
        <p:nvSpPr>
          <p:cNvPr id="134" name="Google Shape;134;p4"/>
          <p:cNvSpPr txBox="1"/>
          <p:nvPr>
            <p:ph idx="1" type="body"/>
          </p:nvPr>
        </p:nvSpPr>
        <p:spPr>
          <a:xfrm>
            <a:off x="4541590" y="1984292"/>
            <a:ext cx="2964110" cy="3956278"/>
          </a:xfrm>
          <a:prstGeom prst="rect">
            <a:avLst/>
          </a:prstGeom>
          <a:noFill/>
          <a:ln>
            <a:noFill/>
          </a:ln>
        </p:spPr>
        <p:txBody>
          <a:bodyPr anchorCtr="0" anchor="t" bIns="45700" lIns="91425" spcFirstLastPara="1" rIns="91425" wrap="square" tIns="45700">
            <a:normAutofit fontScale="77500" lnSpcReduction="10000"/>
          </a:bodyPr>
          <a:lstStyle/>
          <a:p>
            <a:pPr indent="0" lvl="0" marL="0" rtl="0" algn="l">
              <a:lnSpc>
                <a:spcPct val="90000"/>
              </a:lnSpc>
              <a:spcBef>
                <a:spcPts val="0"/>
              </a:spcBef>
              <a:spcAft>
                <a:spcPts val="0"/>
              </a:spcAft>
              <a:buClr>
                <a:schemeClr val="dk1"/>
              </a:buClr>
              <a:buSzPct val="100000"/>
              <a:buFont typeface="Arial"/>
              <a:buNone/>
            </a:pPr>
            <a:r>
              <a:t/>
            </a:r>
            <a:endParaRPr b="1" sz="1600"/>
          </a:p>
          <a:p>
            <a:pPr indent="0" lvl="0" marL="0" rtl="0" algn="l">
              <a:lnSpc>
                <a:spcPct val="90000"/>
              </a:lnSpc>
              <a:spcBef>
                <a:spcPts val="0"/>
              </a:spcBef>
              <a:spcAft>
                <a:spcPts val="0"/>
              </a:spcAft>
              <a:buClr>
                <a:schemeClr val="dk1"/>
              </a:buClr>
              <a:buSzPct val="100000"/>
              <a:buFont typeface="Arial"/>
              <a:buNone/>
            </a:pPr>
            <a:r>
              <a:rPr b="1" lang="en-US" sz="1600">
                <a:latin typeface="Roboto"/>
                <a:ea typeface="Roboto"/>
                <a:cs typeface="Roboto"/>
                <a:sym typeface="Roboto"/>
              </a:rPr>
              <a:t>SAMPLE BEHAVIORS</a:t>
            </a:r>
            <a:endParaRPr b="1">
              <a:latin typeface="Roboto"/>
              <a:ea typeface="Roboto"/>
              <a:cs typeface="Roboto"/>
              <a:sym typeface="Roboto"/>
            </a:endParaRPr>
          </a:p>
          <a:p>
            <a:pPr indent="-264318" lvl="0" marL="285750" rtl="0" algn="l">
              <a:lnSpc>
                <a:spcPct val="90000"/>
              </a:lnSpc>
              <a:spcBef>
                <a:spcPts val="1000"/>
              </a:spcBef>
              <a:spcAft>
                <a:spcPts val="0"/>
              </a:spcAft>
              <a:buClr>
                <a:srgbClr val="EE5934"/>
              </a:buClr>
              <a:buSzPct val="100000"/>
              <a:buFont typeface="Roboto"/>
              <a:buChar char="•"/>
            </a:pPr>
            <a:r>
              <a:rPr lang="en-US" sz="1500">
                <a:solidFill>
                  <a:srgbClr val="464646"/>
                </a:solidFill>
                <a:latin typeface="Roboto"/>
                <a:ea typeface="Roboto"/>
                <a:cs typeface="Roboto"/>
                <a:sym typeface="Roboto"/>
              </a:rPr>
              <a:t>Understand the importance of and demonstrate verbal, written, and non-verbal/body language, abilities.</a:t>
            </a:r>
            <a:endParaRPr sz="1500">
              <a:solidFill>
                <a:srgbClr val="464646"/>
              </a:solidFill>
              <a:latin typeface="Roboto"/>
              <a:ea typeface="Roboto"/>
              <a:cs typeface="Roboto"/>
              <a:sym typeface="Roboto"/>
            </a:endParaRPr>
          </a:p>
          <a:p>
            <a:pPr indent="-264318" lvl="0" marL="285750" rtl="0" algn="l">
              <a:lnSpc>
                <a:spcPct val="90000"/>
              </a:lnSpc>
              <a:spcBef>
                <a:spcPts val="1000"/>
              </a:spcBef>
              <a:spcAft>
                <a:spcPts val="0"/>
              </a:spcAft>
              <a:buClr>
                <a:srgbClr val="EE5934"/>
              </a:buClr>
              <a:buSzPct val="100000"/>
              <a:buFont typeface="Roboto"/>
              <a:buChar char="•"/>
            </a:pPr>
            <a:r>
              <a:rPr lang="en-US" sz="1500">
                <a:solidFill>
                  <a:srgbClr val="464646"/>
                </a:solidFill>
                <a:latin typeface="Roboto"/>
                <a:ea typeface="Roboto"/>
                <a:cs typeface="Roboto"/>
                <a:sym typeface="Roboto"/>
              </a:rPr>
              <a:t>Employ active listening, persuasion, and influencing skills.</a:t>
            </a:r>
            <a:endParaRPr sz="1500">
              <a:solidFill>
                <a:srgbClr val="464646"/>
              </a:solidFill>
              <a:latin typeface="Roboto"/>
              <a:ea typeface="Roboto"/>
              <a:cs typeface="Roboto"/>
              <a:sym typeface="Roboto"/>
            </a:endParaRPr>
          </a:p>
          <a:p>
            <a:pPr indent="-264318" lvl="0" marL="285750" rtl="0" algn="l">
              <a:lnSpc>
                <a:spcPct val="90000"/>
              </a:lnSpc>
              <a:spcBef>
                <a:spcPts val="1000"/>
              </a:spcBef>
              <a:spcAft>
                <a:spcPts val="0"/>
              </a:spcAft>
              <a:buClr>
                <a:srgbClr val="EE5934"/>
              </a:buClr>
              <a:buSzPct val="100000"/>
              <a:buFont typeface="Roboto"/>
              <a:buChar char="•"/>
            </a:pPr>
            <a:r>
              <a:rPr lang="en-US" sz="1500">
                <a:solidFill>
                  <a:srgbClr val="464646"/>
                </a:solidFill>
                <a:latin typeface="Roboto"/>
                <a:ea typeface="Roboto"/>
                <a:cs typeface="Roboto"/>
                <a:sym typeface="Roboto"/>
              </a:rPr>
              <a:t>Communicate in a clear and organized manner so that others can effectively understand.</a:t>
            </a:r>
            <a:endParaRPr sz="1500">
              <a:solidFill>
                <a:srgbClr val="464646"/>
              </a:solidFill>
              <a:latin typeface="Roboto"/>
              <a:ea typeface="Roboto"/>
              <a:cs typeface="Roboto"/>
              <a:sym typeface="Roboto"/>
            </a:endParaRPr>
          </a:p>
          <a:p>
            <a:pPr indent="-264318" lvl="0" marL="285750" rtl="0" algn="l">
              <a:lnSpc>
                <a:spcPct val="90000"/>
              </a:lnSpc>
              <a:spcBef>
                <a:spcPts val="1000"/>
              </a:spcBef>
              <a:spcAft>
                <a:spcPts val="0"/>
              </a:spcAft>
              <a:buClr>
                <a:srgbClr val="EE5934"/>
              </a:buClr>
              <a:buSzPct val="100000"/>
              <a:buFont typeface="Roboto"/>
              <a:buChar char="•"/>
            </a:pPr>
            <a:r>
              <a:rPr lang="en-US" sz="1500">
                <a:solidFill>
                  <a:srgbClr val="464646"/>
                </a:solidFill>
                <a:latin typeface="Roboto"/>
                <a:ea typeface="Roboto"/>
                <a:cs typeface="Roboto"/>
                <a:sym typeface="Roboto"/>
              </a:rPr>
              <a:t>Frame communication with respect to diversity of learning styles, varied individual communication abilities, and cultural differences.</a:t>
            </a:r>
            <a:endParaRPr sz="1500">
              <a:solidFill>
                <a:srgbClr val="464646"/>
              </a:solidFill>
              <a:latin typeface="Roboto"/>
              <a:ea typeface="Roboto"/>
              <a:cs typeface="Roboto"/>
              <a:sym typeface="Roboto"/>
            </a:endParaRPr>
          </a:p>
          <a:p>
            <a:pPr indent="-264318" lvl="0" marL="285750" rtl="0" algn="l">
              <a:lnSpc>
                <a:spcPct val="90000"/>
              </a:lnSpc>
              <a:spcBef>
                <a:spcPts val="1000"/>
              </a:spcBef>
              <a:spcAft>
                <a:spcPts val="0"/>
              </a:spcAft>
              <a:buClr>
                <a:srgbClr val="EE5934"/>
              </a:buClr>
              <a:buSzPct val="100000"/>
              <a:buFont typeface="Roboto"/>
              <a:buChar char="•"/>
            </a:pPr>
            <a:r>
              <a:rPr lang="en-US" sz="1500">
                <a:solidFill>
                  <a:srgbClr val="464646"/>
                </a:solidFill>
                <a:latin typeface="Roboto"/>
                <a:ea typeface="Roboto"/>
                <a:cs typeface="Roboto"/>
                <a:sym typeface="Roboto"/>
              </a:rPr>
              <a:t>Ask appropriate questions for specific information from supervisors, specialists, and others.</a:t>
            </a:r>
            <a:endParaRPr sz="1500">
              <a:solidFill>
                <a:srgbClr val="464646"/>
              </a:solidFill>
              <a:latin typeface="Roboto"/>
              <a:ea typeface="Roboto"/>
              <a:cs typeface="Roboto"/>
              <a:sym typeface="Roboto"/>
            </a:endParaRPr>
          </a:p>
          <a:p>
            <a:pPr indent="-264318" lvl="0" marL="285750" rtl="0" algn="l">
              <a:lnSpc>
                <a:spcPct val="90000"/>
              </a:lnSpc>
              <a:spcBef>
                <a:spcPts val="1000"/>
              </a:spcBef>
              <a:spcAft>
                <a:spcPts val="0"/>
              </a:spcAft>
              <a:buClr>
                <a:srgbClr val="EE5934"/>
              </a:buClr>
              <a:buSzPct val="100000"/>
              <a:buFont typeface="Roboto"/>
              <a:buChar char="•"/>
            </a:pPr>
            <a:r>
              <a:rPr lang="en-US" sz="1500">
                <a:solidFill>
                  <a:srgbClr val="464646"/>
                </a:solidFill>
                <a:latin typeface="Roboto"/>
                <a:ea typeface="Roboto"/>
                <a:cs typeface="Roboto"/>
                <a:sym typeface="Roboto"/>
              </a:rPr>
              <a:t>Promptly inform relevant others when needing guidance with assigned tasks.</a:t>
            </a:r>
            <a:endParaRPr>
              <a:latin typeface="Roboto"/>
              <a:ea typeface="Roboto"/>
              <a:cs typeface="Roboto"/>
              <a:sym typeface="Roboto"/>
            </a:endParaRPr>
          </a:p>
        </p:txBody>
      </p:sp>
      <p:sp>
        <p:nvSpPr>
          <p:cNvPr id="135" name="Google Shape;135;p4"/>
          <p:cNvSpPr txBox="1"/>
          <p:nvPr/>
        </p:nvSpPr>
        <p:spPr>
          <a:xfrm>
            <a:off x="635375" y="2652775"/>
            <a:ext cx="40767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Roboto Medium"/>
                <a:ea typeface="Roboto Medium"/>
                <a:cs typeface="Roboto Medium"/>
                <a:sym typeface="Roboto Medium"/>
              </a:rPr>
              <a:t>Clearly and effectively exchange information, ideas, facts, and perspectives with persons inside and outside of an organization.</a:t>
            </a:r>
            <a:endParaRPr>
              <a:latin typeface="Roboto Medium"/>
              <a:ea typeface="Roboto Medium"/>
              <a:cs typeface="Roboto Medium"/>
              <a:sym typeface="Roboto Medium"/>
            </a:endParaRPr>
          </a:p>
        </p:txBody>
      </p:sp>
      <p:pic>
        <p:nvPicPr>
          <p:cNvPr id="136" name="Google Shape;136;p4"/>
          <p:cNvPicPr preferRelativeResize="0"/>
          <p:nvPr/>
        </p:nvPicPr>
        <p:blipFill>
          <a:blip r:embed="rId3">
            <a:alphaModFix/>
          </a:blip>
          <a:stretch>
            <a:fillRect/>
          </a:stretch>
        </p:blipFill>
        <p:spPr>
          <a:xfrm>
            <a:off x="7831925" y="1879275"/>
            <a:ext cx="4381500" cy="292392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gddda9eb286_0_0"/>
          <p:cNvSpPr txBox="1"/>
          <p:nvPr>
            <p:ph type="title"/>
          </p:nvPr>
        </p:nvSpPr>
        <p:spPr>
          <a:xfrm>
            <a:off x="831851" y="198429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TEAMWORK AND </a:t>
            </a:r>
            <a:r>
              <a:rPr lang="en-US">
                <a:latin typeface="Poppins"/>
                <a:ea typeface="Poppins"/>
                <a:cs typeface="Poppins"/>
                <a:sym typeface="Poppins"/>
              </a:rPr>
              <a:t>INTERPERSONAL</a:t>
            </a:r>
            <a:endParaRPr>
              <a:latin typeface="Poppins"/>
              <a:ea typeface="Poppins"/>
              <a:cs typeface="Poppins"/>
              <a:sym typeface="Poppins"/>
            </a:endParaRPr>
          </a:p>
        </p:txBody>
      </p:sp>
      <p:sp>
        <p:nvSpPr>
          <p:cNvPr id="142" name="Google Shape;142;gddda9eb286_0_0"/>
          <p:cNvSpPr txBox="1"/>
          <p:nvPr>
            <p:ph idx="1" type="body"/>
          </p:nvPr>
        </p:nvSpPr>
        <p:spPr>
          <a:xfrm>
            <a:off x="4541590" y="1984292"/>
            <a:ext cx="2964000" cy="3956400"/>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lnSpc>
                <a:spcPct val="90000"/>
              </a:lnSpc>
              <a:spcBef>
                <a:spcPts val="0"/>
              </a:spcBef>
              <a:spcAft>
                <a:spcPts val="0"/>
              </a:spcAft>
              <a:buClr>
                <a:schemeClr val="dk1"/>
              </a:buClr>
              <a:buSzPct val="100000"/>
              <a:buFont typeface="Arial"/>
              <a:buNone/>
            </a:pPr>
            <a:r>
              <a:rPr b="1" lang="en-US" sz="1600">
                <a:latin typeface="Roboto"/>
                <a:ea typeface="Roboto"/>
                <a:cs typeface="Roboto"/>
                <a:sym typeface="Roboto"/>
              </a:rPr>
              <a:t>SAMPLE BEHAVIORS</a:t>
            </a:r>
            <a:endParaRPr b="1">
              <a:latin typeface="Roboto"/>
              <a:ea typeface="Roboto"/>
              <a:cs typeface="Roboto"/>
              <a:sym typeface="Roboto"/>
            </a:endParaRPr>
          </a:p>
          <a:p>
            <a:pPr indent="-264318" lvl="0" marL="285750" rtl="0" algn="l">
              <a:lnSpc>
                <a:spcPct val="90000"/>
              </a:lnSpc>
              <a:spcBef>
                <a:spcPts val="1000"/>
              </a:spcBef>
              <a:spcAft>
                <a:spcPts val="0"/>
              </a:spcAft>
              <a:buClr>
                <a:srgbClr val="EE5934"/>
              </a:buClr>
              <a:buSzPct val="100000"/>
              <a:buFont typeface="Roboto"/>
              <a:buChar char="•"/>
            </a:pPr>
            <a:r>
              <a:rPr lang="en-US" sz="1500">
                <a:solidFill>
                  <a:srgbClr val="464646"/>
                </a:solidFill>
                <a:latin typeface="Roboto"/>
                <a:ea typeface="Roboto"/>
                <a:cs typeface="Roboto"/>
                <a:sym typeface="Roboto"/>
              </a:rPr>
              <a:t>Listen carefully to others, taking time to understand and ask appropriate questions without interrupting.</a:t>
            </a:r>
            <a:endParaRPr sz="1500">
              <a:solidFill>
                <a:srgbClr val="464646"/>
              </a:solidFill>
              <a:latin typeface="Roboto"/>
              <a:ea typeface="Roboto"/>
              <a:cs typeface="Roboto"/>
              <a:sym typeface="Roboto"/>
            </a:endParaRPr>
          </a:p>
          <a:p>
            <a:pPr indent="-264318" lvl="0" marL="285750" rtl="0" algn="l">
              <a:lnSpc>
                <a:spcPct val="90000"/>
              </a:lnSpc>
              <a:spcBef>
                <a:spcPts val="1000"/>
              </a:spcBef>
              <a:spcAft>
                <a:spcPts val="0"/>
              </a:spcAft>
              <a:buClr>
                <a:srgbClr val="EE5934"/>
              </a:buClr>
              <a:buSzPct val="100000"/>
              <a:buFont typeface="Roboto"/>
              <a:buChar char="•"/>
            </a:pPr>
            <a:r>
              <a:rPr lang="en-US" sz="1500">
                <a:solidFill>
                  <a:srgbClr val="464646"/>
                </a:solidFill>
                <a:latin typeface="Roboto"/>
                <a:ea typeface="Roboto"/>
                <a:cs typeface="Roboto"/>
                <a:sym typeface="Roboto"/>
              </a:rPr>
              <a:t>Effectively manage conflict, interact with and respect diverse personalities, and meet ambiguity with resilience.</a:t>
            </a:r>
            <a:endParaRPr sz="1500">
              <a:solidFill>
                <a:srgbClr val="464646"/>
              </a:solidFill>
              <a:latin typeface="Roboto"/>
              <a:ea typeface="Roboto"/>
              <a:cs typeface="Roboto"/>
              <a:sym typeface="Roboto"/>
            </a:endParaRPr>
          </a:p>
          <a:p>
            <a:pPr indent="-264318" lvl="0" marL="285750" rtl="0" algn="l">
              <a:lnSpc>
                <a:spcPct val="90000"/>
              </a:lnSpc>
              <a:spcBef>
                <a:spcPts val="1000"/>
              </a:spcBef>
              <a:spcAft>
                <a:spcPts val="0"/>
              </a:spcAft>
              <a:buClr>
                <a:srgbClr val="EE5934"/>
              </a:buClr>
              <a:buSzPct val="100000"/>
              <a:buFont typeface="Roboto"/>
              <a:buChar char="•"/>
            </a:pPr>
            <a:r>
              <a:rPr lang="en-US" sz="1500">
                <a:solidFill>
                  <a:srgbClr val="464646"/>
                </a:solidFill>
                <a:latin typeface="Roboto"/>
                <a:ea typeface="Roboto"/>
                <a:cs typeface="Roboto"/>
                <a:sym typeface="Roboto"/>
              </a:rPr>
              <a:t>Be accountable for individual and team responsibilities and deliverables.</a:t>
            </a:r>
            <a:endParaRPr sz="1500">
              <a:solidFill>
                <a:srgbClr val="464646"/>
              </a:solidFill>
              <a:latin typeface="Roboto"/>
              <a:ea typeface="Roboto"/>
              <a:cs typeface="Roboto"/>
              <a:sym typeface="Roboto"/>
            </a:endParaRPr>
          </a:p>
          <a:p>
            <a:pPr indent="-264318" lvl="0" marL="285750" rtl="0" algn="l">
              <a:lnSpc>
                <a:spcPct val="90000"/>
              </a:lnSpc>
              <a:spcBef>
                <a:spcPts val="1000"/>
              </a:spcBef>
              <a:spcAft>
                <a:spcPts val="0"/>
              </a:spcAft>
              <a:buClr>
                <a:srgbClr val="EE5934"/>
              </a:buClr>
              <a:buSzPct val="100000"/>
              <a:buFont typeface="Roboto"/>
              <a:buChar char="•"/>
            </a:pPr>
            <a:r>
              <a:rPr lang="en-US" sz="1500">
                <a:solidFill>
                  <a:srgbClr val="464646"/>
                </a:solidFill>
                <a:latin typeface="Roboto"/>
                <a:ea typeface="Roboto"/>
                <a:cs typeface="Roboto"/>
                <a:sym typeface="Roboto"/>
              </a:rPr>
              <a:t>Employ personal strengths, knowledge, and talents to complement those of others.</a:t>
            </a:r>
            <a:endParaRPr sz="1500">
              <a:solidFill>
                <a:srgbClr val="464646"/>
              </a:solidFill>
              <a:latin typeface="Roboto"/>
              <a:ea typeface="Roboto"/>
              <a:cs typeface="Roboto"/>
              <a:sym typeface="Roboto"/>
            </a:endParaRPr>
          </a:p>
          <a:p>
            <a:pPr indent="-264318" lvl="0" marL="285750" rtl="0" algn="l">
              <a:lnSpc>
                <a:spcPct val="90000"/>
              </a:lnSpc>
              <a:spcBef>
                <a:spcPts val="1000"/>
              </a:spcBef>
              <a:spcAft>
                <a:spcPts val="0"/>
              </a:spcAft>
              <a:buClr>
                <a:srgbClr val="EE5934"/>
              </a:buClr>
              <a:buSzPct val="100000"/>
              <a:buFont typeface="Roboto"/>
              <a:buChar char="•"/>
            </a:pPr>
            <a:r>
              <a:rPr lang="en-US" sz="1500">
                <a:solidFill>
                  <a:srgbClr val="464646"/>
                </a:solidFill>
                <a:latin typeface="Roboto"/>
                <a:ea typeface="Roboto"/>
                <a:cs typeface="Roboto"/>
                <a:sym typeface="Roboto"/>
              </a:rPr>
              <a:t>Exercise the ability to compromise and be agile.</a:t>
            </a:r>
            <a:endParaRPr sz="1500">
              <a:solidFill>
                <a:srgbClr val="464646"/>
              </a:solidFill>
              <a:latin typeface="Roboto"/>
              <a:ea typeface="Roboto"/>
              <a:cs typeface="Roboto"/>
              <a:sym typeface="Roboto"/>
            </a:endParaRPr>
          </a:p>
          <a:p>
            <a:pPr indent="-264318" lvl="0" marL="285750" rtl="0" algn="l">
              <a:lnSpc>
                <a:spcPct val="90000"/>
              </a:lnSpc>
              <a:spcBef>
                <a:spcPts val="1000"/>
              </a:spcBef>
              <a:spcAft>
                <a:spcPts val="0"/>
              </a:spcAft>
              <a:buClr>
                <a:srgbClr val="EE5934"/>
              </a:buClr>
              <a:buSzPct val="100000"/>
              <a:buFont typeface="Roboto"/>
              <a:buChar char="•"/>
            </a:pPr>
            <a:r>
              <a:rPr lang="en-US" sz="1500">
                <a:solidFill>
                  <a:srgbClr val="464646"/>
                </a:solidFill>
                <a:latin typeface="Roboto"/>
                <a:ea typeface="Roboto"/>
                <a:cs typeface="Roboto"/>
                <a:sym typeface="Roboto"/>
              </a:rPr>
              <a:t>Collaborate with others to achieve common goals.</a:t>
            </a:r>
            <a:endParaRPr sz="1500">
              <a:solidFill>
                <a:srgbClr val="464646"/>
              </a:solidFill>
              <a:latin typeface="Roboto"/>
              <a:ea typeface="Roboto"/>
              <a:cs typeface="Roboto"/>
              <a:sym typeface="Roboto"/>
            </a:endParaRPr>
          </a:p>
          <a:p>
            <a:pPr indent="-264318" lvl="0" marL="285750" rtl="0" algn="l">
              <a:lnSpc>
                <a:spcPct val="90000"/>
              </a:lnSpc>
              <a:spcBef>
                <a:spcPts val="1000"/>
              </a:spcBef>
              <a:spcAft>
                <a:spcPts val="0"/>
              </a:spcAft>
              <a:buClr>
                <a:srgbClr val="EE5934"/>
              </a:buClr>
              <a:buSzPct val="100000"/>
              <a:buFont typeface="Roboto"/>
              <a:buChar char="•"/>
            </a:pPr>
            <a:r>
              <a:rPr lang="en-US" sz="1500">
                <a:solidFill>
                  <a:srgbClr val="464646"/>
                </a:solidFill>
                <a:latin typeface="Roboto"/>
                <a:ea typeface="Roboto"/>
                <a:cs typeface="Roboto"/>
                <a:sym typeface="Roboto"/>
              </a:rPr>
              <a:t>Build strong, positive working relationships with supervisor and team members/coworkers. </a:t>
            </a:r>
            <a:endParaRPr>
              <a:latin typeface="Roboto"/>
              <a:ea typeface="Roboto"/>
              <a:cs typeface="Roboto"/>
              <a:sym typeface="Roboto"/>
            </a:endParaRPr>
          </a:p>
        </p:txBody>
      </p:sp>
      <p:sp>
        <p:nvSpPr>
          <p:cNvPr id="143" name="Google Shape;143;gddda9eb286_0_0"/>
          <p:cNvSpPr txBox="1"/>
          <p:nvPr/>
        </p:nvSpPr>
        <p:spPr>
          <a:xfrm>
            <a:off x="380600" y="3346375"/>
            <a:ext cx="4076700" cy="104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Roboto Medium"/>
                <a:ea typeface="Roboto Medium"/>
                <a:cs typeface="Roboto Medium"/>
                <a:sym typeface="Roboto Medium"/>
              </a:rPr>
              <a:t>Build and maintain collaborative relationships to work effectively toward common goals, while appreciating diverse viewpoints and shared responsibilities.</a:t>
            </a:r>
            <a:endParaRPr>
              <a:latin typeface="Roboto Medium"/>
              <a:ea typeface="Roboto Medium"/>
              <a:cs typeface="Roboto Medium"/>
              <a:sym typeface="Roboto Medium"/>
            </a:endParaRPr>
          </a:p>
        </p:txBody>
      </p:sp>
      <p:pic>
        <p:nvPicPr>
          <p:cNvPr id="144" name="Google Shape;144;gddda9eb286_0_0"/>
          <p:cNvPicPr preferRelativeResize="0"/>
          <p:nvPr/>
        </p:nvPicPr>
        <p:blipFill>
          <a:blip r:embed="rId3">
            <a:alphaModFix/>
          </a:blip>
          <a:stretch>
            <a:fillRect/>
          </a:stretch>
        </p:blipFill>
        <p:spPr>
          <a:xfrm>
            <a:off x="7810390" y="2261475"/>
            <a:ext cx="4381613" cy="292399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gddda9eb286_0_7"/>
          <p:cNvSpPr txBox="1"/>
          <p:nvPr>
            <p:ph type="title"/>
          </p:nvPr>
        </p:nvSpPr>
        <p:spPr>
          <a:xfrm>
            <a:off x="831851" y="198429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t>LEADERSHIP</a:t>
            </a:r>
            <a:endParaRPr/>
          </a:p>
        </p:txBody>
      </p:sp>
      <p:sp>
        <p:nvSpPr>
          <p:cNvPr id="150" name="Google Shape;150;gddda9eb286_0_7"/>
          <p:cNvSpPr txBox="1"/>
          <p:nvPr>
            <p:ph idx="1" type="body"/>
          </p:nvPr>
        </p:nvSpPr>
        <p:spPr>
          <a:xfrm>
            <a:off x="4404300" y="1419400"/>
            <a:ext cx="3383400" cy="50862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600"/>
              <a:buFont typeface="Arial"/>
              <a:buNone/>
            </a:pPr>
            <a:r>
              <a:rPr b="1" lang="en-US" sz="1600">
                <a:latin typeface="Roboto"/>
                <a:ea typeface="Roboto"/>
                <a:cs typeface="Roboto"/>
                <a:sym typeface="Roboto"/>
              </a:rPr>
              <a:t>SAMPLE BEHAVIORS</a:t>
            </a:r>
            <a:endParaRPr b="1">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464646"/>
                </a:solidFill>
                <a:latin typeface="Roboto"/>
                <a:ea typeface="Roboto"/>
                <a:cs typeface="Roboto"/>
                <a:sym typeface="Roboto"/>
              </a:rPr>
              <a:t>Inspire, persuade, and motivate self and others under a shared vision.</a:t>
            </a:r>
            <a:endParaRPr sz="1500">
              <a:solidFill>
                <a:srgbClr val="464646"/>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464646"/>
                </a:solidFill>
                <a:latin typeface="Roboto"/>
                <a:ea typeface="Roboto"/>
                <a:cs typeface="Roboto"/>
                <a:sym typeface="Roboto"/>
              </a:rPr>
              <a:t>Seek out and leverage diverse resources and feedback from others to inform direction.</a:t>
            </a:r>
            <a:endParaRPr sz="1500">
              <a:solidFill>
                <a:srgbClr val="464646"/>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464646"/>
                </a:solidFill>
                <a:latin typeface="Roboto"/>
                <a:ea typeface="Roboto"/>
                <a:cs typeface="Roboto"/>
                <a:sym typeface="Roboto"/>
              </a:rPr>
              <a:t>Use innovative thinking to go beyond traditional methods.</a:t>
            </a:r>
            <a:endParaRPr sz="1500">
              <a:solidFill>
                <a:srgbClr val="464646"/>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464646"/>
                </a:solidFill>
                <a:latin typeface="Roboto"/>
                <a:ea typeface="Roboto"/>
                <a:cs typeface="Roboto"/>
                <a:sym typeface="Roboto"/>
              </a:rPr>
              <a:t>Serve as a role model to others by approaching tasks with confidence and a positive attitude.</a:t>
            </a:r>
            <a:endParaRPr sz="1500">
              <a:solidFill>
                <a:srgbClr val="464646"/>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464646"/>
                </a:solidFill>
                <a:latin typeface="Roboto"/>
                <a:ea typeface="Roboto"/>
                <a:cs typeface="Roboto"/>
                <a:sym typeface="Roboto"/>
              </a:rPr>
              <a:t>Motivate and inspire others by encouraging them and by building mutual trust.</a:t>
            </a:r>
            <a:endParaRPr sz="1500">
              <a:solidFill>
                <a:srgbClr val="464646"/>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464646"/>
                </a:solidFill>
                <a:latin typeface="Roboto"/>
                <a:ea typeface="Roboto"/>
                <a:cs typeface="Roboto"/>
                <a:sym typeface="Roboto"/>
              </a:rPr>
              <a:t>Plan, initiate, manage, complete and evaluate projects.</a:t>
            </a:r>
            <a:endParaRPr>
              <a:latin typeface="Roboto"/>
              <a:ea typeface="Roboto"/>
              <a:cs typeface="Roboto"/>
              <a:sym typeface="Roboto"/>
            </a:endParaRPr>
          </a:p>
        </p:txBody>
      </p:sp>
      <p:sp>
        <p:nvSpPr>
          <p:cNvPr id="151" name="Google Shape;151;gddda9eb286_0_7"/>
          <p:cNvSpPr txBox="1"/>
          <p:nvPr/>
        </p:nvSpPr>
        <p:spPr>
          <a:xfrm>
            <a:off x="485200" y="3121200"/>
            <a:ext cx="40767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Roboto Medium"/>
                <a:ea typeface="Roboto Medium"/>
                <a:cs typeface="Roboto Medium"/>
                <a:sym typeface="Roboto Medium"/>
              </a:rPr>
              <a:t>Recognize and capitalize on personal and team strengths to achieve organizational goals.</a:t>
            </a:r>
            <a:endParaRPr>
              <a:latin typeface="Roboto Medium"/>
              <a:ea typeface="Roboto Medium"/>
              <a:cs typeface="Roboto Medium"/>
              <a:sym typeface="Roboto Medium"/>
            </a:endParaRPr>
          </a:p>
        </p:txBody>
      </p:sp>
      <p:pic>
        <p:nvPicPr>
          <p:cNvPr id="152" name="Google Shape;152;gddda9eb286_0_7"/>
          <p:cNvPicPr preferRelativeResize="0"/>
          <p:nvPr/>
        </p:nvPicPr>
        <p:blipFill>
          <a:blip r:embed="rId3">
            <a:alphaModFix/>
          </a:blip>
          <a:stretch>
            <a:fillRect/>
          </a:stretch>
        </p:blipFill>
        <p:spPr>
          <a:xfrm>
            <a:off x="7778290" y="1984300"/>
            <a:ext cx="4381609" cy="311970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gddda9eb286_0_14"/>
          <p:cNvSpPr txBox="1"/>
          <p:nvPr>
            <p:ph type="title"/>
          </p:nvPr>
        </p:nvSpPr>
        <p:spPr>
          <a:xfrm>
            <a:off x="831800" y="1948925"/>
            <a:ext cx="37098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CREATIVITY AND PROBLEM-SOLVING</a:t>
            </a:r>
            <a:endParaRPr>
              <a:latin typeface="Poppins"/>
              <a:ea typeface="Poppins"/>
              <a:cs typeface="Poppins"/>
              <a:sym typeface="Poppins"/>
            </a:endParaRPr>
          </a:p>
        </p:txBody>
      </p:sp>
      <p:sp>
        <p:nvSpPr>
          <p:cNvPr id="158" name="Google Shape;158;gddda9eb286_0_14"/>
          <p:cNvSpPr txBox="1"/>
          <p:nvPr>
            <p:ph idx="1" type="body"/>
          </p:nvPr>
        </p:nvSpPr>
        <p:spPr>
          <a:xfrm>
            <a:off x="4802000" y="1441075"/>
            <a:ext cx="3268800" cy="4521000"/>
          </a:xfrm>
          <a:prstGeom prst="rect">
            <a:avLst/>
          </a:prstGeom>
          <a:noFill/>
          <a:ln>
            <a:noFill/>
          </a:ln>
        </p:spPr>
        <p:txBody>
          <a:bodyPr anchorCtr="0" anchor="t" bIns="45700" lIns="91425" spcFirstLastPara="1" rIns="91425" wrap="square" tIns="45700">
            <a:noAutofit/>
          </a:bodyPr>
          <a:lstStyle/>
          <a:p>
            <a:pPr indent="0" lvl="0" marL="0" rtl="0" algn="l">
              <a:lnSpc>
                <a:spcPct val="70000"/>
              </a:lnSpc>
              <a:spcBef>
                <a:spcPts val="0"/>
              </a:spcBef>
              <a:spcAft>
                <a:spcPts val="0"/>
              </a:spcAft>
              <a:buClr>
                <a:schemeClr val="dk1"/>
              </a:buClr>
              <a:buSzPts val="1600"/>
              <a:buFont typeface="Arial"/>
              <a:buNone/>
            </a:pPr>
            <a:r>
              <a:rPr b="1" lang="en-US" sz="1700">
                <a:latin typeface="Roboto"/>
                <a:ea typeface="Roboto"/>
                <a:cs typeface="Roboto"/>
                <a:sym typeface="Roboto"/>
              </a:rPr>
              <a:t>SAMPLE BEHAVIORS</a:t>
            </a:r>
            <a:r>
              <a:rPr b="1" lang="en-US" sz="1700">
                <a:latin typeface="Roboto"/>
                <a:ea typeface="Roboto"/>
                <a:cs typeface="Roboto"/>
                <a:sym typeface="Roboto"/>
              </a:rPr>
              <a:t> </a:t>
            </a:r>
            <a:endParaRPr b="1" sz="2100">
              <a:latin typeface="Roboto"/>
              <a:ea typeface="Roboto"/>
              <a:cs typeface="Roboto"/>
              <a:sym typeface="Roboto"/>
            </a:endParaRPr>
          </a:p>
          <a:p>
            <a:pPr indent="-292100" lvl="0" marL="285750" rtl="0" algn="l">
              <a:lnSpc>
                <a:spcPct val="70000"/>
              </a:lnSpc>
              <a:spcBef>
                <a:spcPts val="1000"/>
              </a:spcBef>
              <a:spcAft>
                <a:spcPts val="0"/>
              </a:spcAft>
              <a:buClr>
                <a:srgbClr val="EE5934"/>
              </a:buClr>
              <a:buSzPts val="1600"/>
              <a:buFont typeface="Roboto"/>
              <a:buChar char="•"/>
            </a:pPr>
            <a:r>
              <a:rPr lang="en-US" sz="1600">
                <a:solidFill>
                  <a:srgbClr val="464646"/>
                </a:solidFill>
                <a:latin typeface="Roboto"/>
                <a:ea typeface="Roboto"/>
                <a:cs typeface="Roboto"/>
                <a:sym typeface="Roboto"/>
              </a:rPr>
              <a:t>Make decisions and solve problems using sound, inclusive reasoning and judgment.</a:t>
            </a:r>
            <a:endParaRPr sz="1600">
              <a:solidFill>
                <a:srgbClr val="464646"/>
              </a:solidFill>
              <a:latin typeface="Roboto"/>
              <a:ea typeface="Roboto"/>
              <a:cs typeface="Roboto"/>
              <a:sym typeface="Roboto"/>
            </a:endParaRPr>
          </a:p>
          <a:p>
            <a:pPr indent="-292100" lvl="0" marL="285750" rtl="0" algn="l">
              <a:lnSpc>
                <a:spcPct val="70000"/>
              </a:lnSpc>
              <a:spcBef>
                <a:spcPts val="1000"/>
              </a:spcBef>
              <a:spcAft>
                <a:spcPts val="0"/>
              </a:spcAft>
              <a:buClr>
                <a:srgbClr val="EE5934"/>
              </a:buClr>
              <a:buSzPts val="1600"/>
              <a:buFont typeface="Roboto"/>
              <a:buChar char="•"/>
            </a:pPr>
            <a:r>
              <a:rPr lang="en-US" sz="1600">
                <a:solidFill>
                  <a:srgbClr val="464646"/>
                </a:solidFill>
                <a:latin typeface="Roboto"/>
                <a:ea typeface="Roboto"/>
                <a:cs typeface="Roboto"/>
                <a:sym typeface="Roboto"/>
              </a:rPr>
              <a:t>Gather and analyze information from a diverse set of sources and individuals to fully understand a problem.</a:t>
            </a:r>
            <a:endParaRPr sz="1600">
              <a:solidFill>
                <a:srgbClr val="464646"/>
              </a:solidFill>
              <a:latin typeface="Roboto"/>
              <a:ea typeface="Roboto"/>
              <a:cs typeface="Roboto"/>
              <a:sym typeface="Roboto"/>
            </a:endParaRPr>
          </a:p>
          <a:p>
            <a:pPr indent="-292100" lvl="0" marL="285750" rtl="0" algn="l">
              <a:lnSpc>
                <a:spcPct val="70000"/>
              </a:lnSpc>
              <a:spcBef>
                <a:spcPts val="1000"/>
              </a:spcBef>
              <a:spcAft>
                <a:spcPts val="0"/>
              </a:spcAft>
              <a:buClr>
                <a:srgbClr val="EE5934"/>
              </a:buClr>
              <a:buSzPts val="1600"/>
              <a:buFont typeface="Roboto"/>
              <a:buChar char="•"/>
            </a:pPr>
            <a:r>
              <a:rPr lang="en-US" sz="1600">
                <a:solidFill>
                  <a:srgbClr val="464646"/>
                </a:solidFill>
                <a:latin typeface="Roboto"/>
                <a:ea typeface="Roboto"/>
                <a:cs typeface="Roboto"/>
                <a:sym typeface="Roboto"/>
              </a:rPr>
              <a:t>Proactively anticipate needs and prioritize action steps.</a:t>
            </a:r>
            <a:endParaRPr sz="1600">
              <a:solidFill>
                <a:srgbClr val="464646"/>
              </a:solidFill>
              <a:latin typeface="Roboto"/>
              <a:ea typeface="Roboto"/>
              <a:cs typeface="Roboto"/>
              <a:sym typeface="Roboto"/>
            </a:endParaRPr>
          </a:p>
          <a:p>
            <a:pPr indent="-292100" lvl="0" marL="285750" rtl="0" algn="l">
              <a:lnSpc>
                <a:spcPct val="70000"/>
              </a:lnSpc>
              <a:spcBef>
                <a:spcPts val="1000"/>
              </a:spcBef>
              <a:spcAft>
                <a:spcPts val="0"/>
              </a:spcAft>
              <a:buClr>
                <a:srgbClr val="EE5934"/>
              </a:buClr>
              <a:buSzPts val="1600"/>
              <a:buFont typeface="Roboto"/>
              <a:buChar char="•"/>
            </a:pPr>
            <a:r>
              <a:rPr lang="en-US" sz="1600">
                <a:solidFill>
                  <a:srgbClr val="464646"/>
                </a:solidFill>
                <a:latin typeface="Roboto"/>
                <a:ea typeface="Roboto"/>
                <a:cs typeface="Roboto"/>
                <a:sym typeface="Roboto"/>
              </a:rPr>
              <a:t>Accurately summarize and interpret data with an awareness of personal biases that may impact outcomes.</a:t>
            </a:r>
            <a:endParaRPr sz="1600">
              <a:solidFill>
                <a:srgbClr val="464646"/>
              </a:solidFill>
              <a:latin typeface="Roboto"/>
              <a:ea typeface="Roboto"/>
              <a:cs typeface="Roboto"/>
              <a:sym typeface="Roboto"/>
            </a:endParaRPr>
          </a:p>
          <a:p>
            <a:pPr indent="-292100" lvl="0" marL="285750" rtl="0" algn="l">
              <a:lnSpc>
                <a:spcPct val="70000"/>
              </a:lnSpc>
              <a:spcBef>
                <a:spcPts val="1000"/>
              </a:spcBef>
              <a:spcAft>
                <a:spcPts val="0"/>
              </a:spcAft>
              <a:buClr>
                <a:srgbClr val="EE5934"/>
              </a:buClr>
              <a:buSzPts val="1600"/>
              <a:buFont typeface="Roboto"/>
              <a:buChar char="•"/>
            </a:pPr>
            <a:r>
              <a:rPr lang="en-US" sz="1600">
                <a:solidFill>
                  <a:srgbClr val="464646"/>
                </a:solidFill>
                <a:latin typeface="Roboto"/>
                <a:ea typeface="Roboto"/>
                <a:cs typeface="Roboto"/>
                <a:sym typeface="Roboto"/>
              </a:rPr>
              <a:t>Effectively communicate actions and rationale, recognizing the diverse perspectives and lived experiences of stakeholders.</a:t>
            </a:r>
            <a:endParaRPr sz="1600">
              <a:solidFill>
                <a:srgbClr val="464646"/>
              </a:solidFill>
              <a:latin typeface="Roboto"/>
              <a:ea typeface="Roboto"/>
              <a:cs typeface="Roboto"/>
              <a:sym typeface="Roboto"/>
            </a:endParaRPr>
          </a:p>
          <a:p>
            <a:pPr indent="-292100" lvl="0" marL="285750" rtl="0" algn="l">
              <a:lnSpc>
                <a:spcPct val="70000"/>
              </a:lnSpc>
              <a:spcBef>
                <a:spcPts val="1000"/>
              </a:spcBef>
              <a:spcAft>
                <a:spcPts val="0"/>
              </a:spcAft>
              <a:buClr>
                <a:srgbClr val="EE5934"/>
              </a:buClr>
              <a:buSzPts val="1600"/>
              <a:buFont typeface="Roboto"/>
              <a:buChar char="•"/>
            </a:pPr>
            <a:r>
              <a:rPr lang="en-US" sz="1600">
                <a:solidFill>
                  <a:srgbClr val="464646"/>
                </a:solidFill>
                <a:latin typeface="Roboto"/>
                <a:ea typeface="Roboto"/>
                <a:cs typeface="Roboto"/>
                <a:sym typeface="Roboto"/>
              </a:rPr>
              <a:t>Multi-task well in a fast-paced environment.</a:t>
            </a:r>
            <a:endParaRPr sz="2100">
              <a:latin typeface="Roboto"/>
              <a:ea typeface="Roboto"/>
              <a:cs typeface="Roboto"/>
              <a:sym typeface="Roboto"/>
            </a:endParaRPr>
          </a:p>
        </p:txBody>
      </p:sp>
      <p:sp>
        <p:nvSpPr>
          <p:cNvPr id="159" name="Google Shape;159;gddda9eb286_0_14"/>
          <p:cNvSpPr txBox="1"/>
          <p:nvPr/>
        </p:nvSpPr>
        <p:spPr>
          <a:xfrm>
            <a:off x="725300" y="3285925"/>
            <a:ext cx="40767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Roboto Medium"/>
                <a:ea typeface="Roboto Medium"/>
                <a:cs typeface="Roboto Medium"/>
                <a:sym typeface="Roboto Medium"/>
              </a:rPr>
              <a:t>Identify and respond to needs based upon an understanding of situational context and logical analysis of relevant information.</a:t>
            </a:r>
            <a:endParaRPr>
              <a:latin typeface="Roboto Medium"/>
              <a:ea typeface="Roboto Medium"/>
              <a:cs typeface="Roboto Medium"/>
              <a:sym typeface="Roboto Medium"/>
            </a:endParaRPr>
          </a:p>
        </p:txBody>
      </p:sp>
      <p:pic>
        <p:nvPicPr>
          <p:cNvPr id="160" name="Google Shape;160;gddda9eb286_0_14"/>
          <p:cNvPicPr preferRelativeResize="0"/>
          <p:nvPr/>
        </p:nvPicPr>
        <p:blipFill>
          <a:blip r:embed="rId3">
            <a:alphaModFix/>
          </a:blip>
          <a:stretch>
            <a:fillRect/>
          </a:stretch>
        </p:blipFill>
        <p:spPr>
          <a:xfrm>
            <a:off x="8070790" y="2410100"/>
            <a:ext cx="4121213" cy="275022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gddda9eb286_0_28"/>
          <p:cNvSpPr txBox="1"/>
          <p:nvPr>
            <p:ph type="title"/>
          </p:nvPr>
        </p:nvSpPr>
        <p:spPr>
          <a:xfrm>
            <a:off x="831850" y="1984300"/>
            <a:ext cx="36606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PROFESSIONALISM AND PRODUCTIVITY</a:t>
            </a:r>
            <a:endParaRPr>
              <a:latin typeface="Poppins"/>
              <a:ea typeface="Poppins"/>
              <a:cs typeface="Poppins"/>
              <a:sym typeface="Poppins"/>
            </a:endParaRPr>
          </a:p>
        </p:txBody>
      </p:sp>
      <p:sp>
        <p:nvSpPr>
          <p:cNvPr id="166" name="Google Shape;166;gddda9eb286_0_28"/>
          <p:cNvSpPr txBox="1"/>
          <p:nvPr>
            <p:ph idx="1" type="body"/>
          </p:nvPr>
        </p:nvSpPr>
        <p:spPr>
          <a:xfrm>
            <a:off x="4541600" y="1478475"/>
            <a:ext cx="3268800" cy="5086200"/>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chemeClr val="dk1"/>
              </a:buClr>
              <a:buSzPts val="1600"/>
              <a:buFont typeface="Arial"/>
              <a:buNone/>
            </a:pPr>
            <a:r>
              <a:rPr b="1" lang="en-US" sz="1600">
                <a:latin typeface="Roboto"/>
                <a:ea typeface="Roboto"/>
                <a:cs typeface="Roboto"/>
                <a:sym typeface="Roboto"/>
              </a:rPr>
              <a:t>SAMPLE BEHAVIORS</a:t>
            </a:r>
            <a:endParaRPr b="1">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464646"/>
                </a:solidFill>
                <a:latin typeface="Roboto"/>
                <a:ea typeface="Roboto"/>
                <a:cs typeface="Roboto"/>
                <a:sym typeface="Roboto"/>
              </a:rPr>
              <a:t>Act equitably with integrity and accountability to self, others, and the organization.</a:t>
            </a:r>
            <a:endParaRPr sz="1500">
              <a:solidFill>
                <a:srgbClr val="464646"/>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464646"/>
                </a:solidFill>
                <a:latin typeface="Roboto"/>
                <a:ea typeface="Roboto"/>
                <a:cs typeface="Roboto"/>
                <a:sym typeface="Roboto"/>
              </a:rPr>
              <a:t>Maintain a positive personal brand in alignment with organization and personal career values.</a:t>
            </a:r>
            <a:endParaRPr sz="1500">
              <a:solidFill>
                <a:srgbClr val="464646"/>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464646"/>
                </a:solidFill>
                <a:latin typeface="Roboto"/>
                <a:ea typeface="Roboto"/>
                <a:cs typeface="Roboto"/>
                <a:sym typeface="Roboto"/>
              </a:rPr>
              <a:t>Be present and prepared.</a:t>
            </a:r>
            <a:endParaRPr sz="1500">
              <a:solidFill>
                <a:srgbClr val="464646"/>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464646"/>
                </a:solidFill>
                <a:latin typeface="Roboto"/>
                <a:ea typeface="Roboto"/>
                <a:cs typeface="Roboto"/>
                <a:sym typeface="Roboto"/>
              </a:rPr>
              <a:t>Demonstrate dependability (e.g., report consistently for work or meetings).</a:t>
            </a:r>
            <a:endParaRPr sz="1500">
              <a:solidFill>
                <a:srgbClr val="464646"/>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464646"/>
                </a:solidFill>
                <a:latin typeface="Roboto"/>
                <a:ea typeface="Roboto"/>
                <a:cs typeface="Roboto"/>
                <a:sym typeface="Roboto"/>
              </a:rPr>
              <a:t>Prioritize and complete tasks to accomplish organizational goals.</a:t>
            </a:r>
            <a:endParaRPr sz="1500">
              <a:solidFill>
                <a:srgbClr val="464646"/>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464646"/>
                </a:solidFill>
                <a:latin typeface="Roboto"/>
                <a:ea typeface="Roboto"/>
                <a:cs typeface="Roboto"/>
                <a:sym typeface="Roboto"/>
              </a:rPr>
              <a:t>Consistently meet or exceed goals and expectations.</a:t>
            </a:r>
            <a:endParaRPr sz="1500">
              <a:solidFill>
                <a:srgbClr val="464646"/>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464646"/>
                </a:solidFill>
                <a:latin typeface="Roboto"/>
                <a:ea typeface="Roboto"/>
                <a:cs typeface="Roboto"/>
                <a:sym typeface="Roboto"/>
              </a:rPr>
              <a:t>Have an attention to detail, resulting in few if any errors in their work.</a:t>
            </a:r>
            <a:endParaRPr sz="1500">
              <a:solidFill>
                <a:srgbClr val="464646"/>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464646"/>
                </a:solidFill>
                <a:latin typeface="Roboto"/>
                <a:ea typeface="Roboto"/>
                <a:cs typeface="Roboto"/>
                <a:sym typeface="Roboto"/>
              </a:rPr>
              <a:t>Show a high level of dedication toward doing a good job.</a:t>
            </a:r>
            <a:endParaRPr>
              <a:latin typeface="Roboto"/>
              <a:ea typeface="Roboto"/>
              <a:cs typeface="Roboto"/>
              <a:sym typeface="Roboto"/>
            </a:endParaRPr>
          </a:p>
        </p:txBody>
      </p:sp>
      <p:sp>
        <p:nvSpPr>
          <p:cNvPr id="167" name="Google Shape;167;gddda9eb286_0_28"/>
          <p:cNvSpPr txBox="1"/>
          <p:nvPr/>
        </p:nvSpPr>
        <p:spPr>
          <a:xfrm>
            <a:off x="975075" y="3594075"/>
            <a:ext cx="4076700" cy="1477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Roboto Medium"/>
              <a:ea typeface="Roboto Medium"/>
              <a:cs typeface="Roboto Medium"/>
              <a:sym typeface="Roboto Medium"/>
            </a:endParaRPr>
          </a:p>
          <a:p>
            <a:pPr indent="0" lvl="0" marL="0" rtl="0" algn="l">
              <a:spcBef>
                <a:spcPts val="0"/>
              </a:spcBef>
              <a:spcAft>
                <a:spcPts val="0"/>
              </a:spcAft>
              <a:buNone/>
            </a:pPr>
            <a:r>
              <a:rPr lang="en-US">
                <a:latin typeface="Roboto Medium"/>
                <a:ea typeface="Roboto Medium"/>
                <a:cs typeface="Roboto Medium"/>
                <a:sym typeface="Roboto Medium"/>
              </a:rPr>
              <a:t>Knowing work environments differ greatly, understand and demonstrate effective work habits, and act in the interest of the larger community and workplace.</a:t>
            </a:r>
            <a:endParaRPr>
              <a:latin typeface="Roboto Medium"/>
              <a:ea typeface="Roboto Medium"/>
              <a:cs typeface="Roboto Medium"/>
              <a:sym typeface="Roboto Medium"/>
            </a:endParaRPr>
          </a:p>
          <a:p>
            <a:pPr indent="0" lvl="0" marL="0" rtl="0" algn="l">
              <a:spcBef>
                <a:spcPts val="0"/>
              </a:spcBef>
              <a:spcAft>
                <a:spcPts val="0"/>
              </a:spcAft>
              <a:buNone/>
            </a:pPr>
            <a:r>
              <a:t/>
            </a:r>
            <a:endParaRPr/>
          </a:p>
        </p:txBody>
      </p:sp>
      <p:pic>
        <p:nvPicPr>
          <p:cNvPr id="168" name="Google Shape;168;gddda9eb286_0_28"/>
          <p:cNvPicPr preferRelativeResize="0"/>
          <p:nvPr/>
        </p:nvPicPr>
        <p:blipFill>
          <a:blip r:embed="rId3">
            <a:alphaModFix/>
          </a:blip>
          <a:stretch>
            <a:fillRect/>
          </a:stretch>
        </p:blipFill>
        <p:spPr>
          <a:xfrm>
            <a:off x="7810390" y="2424250"/>
            <a:ext cx="4381613" cy="292399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gddda9eb286_0_21"/>
          <p:cNvSpPr txBox="1"/>
          <p:nvPr>
            <p:ph type="title"/>
          </p:nvPr>
        </p:nvSpPr>
        <p:spPr>
          <a:xfrm>
            <a:off x="831851" y="198429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GLOBAL PERSPECTIVE</a:t>
            </a:r>
            <a:endParaRPr>
              <a:latin typeface="Poppins"/>
              <a:ea typeface="Poppins"/>
              <a:cs typeface="Poppins"/>
              <a:sym typeface="Poppins"/>
            </a:endParaRPr>
          </a:p>
        </p:txBody>
      </p:sp>
      <p:sp>
        <p:nvSpPr>
          <p:cNvPr id="174" name="Google Shape;174;gddda9eb286_0_21"/>
          <p:cNvSpPr txBox="1"/>
          <p:nvPr>
            <p:ph idx="1" type="body"/>
          </p:nvPr>
        </p:nvSpPr>
        <p:spPr>
          <a:xfrm>
            <a:off x="4541600" y="1048375"/>
            <a:ext cx="3817500" cy="5472900"/>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lnSpc>
                <a:spcPct val="90000"/>
              </a:lnSpc>
              <a:spcBef>
                <a:spcPts val="0"/>
              </a:spcBef>
              <a:spcAft>
                <a:spcPts val="0"/>
              </a:spcAft>
              <a:buClr>
                <a:schemeClr val="dk1"/>
              </a:buClr>
              <a:buSzPct val="100000"/>
              <a:buFont typeface="Arial"/>
              <a:buNone/>
            </a:pPr>
            <a:r>
              <a:rPr b="1" lang="en-US" sz="1600">
                <a:latin typeface="Roboto"/>
                <a:ea typeface="Roboto"/>
                <a:cs typeface="Roboto"/>
                <a:sym typeface="Roboto"/>
              </a:rPr>
              <a:t>SAMPLE BEHAVIORS</a:t>
            </a:r>
            <a:endParaRPr b="1">
              <a:latin typeface="Roboto"/>
              <a:ea typeface="Roboto"/>
              <a:cs typeface="Roboto"/>
              <a:sym typeface="Roboto"/>
            </a:endParaRPr>
          </a:p>
          <a:p>
            <a:pPr indent="-283489" lvl="0" marL="285750" rtl="0" algn="l">
              <a:lnSpc>
                <a:spcPct val="90000"/>
              </a:lnSpc>
              <a:spcBef>
                <a:spcPts val="1000"/>
              </a:spcBef>
              <a:spcAft>
                <a:spcPts val="0"/>
              </a:spcAft>
              <a:buClr>
                <a:srgbClr val="EE5934"/>
              </a:buClr>
              <a:buSzPct val="100000"/>
              <a:buFont typeface="Roboto"/>
              <a:buChar char="•"/>
            </a:pPr>
            <a:r>
              <a:rPr lang="en-US" sz="1889">
                <a:solidFill>
                  <a:srgbClr val="464646"/>
                </a:solidFill>
                <a:latin typeface="Roboto"/>
                <a:ea typeface="Roboto"/>
                <a:cs typeface="Roboto"/>
                <a:sym typeface="Roboto"/>
              </a:rPr>
              <a:t>Solicit and use feedback from multiple cultural perspectives to make inclusive and equity-minded decisions.</a:t>
            </a:r>
            <a:endParaRPr sz="1889">
              <a:solidFill>
                <a:srgbClr val="464646"/>
              </a:solidFill>
              <a:latin typeface="Roboto"/>
              <a:ea typeface="Roboto"/>
              <a:cs typeface="Roboto"/>
              <a:sym typeface="Roboto"/>
            </a:endParaRPr>
          </a:p>
          <a:p>
            <a:pPr indent="-283489" lvl="0" marL="285750" rtl="0" algn="l">
              <a:lnSpc>
                <a:spcPct val="90000"/>
              </a:lnSpc>
              <a:spcBef>
                <a:spcPts val="1000"/>
              </a:spcBef>
              <a:spcAft>
                <a:spcPts val="0"/>
              </a:spcAft>
              <a:buClr>
                <a:srgbClr val="EE5934"/>
              </a:buClr>
              <a:buSzPct val="100000"/>
              <a:buFont typeface="Roboto"/>
              <a:buChar char="•"/>
            </a:pPr>
            <a:r>
              <a:rPr lang="en-US" sz="1889">
                <a:solidFill>
                  <a:srgbClr val="464646"/>
                </a:solidFill>
                <a:latin typeface="Roboto"/>
                <a:ea typeface="Roboto"/>
                <a:cs typeface="Roboto"/>
                <a:sym typeface="Roboto"/>
              </a:rPr>
              <a:t>Actively contribute to inclusive and equitable practices that influence individual and systemic change.</a:t>
            </a:r>
            <a:endParaRPr sz="1889">
              <a:solidFill>
                <a:srgbClr val="464646"/>
              </a:solidFill>
              <a:latin typeface="Roboto"/>
              <a:ea typeface="Roboto"/>
              <a:cs typeface="Roboto"/>
              <a:sym typeface="Roboto"/>
            </a:endParaRPr>
          </a:p>
          <a:p>
            <a:pPr indent="-283489" lvl="0" marL="285750" rtl="0" algn="l">
              <a:lnSpc>
                <a:spcPct val="90000"/>
              </a:lnSpc>
              <a:spcBef>
                <a:spcPts val="1000"/>
              </a:spcBef>
              <a:spcAft>
                <a:spcPts val="0"/>
              </a:spcAft>
              <a:buClr>
                <a:srgbClr val="EE5934"/>
              </a:buClr>
              <a:buSzPct val="100000"/>
              <a:buFont typeface="Roboto"/>
              <a:buChar char="•"/>
            </a:pPr>
            <a:r>
              <a:rPr lang="en-US" sz="1889">
                <a:solidFill>
                  <a:srgbClr val="464646"/>
                </a:solidFill>
                <a:latin typeface="Roboto"/>
                <a:ea typeface="Roboto"/>
                <a:cs typeface="Roboto"/>
                <a:sym typeface="Roboto"/>
              </a:rPr>
              <a:t>Advocate for inclusion, equitable practices, justice, and empowerment for historically marginalized communities.</a:t>
            </a:r>
            <a:endParaRPr sz="1889">
              <a:solidFill>
                <a:srgbClr val="464646"/>
              </a:solidFill>
              <a:latin typeface="Roboto"/>
              <a:ea typeface="Roboto"/>
              <a:cs typeface="Roboto"/>
              <a:sym typeface="Roboto"/>
            </a:endParaRPr>
          </a:p>
          <a:p>
            <a:pPr indent="-283489" lvl="0" marL="285750" rtl="0" algn="l">
              <a:lnSpc>
                <a:spcPct val="90000"/>
              </a:lnSpc>
              <a:spcBef>
                <a:spcPts val="1000"/>
              </a:spcBef>
              <a:spcAft>
                <a:spcPts val="0"/>
              </a:spcAft>
              <a:buClr>
                <a:srgbClr val="EE5934"/>
              </a:buClr>
              <a:buSzPct val="100000"/>
              <a:buFont typeface="Roboto"/>
              <a:buChar char="•"/>
            </a:pPr>
            <a:r>
              <a:rPr lang="en-US" sz="1889">
                <a:solidFill>
                  <a:srgbClr val="464646"/>
                </a:solidFill>
                <a:latin typeface="Roboto"/>
                <a:ea typeface="Roboto"/>
                <a:cs typeface="Roboto"/>
                <a:sym typeface="Roboto"/>
              </a:rPr>
              <a:t>Seek global cross-cultural interactions and experiences that enhance one’s understanding of people from different demographic groups and that leads to personal growth.</a:t>
            </a:r>
            <a:endParaRPr sz="1889">
              <a:solidFill>
                <a:srgbClr val="464646"/>
              </a:solidFill>
              <a:latin typeface="Roboto"/>
              <a:ea typeface="Roboto"/>
              <a:cs typeface="Roboto"/>
              <a:sym typeface="Roboto"/>
            </a:endParaRPr>
          </a:p>
          <a:p>
            <a:pPr indent="-283489" lvl="0" marL="285750" rtl="0" algn="l">
              <a:lnSpc>
                <a:spcPct val="90000"/>
              </a:lnSpc>
              <a:spcBef>
                <a:spcPts val="1000"/>
              </a:spcBef>
              <a:spcAft>
                <a:spcPts val="0"/>
              </a:spcAft>
              <a:buClr>
                <a:srgbClr val="EE5934"/>
              </a:buClr>
              <a:buSzPct val="100000"/>
              <a:buFont typeface="Roboto"/>
              <a:buChar char="•"/>
            </a:pPr>
            <a:r>
              <a:rPr lang="en-US" sz="1889">
                <a:solidFill>
                  <a:srgbClr val="464646"/>
                </a:solidFill>
                <a:latin typeface="Roboto"/>
                <a:ea typeface="Roboto"/>
                <a:cs typeface="Roboto"/>
                <a:sym typeface="Roboto"/>
              </a:rPr>
              <a:t>Keep an open mind to diverse ideas and new ways of thinking.</a:t>
            </a:r>
            <a:endParaRPr sz="1889">
              <a:solidFill>
                <a:srgbClr val="464646"/>
              </a:solidFill>
              <a:latin typeface="Roboto"/>
              <a:ea typeface="Roboto"/>
              <a:cs typeface="Roboto"/>
              <a:sym typeface="Roboto"/>
            </a:endParaRPr>
          </a:p>
          <a:p>
            <a:pPr indent="-283489" lvl="0" marL="285750" rtl="0" algn="l">
              <a:lnSpc>
                <a:spcPct val="90000"/>
              </a:lnSpc>
              <a:spcBef>
                <a:spcPts val="1000"/>
              </a:spcBef>
              <a:spcAft>
                <a:spcPts val="0"/>
              </a:spcAft>
              <a:buClr>
                <a:srgbClr val="EE5934"/>
              </a:buClr>
              <a:buSzPct val="100000"/>
              <a:buFont typeface="Roboto"/>
              <a:buChar char="•"/>
            </a:pPr>
            <a:r>
              <a:rPr lang="en-US" sz="1889">
                <a:solidFill>
                  <a:srgbClr val="464646"/>
                </a:solidFill>
                <a:latin typeface="Roboto"/>
                <a:ea typeface="Roboto"/>
                <a:cs typeface="Roboto"/>
                <a:sym typeface="Roboto"/>
              </a:rPr>
              <a:t>Identify resources and eliminate barriers resulting from individual and systemic racism, inequities, and biases.</a:t>
            </a:r>
            <a:endParaRPr sz="1889">
              <a:solidFill>
                <a:srgbClr val="464646"/>
              </a:solidFill>
              <a:latin typeface="Roboto"/>
              <a:ea typeface="Roboto"/>
              <a:cs typeface="Roboto"/>
              <a:sym typeface="Roboto"/>
            </a:endParaRPr>
          </a:p>
          <a:p>
            <a:pPr indent="-283489" lvl="0" marL="285750" rtl="0" algn="l">
              <a:lnSpc>
                <a:spcPct val="90000"/>
              </a:lnSpc>
              <a:spcBef>
                <a:spcPts val="1000"/>
              </a:spcBef>
              <a:spcAft>
                <a:spcPts val="0"/>
              </a:spcAft>
              <a:buClr>
                <a:srgbClr val="EE5934"/>
              </a:buClr>
              <a:buSzPct val="100000"/>
              <a:buFont typeface="Roboto"/>
              <a:buChar char="•"/>
            </a:pPr>
            <a:r>
              <a:rPr lang="en-US" sz="1889">
                <a:solidFill>
                  <a:srgbClr val="464646"/>
                </a:solidFill>
                <a:latin typeface="Roboto"/>
                <a:ea typeface="Roboto"/>
                <a:cs typeface="Roboto"/>
                <a:sym typeface="Roboto"/>
              </a:rPr>
              <a:t>Demonstrate flexibility by adapting to diverse environments.</a:t>
            </a:r>
            <a:endParaRPr sz="1889">
              <a:solidFill>
                <a:srgbClr val="464646"/>
              </a:solidFill>
              <a:latin typeface="Roboto"/>
              <a:ea typeface="Roboto"/>
              <a:cs typeface="Roboto"/>
              <a:sym typeface="Roboto"/>
            </a:endParaRPr>
          </a:p>
          <a:p>
            <a:pPr indent="-283489" lvl="0" marL="285750" rtl="0" algn="l">
              <a:lnSpc>
                <a:spcPct val="90000"/>
              </a:lnSpc>
              <a:spcBef>
                <a:spcPts val="1000"/>
              </a:spcBef>
              <a:spcAft>
                <a:spcPts val="0"/>
              </a:spcAft>
              <a:buClr>
                <a:srgbClr val="EE5934"/>
              </a:buClr>
              <a:buSzPct val="100000"/>
              <a:buFont typeface="Roboto"/>
              <a:buChar char="•"/>
            </a:pPr>
            <a:r>
              <a:rPr lang="en-US" sz="1889">
                <a:solidFill>
                  <a:srgbClr val="464646"/>
                </a:solidFill>
                <a:latin typeface="Roboto"/>
                <a:ea typeface="Roboto"/>
                <a:cs typeface="Roboto"/>
                <a:sym typeface="Roboto"/>
              </a:rPr>
              <a:t>Address systems of privilege that limit opportunities for members of historically marginalized communities.</a:t>
            </a:r>
            <a:endParaRPr sz="2389">
              <a:latin typeface="Roboto"/>
              <a:ea typeface="Roboto"/>
              <a:cs typeface="Roboto"/>
              <a:sym typeface="Roboto"/>
            </a:endParaRPr>
          </a:p>
        </p:txBody>
      </p:sp>
      <p:sp>
        <p:nvSpPr>
          <p:cNvPr id="175" name="Google Shape;175;gddda9eb286_0_21"/>
          <p:cNvSpPr txBox="1"/>
          <p:nvPr/>
        </p:nvSpPr>
        <p:spPr>
          <a:xfrm>
            <a:off x="831850" y="3417150"/>
            <a:ext cx="4076700" cy="1477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Roboto Medium"/>
                <a:ea typeface="Roboto Medium"/>
                <a:cs typeface="Roboto Medium"/>
                <a:sym typeface="Roboto Medium"/>
              </a:rPr>
              <a:t>Demonstrate the awareness, attitude, knowledge, and skills required to equitably engage and include people from different local and global cultures. Engage in anti-racist practices that actively challenge the systems, structures, and policies of racism.</a:t>
            </a:r>
            <a:endParaRPr>
              <a:latin typeface="Roboto Medium"/>
              <a:ea typeface="Roboto Medium"/>
              <a:cs typeface="Roboto Medium"/>
              <a:sym typeface="Roboto Medium"/>
            </a:endParaRPr>
          </a:p>
        </p:txBody>
      </p:sp>
      <p:pic>
        <p:nvPicPr>
          <p:cNvPr id="176" name="Google Shape;176;gddda9eb286_0_21"/>
          <p:cNvPicPr preferRelativeResize="0"/>
          <p:nvPr/>
        </p:nvPicPr>
        <p:blipFill>
          <a:blip r:embed="rId3">
            <a:alphaModFix/>
          </a:blip>
          <a:stretch>
            <a:fillRect/>
          </a:stretch>
        </p:blipFill>
        <p:spPr>
          <a:xfrm>
            <a:off x="8251350" y="2496738"/>
            <a:ext cx="3962201" cy="2992783"/>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2021-03-28T15:21:24Z</dcterms:created>
  <dc:creator>Kimberly Miller</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0x010100C053AFEDCF43AF4A87A0A85DED29F48E</vt:lpwstr>
  </property>
</Properties>
</file>