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
      <p:font typeface="Poppins"/>
      <p:regular r:id="rId16"/>
      <p:bold r:id="rId17"/>
      <p:italic r:id="rId18"/>
      <p:boldItalic r:id="rId19"/>
    </p:embeddedFont>
    <p:embeddedFont>
      <p:font typeface="Helvetica Neue"/>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gp0bF9Ocg14EuJLq4s8g0LSYhN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regular.fntdata"/><Relationship Id="rId11" Type="http://schemas.openxmlformats.org/officeDocument/2006/relationships/slide" Target="slides/slide6.xml"/><Relationship Id="rId22" Type="http://schemas.openxmlformats.org/officeDocument/2006/relationships/font" Target="fonts/HelveticaNeue-italic.fntdata"/><Relationship Id="rId10" Type="http://schemas.openxmlformats.org/officeDocument/2006/relationships/slide" Target="slides/slide5.xml"/><Relationship Id="rId21" Type="http://schemas.openxmlformats.org/officeDocument/2006/relationships/font" Target="fonts/HelveticaNeue-bold.fntdata"/><Relationship Id="rId13" Type="http://schemas.openxmlformats.org/officeDocument/2006/relationships/font" Target="fonts/Roboto-bold.fntdata"/><Relationship Id="rId24" Type="http://customschemas.google.com/relationships/presentationmetadata" Target="metadata"/><Relationship Id="rId12" Type="http://schemas.openxmlformats.org/officeDocument/2006/relationships/font" Target="fonts/Roboto-regular.fntdata"/><Relationship Id="rId23" Type="http://schemas.openxmlformats.org/officeDocument/2006/relationships/font" Target="fonts/HelveticaNeue-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Poppins-bold.fntdata"/><Relationship Id="rId16" Type="http://schemas.openxmlformats.org/officeDocument/2006/relationships/font" Target="fonts/Poppins-regular.fntdata"/><Relationship Id="rId5" Type="http://schemas.openxmlformats.org/officeDocument/2006/relationships/notesMaster" Target="notesMasters/notesMaster1.xml"/><Relationship Id="rId19" Type="http://schemas.openxmlformats.org/officeDocument/2006/relationships/font" Target="fonts/Poppins-boldItalic.fntdata"/><Relationship Id="rId6" Type="http://schemas.openxmlformats.org/officeDocument/2006/relationships/slide" Target="slides/slide1.xml"/><Relationship Id="rId18"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gpa-calculator/calculator" TargetMode="External"/><Relationship Id="rId3" Type="http://schemas.openxmlformats.org/officeDocument/2006/relationships/hyperlink" Target="https://nextsteps.idaho.gov/gpa-calculator/calculato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Depending on whether your high school runs on a trimester or semester schedule you will receive letter grades at the end of each session. High school is when your grades really start to impact your future.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None/>
            </a:pPr>
            <a:r>
              <a:rPr lang="en-US">
                <a:latin typeface="Helvetica Neue"/>
                <a:ea typeface="Helvetica Neue"/>
                <a:cs typeface="Helvetica Neue"/>
                <a:sym typeface="Helvetica Neue"/>
              </a:rPr>
              <a:t>Grade Point Averages (GPA) are one major criterion that colleges and employers will look at to evaluate your potential. Most schools across the country follow a four-point system. The closer you are to a ‘4’ (or an A in the letter grading system) at the end of the trimester/semester and school year the better. Those pluses and minuses on your letter grades in each class also count and can be important in boosting your cumulative GPA, which represents the total of all grade points you earn throughout your high school career.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Play Video: GPA by College Mappers (~2 minutes)</a:t>
            </a:r>
            <a:endParaRPr i="1">
              <a:latin typeface="Helvetica Neue"/>
              <a:ea typeface="Helvetica Neue"/>
              <a:cs typeface="Helvetica Neue"/>
              <a:sym typeface="Helvetica Neue"/>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GPA Calculator</a:t>
            </a:r>
            <a:r>
              <a:rPr b="1"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Give each student a copy of the Handout_Sample Transcript</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to complete this activity. If students have their own transcripts, use those instead.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You are going to use the two sample transcripts or your own transcript today to practice calculating a GPA to understand how much each grade is worth as it averages each year. Use this handy tool to calculate your grade point average and see where you’re at.</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Go to Next Steps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GPA Calculato</a:t>
            </a:r>
            <a:r>
              <a:rPr lang="en-US">
                <a:solidFill>
                  <a:srgbClr val="231F20"/>
                </a:solidFill>
                <a:highlight>
                  <a:srgbClr val="FFFFFF"/>
                </a:highlight>
                <a:latin typeface="Helvetica Neue"/>
                <a:ea typeface="Helvetica Neue"/>
                <a:cs typeface="Helvetica Neue"/>
                <a:sym typeface="Helvetica Neue"/>
              </a:rPr>
              <a:t>r: </a:t>
            </a:r>
            <a:r>
              <a:rPr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https://nextsteps.idaho.gov/gpa-calculator/calculator</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After you have calculated the GPA for each year, find the student’s cumulative GPA. </a:t>
            </a:r>
            <a:endParaRPr/>
          </a:p>
        </p:txBody>
      </p:sp>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e06de7e0f2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i="1" lang="en-US">
                <a:solidFill>
                  <a:srgbClr val="3C5961"/>
                </a:solidFill>
                <a:latin typeface="Helvetica Neue"/>
                <a:ea typeface="Helvetica Neue"/>
                <a:cs typeface="Helvetica Neue"/>
                <a:sym typeface="Helvetica Neue"/>
              </a:rPr>
              <a:t>Play Video: GPA by College Mappers (~2 minutes)</a:t>
            </a:r>
            <a:endParaRPr>
              <a:latin typeface="Helvetica Neue"/>
              <a:ea typeface="Helvetica Neue"/>
              <a:cs typeface="Helvetica Neue"/>
              <a:sym typeface="Helvetica Neue"/>
            </a:endParaRPr>
          </a:p>
          <a:p>
            <a:pPr indent="0" lvl="0" marL="0" rtl="0" algn="l">
              <a:spcBef>
                <a:spcPts val="0"/>
              </a:spcBef>
              <a:spcAft>
                <a:spcPts val="0"/>
              </a:spcAft>
              <a:buNone/>
            </a:pPr>
            <a:r>
              <a:rPr lang="en-US">
                <a:latin typeface="Helvetica Neue"/>
                <a:ea typeface="Helvetica Neue"/>
                <a:cs typeface="Helvetica Neue"/>
                <a:sym typeface="Helvetica Neue"/>
              </a:rPr>
              <a:t>Even if you aren’t planning to attend college, you may change your mind later on in high school or even after. Some people are able to get a better job when they can prove they were a better student with their GPA. </a:t>
            </a:r>
            <a:r>
              <a:rPr lang="en-US">
                <a:latin typeface="Helvetica Neue"/>
                <a:ea typeface="Helvetica Neue"/>
                <a:cs typeface="Helvetica Neue"/>
                <a:sym typeface="Helvetica Neue"/>
              </a:rPr>
              <a:t>Scholarships</a:t>
            </a:r>
            <a:r>
              <a:rPr lang="en-US">
                <a:latin typeface="Helvetica Neue"/>
                <a:ea typeface="Helvetica Neue"/>
                <a:cs typeface="Helvetica Neue"/>
                <a:sym typeface="Helvetica Neue"/>
              </a:rPr>
              <a:t> play a large part in GPA, so if you want help paying for college with financial aid, keeping your GPA high will provide a lot of opportunities for you. No matter what next steps you have planned for your future, it is important to focus on your grades starting your freshman year.  Your education is free right now, soak it all in.  </a:t>
            </a:r>
            <a:endParaRPr>
              <a:latin typeface="Helvetica Neue"/>
              <a:ea typeface="Helvetica Neue"/>
              <a:cs typeface="Helvetica Neue"/>
              <a:sym typeface="Helvetica Neue"/>
            </a:endParaRPr>
          </a:p>
          <a:p>
            <a:pPr indent="0" lvl="0" marL="0" rtl="0" algn="l">
              <a:spcBef>
                <a:spcPts val="0"/>
              </a:spcBef>
              <a:spcAft>
                <a:spcPts val="0"/>
              </a:spcAft>
              <a:buNone/>
            </a:pPr>
            <a:r>
              <a:t/>
            </a:r>
            <a:endParaRPr i="1">
              <a:latin typeface="Helvetica Neue"/>
              <a:ea typeface="Helvetica Neue"/>
              <a:cs typeface="Helvetica Neue"/>
              <a:sym typeface="Helvetica Neue"/>
            </a:endParaRPr>
          </a:p>
        </p:txBody>
      </p:sp>
      <p:sp>
        <p:nvSpPr>
          <p:cNvPr id="141" name="Google Shape;141;ge06de7e0f2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Helvetica Neue"/>
                <a:ea typeface="Helvetica Neue"/>
                <a:cs typeface="Helvetica Neue"/>
                <a:sym typeface="Helvetica Neue"/>
              </a:rPr>
              <a:t>Here are some tips  you can use to help you improve or keep your GPA high throughout your high school years.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a:t>
            </a:r>
            <a:r>
              <a:rPr lang="en-US" sz="1150">
                <a:highlight>
                  <a:srgbClr val="FFFFFF"/>
                </a:highlight>
                <a:latin typeface="Roboto"/>
                <a:ea typeface="Roboto"/>
                <a:cs typeface="Roboto"/>
                <a:sym typeface="Roboto"/>
              </a:rPr>
              <a:t>Your GPA is a key indicator of effort, not intelligence.</a:t>
            </a:r>
            <a:r>
              <a:rPr lang="en-US">
                <a:latin typeface="Helvetica Neue"/>
                <a:ea typeface="Helvetica Neue"/>
                <a:cs typeface="Helvetica Neue"/>
                <a:sym typeface="Helvetica Neue"/>
              </a:rPr>
              <a:t> Your GPA can also be a major factor in which colleges, educational and certificate programs, scholarships, and internships you will be eligible for after graduation. Keeping your grades up will give you the widest array of opportunities for taking the next step in your education and career after high school.</a:t>
            </a:r>
            <a:endParaRPr/>
          </a:p>
        </p:txBody>
      </p:sp>
      <p:sp>
        <p:nvSpPr>
          <p:cNvPr id="147" name="Google Shape;14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WgMcIxZqAJY" TargetMode="External"/><Relationship Id="rId4" Type="http://schemas.openxmlformats.org/officeDocument/2006/relationships/image" Target="../media/image11.jpg"/><Relationship Id="rId5"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nextsteps.idaho.gov/gpa-calculator/calculator" TargetMode="External"/><Relationship Id="rId4" Type="http://schemas.openxmlformats.org/officeDocument/2006/relationships/image" Target="../media/image10.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www.youtube.com/watch?v=T_f4uERoLfI" TargetMode="Externa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9959" r="41714" t="0"/>
          <a:stretch/>
        </p:blipFill>
        <p:spPr>
          <a:xfrm>
            <a:off x="7222800" y="0"/>
            <a:ext cx="4969200"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YOUR GPA </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DOES IT MEAN?</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“EDUCATION IS OUR PASSPORT TO THE FUTURE, FOR TOMORROW BELONGS TO THE PEOPLE WHO PREPARE FOR IT TODAY.”</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MALCOLM</a:t>
            </a:r>
            <a:r>
              <a:rPr lang="en-US">
                <a:latin typeface="Poppins"/>
                <a:ea typeface="Poppins"/>
                <a:cs typeface="Poppins"/>
                <a:sym typeface="Poppins"/>
              </a:rPr>
              <a:t> X</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YOUR GPA - WHAT DOES IT MEAN?</a:t>
            </a:r>
            <a:endParaRPr>
              <a:latin typeface="Poppins"/>
              <a:ea typeface="Poppins"/>
              <a:cs typeface="Poppins"/>
              <a:sym typeface="Poppins"/>
            </a:endParaRPr>
          </a:p>
        </p:txBody>
      </p:sp>
      <p:pic>
        <p:nvPicPr>
          <p:cNvPr descr="Cori explains why it's so important to keep up your grades throughout high school." id="128" name="Google Shape;128;p7" title="Learn why it's so important to have a good GPA">
            <a:hlinkClick r:id="rId3"/>
          </p:cNvPr>
          <p:cNvPicPr preferRelativeResize="0"/>
          <p:nvPr/>
        </p:nvPicPr>
        <p:blipFill>
          <a:blip r:embed="rId4">
            <a:alphaModFix/>
          </a:blip>
          <a:stretch>
            <a:fillRect/>
          </a:stretch>
        </p:blipFill>
        <p:spPr>
          <a:xfrm>
            <a:off x="4367768" y="893525"/>
            <a:ext cx="7824226" cy="5868169"/>
          </a:xfrm>
          <a:prstGeom prst="rect">
            <a:avLst/>
          </a:prstGeom>
          <a:noFill/>
          <a:ln>
            <a:noFill/>
          </a:ln>
        </p:spPr>
      </p:pic>
      <p:sp>
        <p:nvSpPr>
          <p:cNvPr id="129" name="Google Shape;129;p7"/>
          <p:cNvSpPr txBox="1"/>
          <p:nvPr>
            <p:ph idx="1" type="body"/>
          </p:nvPr>
        </p:nvSpPr>
        <p:spPr>
          <a:xfrm>
            <a:off x="1737500" y="3675575"/>
            <a:ext cx="2715900" cy="2494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2100">
              <a:latin typeface="Roboto"/>
              <a:ea typeface="Roboto"/>
              <a:cs typeface="Roboto"/>
              <a:sym typeface="Roboto"/>
            </a:endParaRPr>
          </a:p>
          <a:p>
            <a:pPr indent="-323850" lvl="0" marL="457200" rtl="0" algn="l">
              <a:lnSpc>
                <a:spcPct val="100000"/>
              </a:lnSpc>
              <a:spcBef>
                <a:spcPts val="0"/>
              </a:spcBef>
              <a:spcAft>
                <a:spcPts val="0"/>
              </a:spcAft>
              <a:buSzPts val="1500"/>
              <a:buFont typeface="Roboto"/>
              <a:buChar char="●"/>
            </a:pPr>
            <a:r>
              <a:rPr lang="en-US" sz="1500">
                <a:latin typeface="Roboto"/>
                <a:ea typeface="Roboto"/>
                <a:cs typeface="Roboto"/>
                <a:sym typeface="Roboto"/>
              </a:rPr>
              <a:t>A, B, C, &amp; D are passing grades</a:t>
            </a:r>
            <a:endParaRPr sz="1500">
              <a:latin typeface="Roboto"/>
              <a:ea typeface="Roboto"/>
              <a:cs typeface="Roboto"/>
              <a:sym typeface="Roboto"/>
            </a:endParaRPr>
          </a:p>
          <a:p>
            <a:pPr indent="-323850" lvl="0" marL="457200" rtl="0" algn="l">
              <a:lnSpc>
                <a:spcPct val="100000"/>
              </a:lnSpc>
              <a:spcBef>
                <a:spcPts val="0"/>
              </a:spcBef>
              <a:spcAft>
                <a:spcPts val="0"/>
              </a:spcAft>
              <a:buSzPts val="1500"/>
              <a:buFont typeface="Roboto"/>
              <a:buChar char="●"/>
            </a:pPr>
            <a:r>
              <a:rPr lang="en-US" sz="1500">
                <a:latin typeface="Roboto"/>
                <a:ea typeface="Roboto"/>
                <a:cs typeface="Roboto"/>
                <a:sym typeface="Roboto"/>
              </a:rPr>
              <a:t>F = zero credit &amp; possible </a:t>
            </a:r>
            <a:r>
              <a:rPr lang="en-US" sz="1500">
                <a:latin typeface="Roboto"/>
                <a:ea typeface="Roboto"/>
                <a:cs typeface="Roboto"/>
                <a:sym typeface="Roboto"/>
              </a:rPr>
              <a:t>course retake</a:t>
            </a:r>
            <a:endParaRPr sz="1500">
              <a:latin typeface="Roboto"/>
              <a:ea typeface="Roboto"/>
              <a:cs typeface="Roboto"/>
              <a:sym typeface="Roboto"/>
            </a:endParaRPr>
          </a:p>
          <a:p>
            <a:pPr indent="-323850" lvl="0" marL="457200" rtl="0" algn="l">
              <a:lnSpc>
                <a:spcPct val="100000"/>
              </a:lnSpc>
              <a:spcBef>
                <a:spcPts val="0"/>
              </a:spcBef>
              <a:spcAft>
                <a:spcPts val="0"/>
              </a:spcAft>
              <a:buSzPts val="1500"/>
              <a:buFont typeface="Roboto"/>
              <a:buChar char="●"/>
            </a:pPr>
            <a:r>
              <a:rPr lang="en-US" sz="1500">
                <a:latin typeface="Roboto"/>
                <a:ea typeface="Roboto"/>
                <a:cs typeface="Roboto"/>
                <a:sym typeface="Roboto"/>
              </a:rPr>
              <a:t>Every year counts!</a:t>
            </a:r>
            <a:endParaRPr sz="1500">
              <a:latin typeface="Roboto"/>
              <a:ea typeface="Roboto"/>
              <a:cs typeface="Roboto"/>
              <a:sym typeface="Roboto"/>
            </a:endParaRPr>
          </a:p>
          <a:p>
            <a:pPr indent="-323850" lvl="1" marL="914400" rtl="0" algn="l">
              <a:lnSpc>
                <a:spcPct val="100000"/>
              </a:lnSpc>
              <a:spcBef>
                <a:spcPts val="0"/>
              </a:spcBef>
              <a:spcAft>
                <a:spcPts val="0"/>
              </a:spcAft>
              <a:buSzPts val="1500"/>
              <a:buFont typeface="Roboto"/>
              <a:buChar char="○"/>
            </a:pPr>
            <a:r>
              <a:rPr lang="en-US" sz="1500">
                <a:latin typeface="Roboto"/>
                <a:ea typeface="Roboto"/>
                <a:cs typeface="Roboto"/>
                <a:sym typeface="Roboto"/>
              </a:rPr>
              <a:t>Don’t spend the next three years trying to “fix” your GPA!</a:t>
            </a:r>
            <a:endParaRPr sz="2000">
              <a:latin typeface="Roboto"/>
              <a:ea typeface="Roboto"/>
              <a:cs typeface="Roboto"/>
              <a:sym typeface="Roboto"/>
            </a:endParaRPr>
          </a:p>
        </p:txBody>
      </p:sp>
      <p:pic>
        <p:nvPicPr>
          <p:cNvPr id="130" name="Google Shape;130;p7"/>
          <p:cNvPicPr preferRelativeResize="0"/>
          <p:nvPr/>
        </p:nvPicPr>
        <p:blipFill>
          <a:blip r:embed="rId5">
            <a:alphaModFix/>
          </a:blip>
          <a:stretch>
            <a:fillRect/>
          </a:stretch>
        </p:blipFill>
        <p:spPr>
          <a:xfrm>
            <a:off x="158423" y="3828150"/>
            <a:ext cx="1626050" cy="1731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GPA CALCULATOR ACTIVITY</a:t>
            </a:r>
            <a:endParaRPr>
              <a:latin typeface="Poppins"/>
              <a:ea typeface="Poppins"/>
              <a:cs typeface="Poppins"/>
              <a:sym typeface="Poppins"/>
            </a:endParaRPr>
          </a:p>
        </p:txBody>
      </p:sp>
      <p:sp>
        <p:nvSpPr>
          <p:cNvPr id="136" name="Google Shape;136;p4"/>
          <p:cNvSpPr txBox="1"/>
          <p:nvPr>
            <p:ph idx="1" type="body"/>
          </p:nvPr>
        </p:nvSpPr>
        <p:spPr>
          <a:xfrm>
            <a:off x="3342225" y="1012125"/>
            <a:ext cx="3894900" cy="5532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800">
                <a:latin typeface="Roboto"/>
                <a:ea typeface="Roboto"/>
                <a:cs typeface="Roboto"/>
                <a:sym typeface="Roboto"/>
              </a:rPr>
              <a:t>PRACTICE CALCULATING GPA</a:t>
            </a:r>
            <a:endParaRPr sz="22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464646"/>
                </a:solidFill>
                <a:latin typeface="Roboto"/>
                <a:ea typeface="Roboto"/>
                <a:cs typeface="Roboto"/>
                <a:sym typeface="Roboto"/>
              </a:rPr>
              <a:t> </a:t>
            </a:r>
            <a:r>
              <a:rPr lang="en-US" sz="1700">
                <a:solidFill>
                  <a:srgbClr val="464646"/>
                </a:solidFill>
                <a:latin typeface="Roboto"/>
                <a:ea typeface="Roboto"/>
                <a:cs typeface="Roboto"/>
                <a:sym typeface="Roboto"/>
              </a:rPr>
              <a:t>Go to: </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1700"/>
              <a:buFont typeface="Roboto"/>
              <a:buNone/>
            </a:pPr>
            <a:r>
              <a:rPr lang="en-US" sz="1700" u="sng">
                <a:solidFill>
                  <a:schemeClr val="hlink"/>
                </a:solidFill>
                <a:latin typeface="Roboto"/>
                <a:ea typeface="Roboto"/>
                <a:cs typeface="Roboto"/>
                <a:sym typeface="Roboto"/>
                <a:hlinkClick r:id="rId3"/>
              </a:rPr>
              <a:t>https://nextsteps.idaho.gov/gpa-calculator/calculator</a:t>
            </a:r>
            <a:r>
              <a:rPr lang="en-US" sz="1700">
                <a:solidFill>
                  <a:srgbClr val="464646"/>
                </a:solidFill>
                <a:latin typeface="Roboto"/>
                <a:ea typeface="Roboto"/>
                <a:cs typeface="Roboto"/>
                <a:sym typeface="Roboto"/>
              </a:rPr>
              <a:t> </a:t>
            </a:r>
            <a:endParaRPr sz="18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464646"/>
                </a:solidFill>
                <a:latin typeface="Roboto"/>
                <a:ea typeface="Roboto"/>
                <a:cs typeface="Roboto"/>
                <a:sym typeface="Roboto"/>
              </a:rPr>
              <a:t>Enter the Course, Grade, Credits from the transcript</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700"/>
              <a:buFont typeface="Roboto"/>
              <a:buNone/>
            </a:pPr>
            <a:r>
              <a:rPr lang="en-US" sz="1700">
                <a:solidFill>
                  <a:srgbClr val="464646"/>
                </a:solidFill>
                <a:latin typeface="Roboto"/>
                <a:ea typeface="Roboto"/>
                <a:cs typeface="Roboto"/>
                <a:sym typeface="Roboto"/>
              </a:rPr>
              <a:t>The GPA will auto calculate as you enter each.</a:t>
            </a:r>
            <a:endParaRPr sz="1700">
              <a:solidFill>
                <a:srgbClr val="464646"/>
              </a:solidFill>
              <a:latin typeface="Roboto"/>
              <a:ea typeface="Roboto"/>
              <a:cs typeface="Roboto"/>
              <a:sym typeface="Roboto"/>
            </a:endParaRPr>
          </a:p>
          <a:p>
            <a:pPr indent="0" lvl="0" marL="0" rtl="0" algn="l">
              <a:spcBef>
                <a:spcPts val="0"/>
              </a:spcBef>
              <a:spcAft>
                <a:spcPts val="0"/>
              </a:spcAft>
              <a:buNone/>
            </a:pPr>
            <a:r>
              <a:t/>
            </a:r>
            <a:endParaRPr b="1" sz="1800">
              <a:latin typeface="Roboto"/>
              <a:ea typeface="Roboto"/>
              <a:cs typeface="Roboto"/>
              <a:sym typeface="Roboto"/>
            </a:endParaRPr>
          </a:p>
          <a:p>
            <a:pPr indent="0" lvl="0" marL="0" rtl="0" algn="l">
              <a:spcBef>
                <a:spcPts val="0"/>
              </a:spcBef>
              <a:spcAft>
                <a:spcPts val="0"/>
              </a:spcAft>
              <a:buNone/>
            </a:pPr>
            <a:r>
              <a:rPr b="1" lang="en-US" sz="1800">
                <a:latin typeface="Roboto"/>
                <a:ea typeface="Roboto"/>
                <a:cs typeface="Roboto"/>
                <a:sym typeface="Roboto"/>
              </a:rPr>
              <a:t>CALCULATING CUMULATIVE GPA</a:t>
            </a:r>
            <a:endParaRPr sz="2200">
              <a:latin typeface="Roboto"/>
              <a:ea typeface="Roboto"/>
              <a:cs typeface="Roboto"/>
              <a:sym typeface="Roboto"/>
            </a:endParaRPr>
          </a:p>
          <a:p>
            <a:pPr indent="-95250" lvl="0" marL="0" rtl="0" algn="l">
              <a:spcBef>
                <a:spcPts val="1000"/>
              </a:spcBef>
              <a:spcAft>
                <a:spcPts val="0"/>
              </a:spcAft>
              <a:buClr>
                <a:schemeClr val="accent1"/>
              </a:buClr>
              <a:buSzPts val="1500"/>
              <a:buFont typeface="Roboto"/>
              <a:buChar char="•"/>
            </a:pPr>
            <a:r>
              <a:rPr lang="en-US" sz="2200">
                <a:solidFill>
                  <a:schemeClr val="dk2"/>
                </a:solidFill>
                <a:latin typeface="Roboto"/>
                <a:ea typeface="Roboto"/>
                <a:cs typeface="Roboto"/>
                <a:sym typeface="Roboto"/>
              </a:rPr>
              <a:t> </a:t>
            </a:r>
            <a:r>
              <a:rPr lang="en-US" sz="1700">
                <a:solidFill>
                  <a:schemeClr val="accent4"/>
                </a:solidFill>
                <a:latin typeface="Roboto"/>
                <a:ea typeface="Roboto"/>
                <a:cs typeface="Roboto"/>
                <a:sym typeface="Roboto"/>
              </a:rPr>
              <a:t>Add up each years’ GPA and divide by how many years you added up</a:t>
            </a:r>
            <a:endParaRPr sz="1700">
              <a:solidFill>
                <a:schemeClr val="accent4"/>
              </a:solidFill>
              <a:latin typeface="Roboto"/>
              <a:ea typeface="Roboto"/>
              <a:cs typeface="Roboto"/>
              <a:sym typeface="Roboto"/>
            </a:endParaRPr>
          </a:p>
          <a:p>
            <a:pPr indent="0" lvl="1" marL="457200" rtl="0" algn="l">
              <a:spcBef>
                <a:spcPts val="500"/>
              </a:spcBef>
              <a:spcAft>
                <a:spcPts val="0"/>
              </a:spcAft>
              <a:buClr>
                <a:schemeClr val="accent4"/>
              </a:buClr>
              <a:buSzPts val="1700"/>
              <a:buFont typeface="Roboto"/>
              <a:buNone/>
            </a:pPr>
            <a:r>
              <a:rPr lang="en-US" sz="1700">
                <a:solidFill>
                  <a:schemeClr val="accent4"/>
                </a:solidFill>
                <a:latin typeface="Roboto"/>
                <a:ea typeface="Roboto"/>
                <a:cs typeface="Roboto"/>
                <a:sym typeface="Roboto"/>
              </a:rPr>
              <a:t>Example: 9th + 10th / 2 = Cumulative GPA</a:t>
            </a:r>
            <a:endParaRPr sz="1800">
              <a:latin typeface="Roboto"/>
              <a:ea typeface="Roboto"/>
              <a:cs typeface="Roboto"/>
              <a:sym typeface="Roboto"/>
            </a:endParaRPr>
          </a:p>
        </p:txBody>
      </p:sp>
      <p:pic>
        <p:nvPicPr>
          <p:cNvPr id="137" name="Google Shape;137;p4"/>
          <p:cNvPicPr preferRelativeResize="0"/>
          <p:nvPr/>
        </p:nvPicPr>
        <p:blipFill>
          <a:blip r:embed="rId4">
            <a:alphaModFix/>
          </a:blip>
          <a:stretch>
            <a:fillRect/>
          </a:stretch>
        </p:blipFill>
        <p:spPr>
          <a:xfrm>
            <a:off x="7163200" y="1317725"/>
            <a:ext cx="5065474" cy="3184350"/>
          </a:xfrm>
          <a:prstGeom prst="rect">
            <a:avLst/>
          </a:prstGeom>
          <a:noFill/>
          <a:ln>
            <a:noFill/>
          </a:ln>
        </p:spPr>
      </p:pic>
      <p:pic>
        <p:nvPicPr>
          <p:cNvPr id="138" name="Google Shape;138;p4"/>
          <p:cNvPicPr preferRelativeResize="0"/>
          <p:nvPr/>
        </p:nvPicPr>
        <p:blipFill>
          <a:blip r:embed="rId5">
            <a:alphaModFix/>
          </a:blip>
          <a:stretch>
            <a:fillRect/>
          </a:stretch>
        </p:blipFill>
        <p:spPr>
          <a:xfrm>
            <a:off x="5629050" y="5310875"/>
            <a:ext cx="6499824" cy="15471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e06de7e0f2_0_5"/>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WHY IS YOUR GPA IMPORTANT?</a:t>
            </a:r>
            <a:endParaRPr>
              <a:latin typeface="Poppins"/>
              <a:ea typeface="Poppins"/>
              <a:cs typeface="Poppins"/>
              <a:sym typeface="Poppins"/>
            </a:endParaRPr>
          </a:p>
        </p:txBody>
      </p:sp>
      <p:pic>
        <p:nvPicPr>
          <p:cNvPr descr="Susanna helps you understand your GPA and other important information on what colleges look for each year of your high school career. To get your personalized plan for college visit http://www.collegemapper.com&#10;&#10;Please post any admissions questions you have in our Forum: https://www.collegemapper.com/forum/&#10;&#10;For any additional information on how to improve your high school GPA, be sure to look at this blog post: www.collegemapper.com/blog/2014/05/improve-high-school-gpa/" id="144" name="Google Shape;144;ge06de7e0f2_0_5" title="GPA">
            <a:hlinkClick r:id="rId3"/>
          </p:cNvPr>
          <p:cNvPicPr preferRelativeResize="0"/>
          <p:nvPr/>
        </p:nvPicPr>
        <p:blipFill>
          <a:blip r:embed="rId4">
            <a:alphaModFix/>
          </a:blip>
          <a:stretch>
            <a:fillRect/>
          </a:stretch>
        </p:blipFill>
        <p:spPr>
          <a:xfrm>
            <a:off x="4618877" y="1153975"/>
            <a:ext cx="7364066" cy="5523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GPA STRATEGIES</a:t>
            </a:r>
            <a:endParaRPr>
              <a:latin typeface="Poppins"/>
              <a:ea typeface="Poppins"/>
              <a:cs typeface="Poppins"/>
              <a:sym typeface="Poppins"/>
            </a:endParaRPr>
          </a:p>
        </p:txBody>
      </p:sp>
      <p:sp>
        <p:nvSpPr>
          <p:cNvPr id="150" name="Google Shape;150;p5"/>
          <p:cNvSpPr txBox="1"/>
          <p:nvPr>
            <p:ph idx="1" type="body"/>
          </p:nvPr>
        </p:nvSpPr>
        <p:spPr>
          <a:xfrm>
            <a:off x="4215375" y="1362738"/>
            <a:ext cx="4041000" cy="49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2200">
                <a:latin typeface="Roboto"/>
                <a:ea typeface="Roboto"/>
                <a:cs typeface="Roboto"/>
                <a:sym typeface="Roboto"/>
              </a:rPr>
              <a:t>10 TIPS TO IMPROVE YOUR GPA</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Take your education serious</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Build good habits for learning</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Get organized with homework deadlines</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Retake classes if needed</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Don’t miss classes </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Participate consistently</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Make time for extra studying</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Get a tutor</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Get extra help from teachers after school</a:t>
            </a:r>
            <a:endParaRPr sz="2100">
              <a:latin typeface="Roboto"/>
              <a:ea typeface="Roboto"/>
              <a:cs typeface="Roboto"/>
              <a:sym typeface="Roboto"/>
            </a:endParaRPr>
          </a:p>
          <a:p>
            <a:pPr indent="-361950" lvl="0" marL="457200" rtl="0" algn="l">
              <a:lnSpc>
                <a:spcPct val="100000"/>
              </a:lnSpc>
              <a:spcBef>
                <a:spcPts val="0"/>
              </a:spcBef>
              <a:spcAft>
                <a:spcPts val="0"/>
              </a:spcAft>
              <a:buSzPts val="2100"/>
              <a:buFont typeface="Roboto"/>
              <a:buAutoNum type="arabicPeriod"/>
            </a:pPr>
            <a:r>
              <a:rPr lang="en-US" sz="2100">
                <a:latin typeface="Roboto"/>
                <a:ea typeface="Roboto"/>
                <a:cs typeface="Roboto"/>
                <a:sym typeface="Roboto"/>
              </a:rPr>
              <a:t>Take the right classes</a:t>
            </a:r>
            <a:endParaRPr sz="2600">
              <a:latin typeface="Roboto"/>
              <a:ea typeface="Roboto"/>
              <a:cs typeface="Roboto"/>
              <a:sym typeface="Roboto"/>
            </a:endParaRPr>
          </a:p>
        </p:txBody>
      </p:sp>
      <p:pic>
        <p:nvPicPr>
          <p:cNvPr id="151" name="Google Shape;151;p5"/>
          <p:cNvPicPr preferRelativeResize="0"/>
          <p:nvPr/>
        </p:nvPicPr>
        <p:blipFill>
          <a:blip r:embed="rId3">
            <a:alphaModFix/>
          </a:blip>
          <a:stretch>
            <a:fillRect/>
          </a:stretch>
        </p:blipFill>
        <p:spPr>
          <a:xfrm>
            <a:off x="8151000" y="2482925"/>
            <a:ext cx="4041000" cy="2683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