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2" r:id="rId5"/>
  </p:sldMasterIdLst>
  <p:notesMasterIdLst>
    <p:notesMasterId r:id="rId15"/>
  </p:notesMasterIdLst>
  <p:sldIdLst>
    <p:sldId id="256" r:id="rId6"/>
    <p:sldId id="257" r:id="rId7"/>
    <p:sldId id="258" r:id="rId8"/>
    <p:sldId id="259" r:id="rId9"/>
    <p:sldId id="260" r:id="rId10"/>
    <p:sldId id="261" r:id="rId11"/>
    <p:sldId id="262" r:id="rId12"/>
    <p:sldId id="263" r:id="rId13"/>
    <p:sldId id="264" r:id="rId14"/>
  </p:sldIdLst>
  <p:sldSz cx="12192000" cy="6858000"/>
  <p:notesSz cx="6858000" cy="9144000"/>
  <p:embeddedFontLst>
    <p:embeddedFont>
      <p:font typeface="Helvetica Neue" panose="020B0604020202020204" charset="0"/>
      <p:regular r:id="rId16"/>
      <p:bold r:id="rId17"/>
      <p:italic r:id="rId18"/>
      <p:boldItalic r:id="rId19"/>
    </p:embeddedFont>
    <p:embeddedFont>
      <p:font typeface="Poppins" panose="00000500000000000000" pitchFamily="2" charset="0"/>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4Q5VIMeBI4LoNXYNGDmkAyzz5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11" autoAdjust="0"/>
  </p:normalViewPr>
  <p:slideViewPr>
    <p:cSldViewPr snapToGrid="0">
      <p:cViewPr varScale="1">
        <p:scale>
          <a:sx n="71" d="100"/>
          <a:sy n="71" d="100"/>
        </p:scale>
        <p:origin x="15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font" Target="fonts/font8.fntdata"/><Relationship Id="rId28" Type="http://customschemas.google.com/relationships/presentationmetadata" Target="metadata"/><Relationship Id="rId10" Type="http://schemas.openxmlformats.org/officeDocument/2006/relationships/slide" Target="slides/slide5.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gUis5lityCQ"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latin typeface="Helvetica Neue"/>
                <a:ea typeface="Helvetica Neue"/>
                <a:cs typeface="Helvetica Neue"/>
                <a:sym typeface="Helvetica Neue"/>
              </a:rPr>
              <a:t>Career Activity: FAFSA: WHAT, WHY, WHEN, AND HOW? </a:t>
            </a:r>
            <a:endParaRPr b="1">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b="1">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US" b="1">
                <a:latin typeface="Helvetica Neue"/>
                <a:ea typeface="Helvetica Neue"/>
                <a:cs typeface="Helvetica Neue"/>
                <a:sym typeface="Helvetica Neue"/>
              </a:rPr>
              <a:t>Activity Summary:</a:t>
            </a:r>
            <a:r>
              <a:rPr lang="en-US">
                <a:latin typeface="Helvetica Neue"/>
                <a:ea typeface="Helvetica Neue"/>
                <a:cs typeface="Helvetica Neue"/>
                <a:sym typeface="Helvetica Neue"/>
              </a:rPr>
              <a:t> This lesson will help students become more familiar with the basics of the FAFSA and how to complete the FAFSA.</a:t>
            </a:r>
            <a:endParaRPr>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en-US" b="1">
                <a:latin typeface="Helvetica Neue"/>
                <a:ea typeface="Helvetica Neue"/>
                <a:cs typeface="Helvetica Neue"/>
                <a:sym typeface="Helvetica Neue"/>
              </a:rPr>
              <a:t>Learning Plan Activity: </a:t>
            </a:r>
            <a:r>
              <a:rPr lang="en-US">
                <a:latin typeface="Helvetica Neue"/>
                <a:ea typeface="Helvetica Neue"/>
                <a:cs typeface="Helvetica Neue"/>
                <a:sym typeface="Helvetica Neue"/>
              </a:rPr>
              <a:t>11th Grade: What is FAFSA?; 12th grade: Completing the FAFSA </a:t>
            </a:r>
            <a:endParaRPr>
              <a:latin typeface="Helvetica Neue"/>
              <a:ea typeface="Helvetica Neue"/>
              <a:cs typeface="Helvetica Neue"/>
              <a:sym typeface="Helvetica Neue"/>
            </a:endParaRPr>
          </a:p>
          <a:p>
            <a:pPr marL="0" lvl="0" indent="0" algn="l" rtl="0">
              <a:spcBef>
                <a:spcPts val="1200"/>
              </a:spcBef>
              <a:spcAft>
                <a:spcPts val="0"/>
              </a:spcAft>
              <a:buClr>
                <a:schemeClr val="dk1"/>
              </a:buClr>
              <a:buSzPts val="1100"/>
              <a:buFont typeface="Arial"/>
              <a:buNone/>
            </a:pPr>
            <a:r>
              <a:rPr lang="en-US" b="1">
                <a:latin typeface="Helvetica Neue"/>
                <a:ea typeface="Helvetica Neue"/>
                <a:cs typeface="Helvetica Neue"/>
                <a:sym typeface="Helvetica Neue"/>
              </a:rPr>
              <a:t>Estimated Time: 25-45 minutes (2 Parts- 11th grade and 12th grade)</a:t>
            </a:r>
            <a:endParaRPr>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US" b="1">
                <a:latin typeface="Helvetica Neue"/>
                <a:ea typeface="Helvetica Neue"/>
                <a:cs typeface="Helvetica Neue"/>
                <a:sym typeface="Helvetica Neue"/>
              </a:rPr>
              <a:t>Learning Outcomes</a:t>
            </a:r>
            <a:r>
              <a:rPr lang="en-US">
                <a:latin typeface="Helvetica Neue"/>
                <a:ea typeface="Helvetica Neue"/>
                <a:cs typeface="Helvetica Neue"/>
                <a:sym typeface="Helvetica Neue"/>
              </a:rPr>
              <a:t>:  Students will become knowledgeable of when, how, and why the FAFSA should be filled out and what may be available to them for aid for college or trade school.</a:t>
            </a:r>
            <a:endParaRPr>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US" b="1">
                <a:latin typeface="Helvetica Neue"/>
                <a:ea typeface="Helvetica Neue"/>
                <a:cs typeface="Helvetica Neue"/>
                <a:sym typeface="Helvetica Neue"/>
              </a:rPr>
              <a:t>Materials Needed</a:t>
            </a:r>
            <a:r>
              <a:rPr lang="en-US">
                <a:latin typeface="Helvetica Neue"/>
                <a:ea typeface="Helvetica Neue"/>
                <a:cs typeface="Helvetica Neue"/>
                <a:sym typeface="Helvetica Neue"/>
              </a:rPr>
              <a:t>:  Powerpoint, Handout*, Pen, </a:t>
            </a:r>
            <a:r>
              <a:rPr lang="en-US" sz="1000">
                <a:latin typeface="Helvetica Neue"/>
                <a:ea typeface="Helvetica Neue"/>
                <a:cs typeface="Helvetica Neue"/>
                <a:sym typeface="Helvetica Neue"/>
              </a:rPr>
              <a:t>(Computer for 12th grade if starting FAFSA)</a:t>
            </a:r>
            <a:endParaRPr sz="1000">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US">
                <a:latin typeface="Helvetica Neue"/>
                <a:ea typeface="Helvetica Neue"/>
                <a:cs typeface="Helvetica Neue"/>
                <a:sym typeface="Helvetica Neue"/>
              </a:rPr>
              <a:t>*Handout Pages 1-2 are meant for 11th grade and Pages 1-3 are meant for 12th grade.</a:t>
            </a:r>
            <a:endParaRPr/>
          </a:p>
        </p:txBody>
      </p:sp>
      <p:sp>
        <p:nvSpPr>
          <p:cNvPr id="107" name="Google Shape;1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latin typeface="Helvetica Neue"/>
                <a:ea typeface="Helvetica Neue"/>
                <a:cs typeface="Helvetica Neue"/>
                <a:sym typeface="Helvetica Neue"/>
              </a:rPr>
              <a:t>Academic Vocabulary</a:t>
            </a:r>
            <a:r>
              <a:rPr lang="en-US" i="1" dirty="0">
                <a:latin typeface="Helvetica Neue"/>
                <a:ea typeface="Helvetica Neue"/>
                <a:cs typeface="Helvetica Neue"/>
                <a:sym typeface="Helvetica Neue"/>
              </a:rPr>
              <a:t> </a:t>
            </a:r>
            <a:endParaRPr b="1" dirty="0">
              <a:latin typeface="Helvetica Neue"/>
              <a:ea typeface="Helvetica Neue"/>
              <a:cs typeface="Helvetica Neue"/>
              <a:sym typeface="Helvetica Neue"/>
            </a:endParaRPr>
          </a:p>
          <a:p>
            <a:pPr marL="457200" lvl="0" indent="-304800" algn="l" rtl="0">
              <a:spcBef>
                <a:spcPts val="0"/>
              </a:spcBef>
              <a:spcAft>
                <a:spcPts val="0"/>
              </a:spcAft>
              <a:buClr>
                <a:schemeClr val="dk1"/>
              </a:buClr>
              <a:buSzPts val="1200"/>
              <a:buFont typeface="Helvetica Neue"/>
              <a:buChar char="●"/>
            </a:pPr>
            <a:r>
              <a:rPr lang="en-US" b="1" dirty="0">
                <a:latin typeface="Helvetica Neue"/>
                <a:ea typeface="Helvetica Neue"/>
                <a:cs typeface="Helvetica Neue"/>
                <a:sym typeface="Helvetica Neue"/>
              </a:rPr>
              <a:t>FAFSA:</a:t>
            </a:r>
            <a:r>
              <a:rPr lang="en-US" dirty="0">
                <a:latin typeface="Helvetica Neue"/>
                <a:ea typeface="Helvetica Neue"/>
                <a:cs typeface="Helvetica Neue"/>
                <a:sym typeface="Helvetica Neue"/>
              </a:rPr>
              <a:t> (Free Application For Student Aid): A federal government form that a student may fill out starting every October to apply for financial aid (for the following year).  A student could be offered grants, loans, or work study based off of the student’s parent/guardian and student income.</a:t>
            </a:r>
            <a:endParaRPr dirty="0">
              <a:latin typeface="Helvetica Neue"/>
              <a:ea typeface="Helvetica Neue"/>
              <a:cs typeface="Helvetica Neue"/>
              <a:sym typeface="Helvetica Neue"/>
            </a:endParaRPr>
          </a:p>
          <a:p>
            <a:pPr marL="457200" lvl="0" indent="-304800" algn="l" rtl="0">
              <a:spcBef>
                <a:spcPts val="0"/>
              </a:spcBef>
              <a:spcAft>
                <a:spcPts val="0"/>
              </a:spcAft>
              <a:buClr>
                <a:schemeClr val="dk1"/>
              </a:buClr>
              <a:buSzPts val="1200"/>
              <a:buFont typeface="Helvetica Neue"/>
              <a:buChar char="●"/>
            </a:pPr>
            <a:r>
              <a:rPr lang="en-US" b="1" dirty="0">
                <a:latin typeface="Helvetica Neue"/>
                <a:ea typeface="Helvetica Neue"/>
                <a:cs typeface="Helvetica Neue"/>
                <a:sym typeface="Helvetica Neue"/>
              </a:rPr>
              <a:t>Grant Aid (free aid): </a:t>
            </a:r>
            <a:r>
              <a:rPr lang="en-US" dirty="0">
                <a:latin typeface="Helvetica Neue"/>
                <a:ea typeface="Helvetica Neue"/>
                <a:cs typeface="Helvetica Neue"/>
                <a:sym typeface="Helvetica Neue"/>
              </a:rPr>
              <a:t>Money offered to a student from the Government based on your FAFSA that will not have to be paid back.</a:t>
            </a:r>
            <a:endParaRPr dirty="0">
              <a:latin typeface="Helvetica Neue"/>
              <a:ea typeface="Helvetica Neue"/>
              <a:cs typeface="Helvetica Neue"/>
              <a:sym typeface="Helvetica Neue"/>
            </a:endParaRPr>
          </a:p>
          <a:p>
            <a:pPr marL="457200" lvl="0" indent="-304800" algn="l" rtl="0">
              <a:spcBef>
                <a:spcPts val="0"/>
              </a:spcBef>
              <a:spcAft>
                <a:spcPts val="0"/>
              </a:spcAft>
              <a:buClr>
                <a:schemeClr val="dk1"/>
              </a:buClr>
              <a:buSzPts val="1200"/>
              <a:buFont typeface="Helvetica Neue"/>
              <a:buChar char="●"/>
            </a:pPr>
            <a:r>
              <a:rPr lang="en-US" b="1" dirty="0">
                <a:latin typeface="Helvetica Neue"/>
                <a:ea typeface="Helvetica Neue"/>
                <a:cs typeface="Helvetica Neue"/>
                <a:sym typeface="Helvetica Neue"/>
              </a:rPr>
              <a:t>Student Loan (aid you pay back): </a:t>
            </a:r>
            <a:r>
              <a:rPr lang="en-US" dirty="0">
                <a:latin typeface="Helvetica Neue"/>
                <a:ea typeface="Helvetica Neue"/>
                <a:cs typeface="Helvetica Neue"/>
                <a:sym typeface="Helvetica Neue"/>
              </a:rPr>
              <a:t>Money granted by the Government that accrues interest that has to be paid back</a:t>
            </a:r>
            <a:endParaRPr dirty="0">
              <a:latin typeface="Helvetica Neue"/>
              <a:ea typeface="Helvetica Neue"/>
              <a:cs typeface="Helvetica Neue"/>
              <a:sym typeface="Helvetica Neue"/>
            </a:endParaRPr>
          </a:p>
          <a:p>
            <a:pPr marL="457200" lvl="0" indent="-304800" algn="l" rtl="0">
              <a:spcBef>
                <a:spcPts val="0"/>
              </a:spcBef>
              <a:spcAft>
                <a:spcPts val="0"/>
              </a:spcAft>
              <a:buClr>
                <a:schemeClr val="dk1"/>
              </a:buClr>
              <a:buSzPts val="1200"/>
              <a:buFont typeface="Helvetica Neue"/>
              <a:buChar char="●"/>
            </a:pPr>
            <a:r>
              <a:rPr lang="en-US" b="1" dirty="0">
                <a:latin typeface="Helvetica Neue"/>
                <a:ea typeface="Helvetica Neue"/>
                <a:cs typeface="Helvetica Neue"/>
                <a:sym typeface="Helvetica Neue"/>
              </a:rPr>
              <a:t>Work Study (aid you earn): </a:t>
            </a:r>
            <a:r>
              <a:rPr lang="en-US" dirty="0">
                <a:latin typeface="Helvetica Neue"/>
                <a:ea typeface="Helvetica Neue"/>
                <a:cs typeface="Helvetica Neue"/>
                <a:sym typeface="Helvetica Neue"/>
              </a:rPr>
              <a:t>Money available for specific jobs on a college campus that could be offered to a student pending the process of the student’s FAFSA.</a:t>
            </a:r>
            <a:endParaRPr dirty="0">
              <a:latin typeface="Helvetica Neue"/>
              <a:ea typeface="Helvetica Neue"/>
              <a:cs typeface="Helvetica Neue"/>
              <a:sym typeface="Helvetica Neue"/>
            </a:endParaRPr>
          </a:p>
          <a:p>
            <a:pPr marL="457200" lvl="0" indent="-304800" algn="l" rtl="0">
              <a:spcBef>
                <a:spcPts val="0"/>
              </a:spcBef>
              <a:spcAft>
                <a:spcPts val="0"/>
              </a:spcAft>
              <a:buClr>
                <a:schemeClr val="dk1"/>
              </a:buClr>
              <a:buSzPts val="1200"/>
              <a:buFont typeface="Helvetica Neue"/>
              <a:buChar char="●"/>
            </a:pPr>
            <a:r>
              <a:rPr lang="en-US" b="1" dirty="0">
                <a:latin typeface="Helvetica Neue"/>
                <a:ea typeface="Helvetica Neue"/>
                <a:cs typeface="Helvetica Neue"/>
                <a:sym typeface="Helvetica Neue"/>
              </a:rPr>
              <a:t>SAR (Student Aid Report): </a:t>
            </a:r>
            <a:r>
              <a:rPr lang="en-US" dirty="0">
                <a:latin typeface="Helvetica Neue"/>
                <a:ea typeface="Helvetica Neue"/>
                <a:cs typeface="Helvetica Neue"/>
                <a:sym typeface="Helvetica Neue"/>
              </a:rPr>
              <a:t>A report a student has available online after the student’s FAFSA has been processed</a:t>
            </a:r>
            <a:endParaRPr dirty="0">
              <a:latin typeface="Helvetica Neue"/>
              <a:ea typeface="Helvetica Neue"/>
              <a:cs typeface="Helvetica Neue"/>
              <a:sym typeface="Helvetica Neue"/>
            </a:endParaRPr>
          </a:p>
          <a:p>
            <a:pPr marL="457200" lvl="0" indent="-304800" algn="l" rtl="0">
              <a:spcBef>
                <a:spcPts val="0"/>
              </a:spcBef>
              <a:spcAft>
                <a:spcPts val="0"/>
              </a:spcAft>
              <a:buClr>
                <a:schemeClr val="dk1"/>
              </a:buClr>
              <a:buSzPts val="1200"/>
              <a:buFont typeface="Helvetica Neue"/>
              <a:buChar char="●"/>
            </a:pPr>
            <a:r>
              <a:rPr lang="en-US" b="1" dirty="0">
                <a:latin typeface="Helvetica Neue"/>
                <a:ea typeface="Helvetica Neue"/>
                <a:cs typeface="Helvetica Neue"/>
                <a:sym typeface="Helvetica Neue"/>
              </a:rPr>
              <a:t>SAI (Student Aid Index): </a:t>
            </a:r>
            <a:r>
              <a:rPr lang="en-US" dirty="0">
                <a:latin typeface="Helvetica Neue"/>
                <a:ea typeface="Helvetica Neue"/>
                <a:cs typeface="Helvetica Neue"/>
                <a:sym typeface="Helvetica Neue"/>
              </a:rPr>
              <a:t>A monetary figure schools use to determine how much aid a student is eligible for </a:t>
            </a:r>
            <a:endParaRPr dirty="0"/>
          </a:p>
        </p:txBody>
      </p:sp>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latin typeface="Helvetica Neue"/>
                <a:ea typeface="Helvetica Neue"/>
                <a:cs typeface="Helvetica Neue"/>
                <a:sym typeface="Helvetica Neue"/>
              </a:rPr>
              <a:t>Introduction</a:t>
            </a:r>
            <a:r>
              <a:rPr lang="en-US" dirty="0">
                <a:latin typeface="Helvetica Neue"/>
                <a:ea typeface="Helvetica Neue"/>
                <a:cs typeface="Helvetica Neue"/>
                <a:sym typeface="Helvetica Neue"/>
              </a:rPr>
              <a:t>: [</a:t>
            </a:r>
            <a:r>
              <a:rPr lang="en-US" i="1" dirty="0">
                <a:latin typeface="Helvetica Neue"/>
                <a:ea typeface="Helvetica Neue"/>
                <a:cs typeface="Helvetica Neue"/>
                <a:sym typeface="Helvetica Neue"/>
              </a:rPr>
              <a:t>Use </a:t>
            </a:r>
            <a:r>
              <a:rPr lang="en-US" i="1" dirty="0" err="1">
                <a:latin typeface="Helvetica Neue"/>
                <a:ea typeface="Helvetica Neue"/>
                <a:cs typeface="Helvetica Neue"/>
                <a:sym typeface="Helvetica Neue"/>
              </a:rPr>
              <a:t>Powerpoint</a:t>
            </a:r>
            <a:r>
              <a:rPr lang="en-US" i="1" dirty="0">
                <a:latin typeface="Helvetica Neue"/>
                <a:ea typeface="Helvetica Neue"/>
                <a:cs typeface="Helvetica Neue"/>
                <a:sym typeface="Helvetica Neue"/>
              </a:rPr>
              <a:t>] Have students complete the </a:t>
            </a:r>
            <a:r>
              <a:rPr lang="en-US" i="1" dirty="0" err="1">
                <a:latin typeface="Helvetica Neue"/>
                <a:ea typeface="Helvetica Neue"/>
                <a:cs typeface="Helvetica Neue"/>
                <a:sym typeface="Helvetica Neue"/>
              </a:rPr>
              <a:t>handout_What</a:t>
            </a:r>
            <a:r>
              <a:rPr lang="en-US" i="1" dirty="0">
                <a:latin typeface="Helvetica Neue"/>
                <a:ea typeface="Helvetica Neue"/>
                <a:cs typeface="Helvetica Neue"/>
                <a:sym typeface="Helvetica Neue"/>
              </a:rPr>
              <a:t> is FAFSA? while you are presenting (OR use as pre/post assessment ). Play Video: </a:t>
            </a:r>
            <a:r>
              <a:rPr lang="en-US" i="1" u="sng" dirty="0">
                <a:solidFill>
                  <a:srgbClr val="1155CC"/>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FAFSA Overview</a:t>
            </a:r>
            <a:r>
              <a:rPr lang="en-US" i="1" dirty="0">
                <a:latin typeface="Helvetica Neue"/>
                <a:ea typeface="Helvetica Neue"/>
                <a:cs typeface="Helvetica Neue"/>
                <a:sym typeface="Helvetica Neue"/>
              </a:rPr>
              <a:t> (~2.5 minutes) </a:t>
            </a:r>
            <a:endParaRPr i="1" dirty="0">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US" dirty="0">
                <a:latin typeface="Helvetica Neue"/>
                <a:ea typeface="Helvetica Neue"/>
                <a:cs typeface="Helvetica Neue"/>
                <a:sym typeface="Helvetica Neue"/>
              </a:rPr>
              <a:t>You’ve probably heard your counselor or other adults talk about THE FAFSA®. FAFSA stands for Free Application for Federal Student Aid, which is the form students complete to apply for federal grants, work-study, and loans to help pay for college and training. It’s also used by states and schools to determine your eligibility for scholarships. This important document will help you determine what your out-of-pocket expenses will be for completing your certificate or degree program.</a:t>
            </a:r>
            <a:endParaRPr b="1" dirty="0"/>
          </a:p>
        </p:txBody>
      </p:sp>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i="1">
                <a:latin typeface="Helvetica Neue"/>
                <a:ea typeface="Helvetica Neue"/>
                <a:cs typeface="Helvetica Neue"/>
                <a:sym typeface="Helvetica Neue"/>
              </a:rPr>
              <a:t>Types of Financial Aid:</a:t>
            </a:r>
            <a:endParaRPr b="1" i="1">
              <a:latin typeface="Helvetica Neue"/>
              <a:ea typeface="Helvetica Neue"/>
              <a:cs typeface="Helvetica Neue"/>
              <a:sym typeface="Helvetica Neue"/>
            </a:endParaRPr>
          </a:p>
          <a:p>
            <a:pPr marL="457200" lvl="0" indent="-304800" algn="l" rtl="0">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Loans</a:t>
            </a:r>
            <a:endParaRPr>
              <a:latin typeface="Helvetica Neue"/>
              <a:ea typeface="Helvetica Neue"/>
              <a:cs typeface="Helvetica Neue"/>
              <a:sym typeface="Helvetica Neue"/>
            </a:endParaRPr>
          </a:p>
          <a:p>
            <a:pPr marL="914400" lvl="1" indent="-304800" algn="l" rtl="0">
              <a:spcBef>
                <a:spcPts val="0"/>
              </a:spcBef>
              <a:spcAft>
                <a:spcPts val="0"/>
              </a:spcAft>
              <a:buClr>
                <a:schemeClr val="dk1"/>
              </a:buClr>
              <a:buSzPts val="1200"/>
              <a:buFont typeface="Helvetica Neue"/>
              <a:buChar char="○"/>
            </a:pPr>
            <a:r>
              <a:rPr lang="en-US">
                <a:solidFill>
                  <a:srgbClr val="212529"/>
                </a:solidFill>
                <a:highlight>
                  <a:srgbClr val="FFFFFF"/>
                </a:highlight>
                <a:latin typeface="Helvetica Neue"/>
                <a:ea typeface="Helvetica Neue"/>
                <a:cs typeface="Helvetica Neue"/>
                <a:sym typeface="Helvetica Neue"/>
              </a:rPr>
              <a:t>Before you take out a loan, it’s important to understand that a loan is a legal obligation that makes you responsible for repaying the amount you borrow with interest. Even though you don’t have to begin repaying your federal student loans right away, you shouldn’t wait to understand your responsibilities as a borrower. </a:t>
            </a:r>
            <a:endParaRPr>
              <a:solidFill>
                <a:srgbClr val="212529"/>
              </a:solidFill>
              <a:highlight>
                <a:srgbClr val="FFFFFF"/>
              </a:highlight>
              <a:latin typeface="Helvetica Neue"/>
              <a:ea typeface="Helvetica Neue"/>
              <a:cs typeface="Helvetica Neue"/>
              <a:sym typeface="Helvetica Neue"/>
            </a:endParaRPr>
          </a:p>
          <a:p>
            <a:pPr marL="914400" lvl="1" indent="-304800" algn="l" rtl="0">
              <a:spcBef>
                <a:spcPts val="0"/>
              </a:spcBef>
              <a:spcAft>
                <a:spcPts val="0"/>
              </a:spcAft>
              <a:buClr>
                <a:schemeClr val="dk1"/>
              </a:buClr>
              <a:buSzPts val="1200"/>
              <a:buFont typeface="Helvetica Neue"/>
              <a:buChar char="○"/>
            </a:pPr>
            <a:r>
              <a:rPr lang="en-US" b="1">
                <a:solidFill>
                  <a:srgbClr val="212529"/>
                </a:solidFill>
                <a:latin typeface="Helvetica Neue"/>
                <a:ea typeface="Helvetica Neue"/>
                <a:cs typeface="Helvetica Neue"/>
                <a:sym typeface="Helvetica Neue"/>
              </a:rPr>
              <a:t>Direct Subsidized Loans</a:t>
            </a:r>
            <a:r>
              <a:rPr lang="en-US">
                <a:solidFill>
                  <a:srgbClr val="212529"/>
                </a:solidFill>
                <a:latin typeface="Helvetica Neue"/>
                <a:ea typeface="Helvetica Neue"/>
                <a:cs typeface="Helvetica Neue"/>
                <a:sym typeface="Helvetica Neue"/>
              </a:rPr>
              <a:t> are loans made to eligible undergraduate students who demonstrate financial need to help cover the costs of higher education at a college or career school. Interest does not start building until after the grace period. </a:t>
            </a:r>
            <a:endParaRPr>
              <a:solidFill>
                <a:srgbClr val="212529"/>
              </a:solidFill>
              <a:latin typeface="Helvetica Neue"/>
              <a:ea typeface="Helvetica Neue"/>
              <a:cs typeface="Helvetica Neue"/>
              <a:sym typeface="Helvetica Neue"/>
            </a:endParaRPr>
          </a:p>
          <a:p>
            <a:pPr marL="914400" lvl="1" indent="-304800" algn="l" rtl="0">
              <a:spcBef>
                <a:spcPts val="0"/>
              </a:spcBef>
              <a:spcAft>
                <a:spcPts val="0"/>
              </a:spcAft>
              <a:buClr>
                <a:schemeClr val="dk1"/>
              </a:buClr>
              <a:buSzPts val="1200"/>
              <a:buFont typeface="Helvetica Neue"/>
              <a:buChar char="○"/>
            </a:pPr>
            <a:r>
              <a:rPr lang="en-US" b="1">
                <a:solidFill>
                  <a:srgbClr val="212529"/>
                </a:solidFill>
                <a:latin typeface="Helvetica Neue"/>
                <a:ea typeface="Helvetica Neue"/>
                <a:cs typeface="Helvetica Neue"/>
                <a:sym typeface="Helvetica Neue"/>
              </a:rPr>
              <a:t>Direct Unsubsidized Loan</a:t>
            </a:r>
            <a:r>
              <a:rPr lang="en-US">
                <a:solidFill>
                  <a:srgbClr val="212529"/>
                </a:solidFill>
                <a:latin typeface="Helvetica Neue"/>
                <a:ea typeface="Helvetica Neue"/>
                <a:cs typeface="Helvetica Neue"/>
                <a:sym typeface="Helvetica Neue"/>
              </a:rPr>
              <a:t>s are loans made to eligible undergraduate, graduate, and professional students, but eligibility is not based on financial need. Interest starts building when you borrow the loan.</a:t>
            </a:r>
            <a:endParaRPr>
              <a:solidFill>
                <a:srgbClr val="212529"/>
              </a:solidFill>
              <a:highlight>
                <a:srgbClr val="FFFFFF"/>
              </a:highlight>
              <a:latin typeface="Helvetica Neue"/>
              <a:ea typeface="Helvetica Neue"/>
              <a:cs typeface="Helvetica Neue"/>
              <a:sym typeface="Helvetica Neue"/>
            </a:endParaRPr>
          </a:p>
          <a:p>
            <a:pPr marL="914400" lvl="1" indent="-304800" algn="l" rtl="0">
              <a:spcBef>
                <a:spcPts val="0"/>
              </a:spcBef>
              <a:spcAft>
                <a:spcPts val="0"/>
              </a:spcAft>
              <a:buClr>
                <a:schemeClr val="dk1"/>
              </a:buClr>
              <a:buSzPts val="1200"/>
              <a:buFont typeface="Helvetica Neue"/>
              <a:buChar char="○"/>
            </a:pPr>
            <a:r>
              <a:rPr lang="en-US" b="1">
                <a:latin typeface="Helvetica Neue"/>
                <a:ea typeface="Helvetica Neue"/>
                <a:cs typeface="Helvetica Neue"/>
                <a:sym typeface="Helvetica Neue"/>
              </a:rPr>
              <a:t>Federal student loans</a:t>
            </a:r>
            <a:r>
              <a:rPr lang="en-US">
                <a:latin typeface="Helvetica Neue"/>
                <a:ea typeface="Helvetica Neue"/>
                <a:cs typeface="Helvetica Neue"/>
                <a:sym typeface="Helvetica Neue"/>
              </a:rPr>
              <a:t> and federal parent loans: These loans are funded by the federal government.</a:t>
            </a:r>
            <a:endParaRPr>
              <a:latin typeface="Helvetica Neue"/>
              <a:ea typeface="Helvetica Neue"/>
              <a:cs typeface="Helvetica Neue"/>
              <a:sym typeface="Helvetica Neue"/>
            </a:endParaRPr>
          </a:p>
          <a:p>
            <a:pPr marL="914400" lvl="1" indent="-304800" algn="l" rtl="0">
              <a:spcBef>
                <a:spcPts val="0"/>
              </a:spcBef>
              <a:spcAft>
                <a:spcPts val="0"/>
              </a:spcAft>
              <a:buClr>
                <a:schemeClr val="dk1"/>
              </a:buClr>
              <a:buSzPts val="1200"/>
              <a:buFont typeface="Helvetica Neue"/>
              <a:buChar char="○"/>
            </a:pPr>
            <a:r>
              <a:rPr lang="en-US" b="1">
                <a:latin typeface="Helvetica Neue"/>
                <a:ea typeface="Helvetica Neue"/>
                <a:cs typeface="Helvetica Neue"/>
                <a:sym typeface="Helvetica Neue"/>
              </a:rPr>
              <a:t>Private student loans</a:t>
            </a:r>
            <a:r>
              <a:rPr lang="en-US">
                <a:latin typeface="Helvetica Neue"/>
                <a:ea typeface="Helvetica Neue"/>
                <a:cs typeface="Helvetica Neue"/>
                <a:sym typeface="Helvetica Neue"/>
              </a:rPr>
              <a:t>: These loans are non federal loans, made by a lender such as a bank, credit union, state agency, or a school. Private student loans are generally more expensive than federal student loans.</a:t>
            </a:r>
            <a:endParaRPr>
              <a:latin typeface="Helvetica Neue"/>
              <a:ea typeface="Helvetica Neue"/>
              <a:cs typeface="Helvetica Neue"/>
              <a:sym typeface="Helvetica Neue"/>
            </a:endParaRPr>
          </a:p>
          <a:p>
            <a:pPr marL="457200" lvl="0" indent="-304800" algn="l" rtl="0">
              <a:spcBef>
                <a:spcPts val="0"/>
              </a:spcBef>
              <a:spcAft>
                <a:spcPts val="0"/>
              </a:spcAft>
              <a:buClr>
                <a:schemeClr val="dk1"/>
              </a:buClr>
              <a:buSzPts val="1200"/>
              <a:buFont typeface="Calibri"/>
              <a:buChar char="●"/>
            </a:pPr>
            <a:r>
              <a:rPr lang="en-US"/>
              <a:t>Grants and Scholarships: Gift aid (Don’t repay)</a:t>
            </a:r>
            <a:endParaRPr/>
          </a:p>
          <a:p>
            <a:pPr marL="1371600" lvl="2" indent="-304800" algn="l" rtl="0">
              <a:spcBef>
                <a:spcPts val="0"/>
              </a:spcBef>
              <a:spcAft>
                <a:spcPts val="0"/>
              </a:spcAft>
              <a:buClr>
                <a:schemeClr val="dk1"/>
              </a:buClr>
              <a:buSzPts val="1200"/>
              <a:buFont typeface="Calibri"/>
              <a:buChar char="■"/>
            </a:pPr>
            <a:r>
              <a:rPr lang="en-US"/>
              <a:t>Grants are provided through FAFSA and are income based</a:t>
            </a:r>
            <a:endParaRPr/>
          </a:p>
          <a:p>
            <a:pPr marL="1371600" lvl="2" indent="-304800" algn="l" rtl="0">
              <a:spcBef>
                <a:spcPts val="0"/>
              </a:spcBef>
              <a:spcAft>
                <a:spcPts val="0"/>
              </a:spcAft>
              <a:buClr>
                <a:schemeClr val="dk1"/>
              </a:buClr>
              <a:buSzPts val="1200"/>
              <a:buFont typeface="Calibri"/>
              <a:buChar char="■"/>
            </a:pPr>
            <a:r>
              <a:rPr lang="en-US"/>
              <a:t>Scholarships are not provided through FAFSA, but some may require the FAFSA be completed in order to be eligible</a:t>
            </a:r>
            <a:endParaRPr/>
          </a:p>
          <a:p>
            <a:pPr marL="457200" lvl="0" indent="-304800" algn="l" rtl="0">
              <a:spcBef>
                <a:spcPts val="0"/>
              </a:spcBef>
              <a:spcAft>
                <a:spcPts val="0"/>
              </a:spcAft>
              <a:buClr>
                <a:schemeClr val="dk1"/>
              </a:buClr>
              <a:buSzPts val="1200"/>
              <a:buFont typeface="Calibri"/>
              <a:buChar char="●"/>
            </a:pPr>
            <a:r>
              <a:rPr lang="en-US"/>
              <a:t>Federal Work Study: Aid you earn</a:t>
            </a:r>
            <a:endParaRPr/>
          </a:p>
          <a:p>
            <a:pPr marL="1371600" lvl="2" indent="-304800" algn="l" rtl="0">
              <a:spcBef>
                <a:spcPts val="0"/>
              </a:spcBef>
              <a:spcAft>
                <a:spcPts val="0"/>
              </a:spcAft>
              <a:buClr>
                <a:schemeClr val="dk1"/>
              </a:buClr>
              <a:buSzPts val="1200"/>
              <a:buFont typeface="Calibri"/>
              <a:buChar char="■"/>
            </a:pPr>
            <a:r>
              <a:rPr lang="en-US"/>
              <a:t>Part-time job allowing students to earn money to help pay education expenses. </a:t>
            </a:r>
            <a:endParaRPr/>
          </a:p>
          <a:p>
            <a:pPr marL="1371600" lvl="2" indent="-304800" algn="l" rtl="0">
              <a:spcBef>
                <a:spcPts val="0"/>
              </a:spcBef>
              <a:spcAft>
                <a:spcPts val="0"/>
              </a:spcAft>
              <a:buClr>
                <a:schemeClr val="dk1"/>
              </a:buClr>
              <a:buSzPts val="1200"/>
              <a:buFont typeface="Calibri"/>
              <a:buChar char="■"/>
            </a:pPr>
            <a:r>
              <a:rPr lang="en-US"/>
              <a:t>On or off campus jobs that work around your class schedule</a:t>
            </a:r>
            <a:endParaRPr>
              <a:latin typeface="Helvetica Neue"/>
              <a:ea typeface="Helvetica Neue"/>
              <a:cs typeface="Helvetica Neue"/>
              <a:sym typeface="Helvetica Neue"/>
            </a:endParaRPr>
          </a:p>
        </p:txBody>
      </p:sp>
      <p:sp>
        <p:nvSpPr>
          <p:cNvPr id="132" name="Google Shape;1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debb109802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u="sng" dirty="0">
              <a:latin typeface="Helvetica Neue"/>
              <a:ea typeface="Helvetica Neue"/>
              <a:cs typeface="Helvetica Neue"/>
              <a:sym typeface="Helvetica Neue"/>
            </a:endParaRPr>
          </a:p>
          <a:p>
            <a:pPr marL="0" lvl="0" indent="0" algn="l" rtl="0">
              <a:spcBef>
                <a:spcPts val="0"/>
              </a:spcBef>
              <a:spcAft>
                <a:spcPts val="0"/>
              </a:spcAft>
              <a:buNone/>
            </a:pPr>
            <a:r>
              <a:rPr lang="en-US" b="1" i="1" dirty="0">
                <a:latin typeface="Helvetica Neue"/>
                <a:ea typeface="Helvetica Neue"/>
                <a:cs typeface="Helvetica Neue"/>
                <a:sym typeface="Helvetica Neue"/>
              </a:rPr>
              <a:t>Who &amp; When should I fill out the FAFSA:</a:t>
            </a:r>
            <a:endParaRPr b="1" i="1" dirty="0">
              <a:latin typeface="Helvetica Neue"/>
              <a:ea typeface="Helvetica Neue"/>
              <a:cs typeface="Helvetica Neue"/>
              <a:sym typeface="Helvetica Neue"/>
            </a:endParaRPr>
          </a:p>
          <a:p>
            <a:pPr marL="0" lvl="0" indent="0" algn="l" rtl="0">
              <a:spcBef>
                <a:spcPts val="0"/>
              </a:spcBef>
              <a:spcAft>
                <a:spcPts val="0"/>
              </a:spcAft>
              <a:buNone/>
            </a:pPr>
            <a:r>
              <a:rPr lang="en-US" dirty="0">
                <a:latin typeface="Helvetica Neue"/>
                <a:ea typeface="Helvetica Neue"/>
                <a:cs typeface="Helvetica Neue"/>
                <a:sym typeface="Helvetica Neue"/>
              </a:rPr>
              <a:t>	Who should fill out the FAFSA</a:t>
            </a:r>
            <a:endParaRPr dirty="0">
              <a:latin typeface="Helvetica Neue"/>
              <a:ea typeface="Helvetica Neue"/>
              <a:cs typeface="Helvetica Neue"/>
              <a:sym typeface="Helvetica Neue"/>
            </a:endParaRPr>
          </a:p>
          <a:p>
            <a:pPr marL="914400" lvl="0" indent="-304800" algn="l" rtl="0">
              <a:spcBef>
                <a:spcPts val="0"/>
              </a:spcBef>
              <a:spcAft>
                <a:spcPts val="0"/>
              </a:spcAft>
              <a:buClr>
                <a:schemeClr val="dk1"/>
              </a:buClr>
              <a:buSzPts val="1200"/>
              <a:buFont typeface="Helvetica Neue"/>
              <a:buChar char="●"/>
            </a:pPr>
            <a:r>
              <a:rPr lang="en-US" dirty="0">
                <a:latin typeface="Helvetica Neue"/>
                <a:ea typeface="Helvetica Neue"/>
                <a:cs typeface="Helvetica Neue"/>
                <a:sym typeface="Helvetica Neue"/>
              </a:rPr>
              <a:t>No matter how much money you or your parent’s make, every senior should complete the FAFSA because you never know what aid you may qualify for and just because you are awarded it, does not mean you have to accept the aid. A lot of scholarships require you to fill it out in order to be eligible.</a:t>
            </a:r>
            <a:endParaRPr dirty="0">
              <a:latin typeface="Helvetica Neue"/>
              <a:ea typeface="Helvetica Neue"/>
              <a:cs typeface="Helvetica Neue"/>
              <a:sym typeface="Helvetica Neue"/>
            </a:endParaRPr>
          </a:p>
          <a:p>
            <a:pPr marL="914400" lvl="0" indent="-304800" algn="l" rtl="0">
              <a:spcBef>
                <a:spcPts val="0"/>
              </a:spcBef>
              <a:spcAft>
                <a:spcPts val="0"/>
              </a:spcAft>
              <a:buClr>
                <a:schemeClr val="dk1"/>
              </a:buClr>
              <a:buSzPts val="1200"/>
              <a:buFont typeface="Helvetica Neue"/>
              <a:buChar char="●"/>
            </a:pPr>
            <a:r>
              <a:rPr lang="en-US" dirty="0">
                <a:latin typeface="Helvetica Neue"/>
                <a:ea typeface="Helvetica Neue"/>
                <a:cs typeface="Helvetica Neue"/>
                <a:sym typeface="Helvetica Neue"/>
              </a:rPr>
              <a:t>You can complete the FAFSA, but you will need your parent/guardian’s assistance as they will have parts that they need to fill out. (You will each need to sign up for an FSA ID to be able to sign the FAFSA before you submit)</a:t>
            </a:r>
            <a:endParaRPr dirty="0">
              <a:latin typeface="Helvetica Neue"/>
              <a:ea typeface="Helvetica Neue"/>
              <a:cs typeface="Helvetica Neue"/>
              <a:sym typeface="Helvetica Neue"/>
            </a:endParaRPr>
          </a:p>
          <a:p>
            <a:pPr marL="914400" lvl="0" indent="-304800" algn="l" rtl="0">
              <a:spcBef>
                <a:spcPts val="0"/>
              </a:spcBef>
              <a:spcAft>
                <a:spcPts val="0"/>
              </a:spcAft>
              <a:buClr>
                <a:schemeClr val="dk1"/>
              </a:buClr>
              <a:buSzPts val="1200"/>
              <a:buFont typeface="Helvetica Neue"/>
              <a:buChar char="●"/>
            </a:pPr>
            <a:r>
              <a:rPr lang="en-US" dirty="0">
                <a:latin typeface="Helvetica Neue"/>
                <a:ea typeface="Helvetica Neue"/>
                <a:cs typeface="Helvetica Neue"/>
                <a:sym typeface="Helvetica Neue"/>
              </a:rPr>
              <a:t>If you need extra help utilize family FAFSA nights, school counselors, and the financial aid resources at studentaid.gov</a:t>
            </a:r>
            <a:endParaRPr dirty="0">
              <a:latin typeface="Helvetica Neue"/>
              <a:ea typeface="Helvetica Neue"/>
              <a:cs typeface="Helvetica Neue"/>
              <a:sym typeface="Helvetica Neue"/>
            </a:endParaRPr>
          </a:p>
          <a:p>
            <a:pPr marL="0" lvl="0" indent="0" algn="l" rtl="0">
              <a:spcBef>
                <a:spcPts val="0"/>
              </a:spcBef>
              <a:spcAft>
                <a:spcPts val="0"/>
              </a:spcAft>
              <a:buNone/>
            </a:pPr>
            <a:r>
              <a:rPr lang="en-US" dirty="0">
                <a:latin typeface="Helvetica Neue"/>
                <a:ea typeface="Helvetica Neue"/>
                <a:cs typeface="Helvetica Neue"/>
                <a:sym typeface="Helvetica Neue"/>
              </a:rPr>
              <a:t>	When should I fill out the FAFSA?</a:t>
            </a:r>
            <a:endParaRPr dirty="0">
              <a:latin typeface="Helvetica Neue"/>
              <a:ea typeface="Helvetica Neue"/>
              <a:cs typeface="Helvetica Neue"/>
              <a:sym typeface="Helvetica Neue"/>
            </a:endParaRPr>
          </a:p>
          <a:p>
            <a:pPr marL="914400" lvl="0" indent="-304800" algn="l" rtl="0">
              <a:spcBef>
                <a:spcPts val="0"/>
              </a:spcBef>
              <a:spcAft>
                <a:spcPts val="0"/>
              </a:spcAft>
              <a:buClr>
                <a:schemeClr val="dk1"/>
              </a:buClr>
              <a:buSzPts val="1200"/>
              <a:buFont typeface="Helvetica Neue"/>
              <a:buChar char="●"/>
            </a:pPr>
            <a:r>
              <a:rPr lang="en-US" dirty="0">
                <a:latin typeface="Helvetica Neue"/>
                <a:ea typeface="Helvetica Neue"/>
                <a:cs typeface="Helvetica Neue"/>
                <a:sym typeface="Helvetica Neue"/>
              </a:rPr>
              <a:t>FAFSA becomes available every October 1</a:t>
            </a:r>
            <a:endParaRPr dirty="0">
              <a:latin typeface="Helvetica Neue"/>
              <a:ea typeface="Helvetica Neue"/>
              <a:cs typeface="Helvetica Neue"/>
              <a:sym typeface="Helvetica Neue"/>
            </a:endParaRPr>
          </a:p>
          <a:p>
            <a:pPr marL="914400" lvl="0" indent="-304800" algn="l" rtl="0">
              <a:spcBef>
                <a:spcPts val="0"/>
              </a:spcBef>
              <a:spcAft>
                <a:spcPts val="0"/>
              </a:spcAft>
              <a:buClr>
                <a:schemeClr val="dk1"/>
              </a:buClr>
              <a:buSzPts val="1200"/>
              <a:buFont typeface="Helvetica Neue"/>
              <a:buChar char="●"/>
            </a:pPr>
            <a:r>
              <a:rPr lang="en-US" dirty="0">
                <a:latin typeface="Helvetica Neue"/>
                <a:ea typeface="Helvetica Neue"/>
                <a:cs typeface="Helvetica Neue"/>
                <a:sym typeface="Helvetica Neue"/>
              </a:rPr>
              <a:t>As a Senior best to fill out in October (First come, First serve on money)</a:t>
            </a:r>
            <a:endParaRPr dirty="0">
              <a:latin typeface="Helvetica Neue"/>
              <a:ea typeface="Helvetica Neue"/>
              <a:cs typeface="Helvetica Neue"/>
              <a:sym typeface="Helvetica Neue"/>
            </a:endParaRPr>
          </a:p>
          <a:p>
            <a:pPr marL="914400" lvl="0" indent="-304800" algn="l" rtl="0">
              <a:spcBef>
                <a:spcPts val="0"/>
              </a:spcBef>
              <a:spcAft>
                <a:spcPts val="0"/>
              </a:spcAft>
              <a:buClr>
                <a:schemeClr val="dk1"/>
              </a:buClr>
              <a:buSzPts val="1200"/>
              <a:buFont typeface="Helvetica Neue"/>
              <a:buChar char="●"/>
            </a:pPr>
            <a:r>
              <a:rPr lang="en-US" dirty="0">
                <a:latin typeface="Helvetica Neue"/>
                <a:ea typeface="Helvetica Neue"/>
                <a:cs typeface="Helvetica Neue"/>
                <a:sym typeface="Helvetica Neue"/>
              </a:rPr>
              <a:t>Need to fill it out starting every October as a college or trade school student</a:t>
            </a:r>
            <a:endParaRPr u="sng" dirty="0">
              <a:latin typeface="Helvetica Neue"/>
              <a:ea typeface="Helvetica Neue"/>
              <a:cs typeface="Helvetica Neue"/>
              <a:sym typeface="Helvetica Neue"/>
            </a:endParaRPr>
          </a:p>
        </p:txBody>
      </p:sp>
      <p:sp>
        <p:nvSpPr>
          <p:cNvPr id="139" name="Google Shape;139;gdebb109802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US" b="1" i="1" dirty="0">
                <a:latin typeface="Helvetica Neue"/>
                <a:ea typeface="Helvetica Neue"/>
                <a:cs typeface="Helvetica Neue"/>
                <a:sym typeface="Helvetica Neue"/>
              </a:rPr>
              <a:t>How to fill out the FAFSA:</a:t>
            </a:r>
            <a:r>
              <a:rPr lang="en-US" dirty="0">
                <a:latin typeface="Helvetica Neue"/>
                <a:ea typeface="Helvetica Neue"/>
                <a:cs typeface="Helvetica Neue"/>
                <a:sym typeface="Helvetica Neue"/>
              </a:rPr>
              <a:t> </a:t>
            </a:r>
            <a:r>
              <a:rPr lang="en-US" i="1" u="sng" dirty="0">
                <a:latin typeface="Helvetica Neue"/>
                <a:ea typeface="Helvetica Neue"/>
                <a:cs typeface="Helvetica Neue"/>
                <a:sym typeface="Helvetica Neue"/>
              </a:rPr>
              <a:t>(11th grade- end at this slide; 12th grade continue on)</a:t>
            </a:r>
            <a:endParaRPr i="1" u="sng" dirty="0">
              <a:latin typeface="Helvetica Neue"/>
              <a:ea typeface="Helvetica Neue"/>
              <a:cs typeface="Helvetica Neue"/>
              <a:sym typeface="Helvetica Neue"/>
            </a:endParaRPr>
          </a:p>
          <a:p>
            <a:pPr marL="914400" lvl="0" indent="0" algn="l" rtl="0">
              <a:spcBef>
                <a:spcPts val="0"/>
              </a:spcBef>
              <a:spcAft>
                <a:spcPts val="0"/>
              </a:spcAft>
              <a:buClr>
                <a:schemeClr val="dk1"/>
              </a:buClr>
              <a:buSzPts val="1100"/>
              <a:buFont typeface="Arial"/>
              <a:buNone/>
            </a:pPr>
            <a:r>
              <a:rPr lang="en-US" dirty="0"/>
              <a:t>WHAT DO I NEED? </a:t>
            </a:r>
            <a:endParaRPr dirty="0"/>
          </a:p>
          <a:p>
            <a:pPr marL="914400" lvl="0" indent="-76200" algn="l" rtl="0">
              <a:spcBef>
                <a:spcPts val="0"/>
              </a:spcBef>
              <a:spcAft>
                <a:spcPts val="0"/>
              </a:spcAft>
              <a:buClr>
                <a:schemeClr val="dk1"/>
              </a:buClr>
              <a:buSzPts val="1200"/>
              <a:buFont typeface="Calibri"/>
              <a:buChar char="•"/>
            </a:pPr>
            <a:r>
              <a:rPr lang="en-US" dirty="0"/>
              <a:t>Parent &amp; Students will BOTH need to create a FSA ID and have financial information (Previous year’s tax information and W-2s)ready when completing the FAFSA from their senior year. </a:t>
            </a:r>
            <a:endParaRPr dirty="0"/>
          </a:p>
          <a:p>
            <a:pPr marL="1200150" lvl="2" indent="-260350" algn="l" rtl="0">
              <a:spcBef>
                <a:spcPts val="0"/>
              </a:spcBef>
              <a:spcAft>
                <a:spcPts val="0"/>
              </a:spcAft>
              <a:buClr>
                <a:schemeClr val="dk1"/>
              </a:buClr>
              <a:buSzPts val="1200"/>
              <a:buFont typeface="Calibri"/>
              <a:buChar char="•"/>
            </a:pPr>
            <a:r>
              <a:rPr lang="en-US" dirty="0"/>
              <a:t>If you have a special circumstance, contact your counselor/career staff to get more help! (E.g. Not living with parents, financial difficulties not reflected on taxes such as divorce, loss of job, medical issues, OR if you are not a legalized citizen)</a:t>
            </a:r>
            <a:endParaRPr dirty="0"/>
          </a:p>
          <a:p>
            <a:pPr marL="0" lvl="0" indent="0" algn="l" rtl="0">
              <a:spcBef>
                <a:spcPts val="0"/>
              </a:spcBef>
              <a:spcAft>
                <a:spcPts val="0"/>
              </a:spcAft>
              <a:buNone/>
            </a:pPr>
            <a:r>
              <a:rPr lang="en-US" dirty="0"/>
              <a:t>**Seniors continue on to Part 2**</a:t>
            </a:r>
            <a:endParaRPr dirty="0"/>
          </a:p>
        </p:txBody>
      </p:sp>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Helvetica Neue"/>
                <a:ea typeface="Helvetica Neue"/>
                <a:cs typeface="Helvetica Neue"/>
                <a:sym typeface="Helvetica Neue"/>
              </a:rPr>
              <a:t>For 12th grade</a:t>
            </a:r>
            <a:endParaRPr b="1">
              <a:latin typeface="Helvetica Neue"/>
              <a:ea typeface="Helvetica Neue"/>
              <a:cs typeface="Helvetica Neue"/>
              <a:sym typeface="Helvetica Neue"/>
            </a:endParaRPr>
          </a:p>
        </p:txBody>
      </p:sp>
      <p:sp>
        <p:nvSpPr>
          <p:cNvPr id="153" name="Google Shape;1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i="1" dirty="0">
                <a:latin typeface="Helvetica Neue"/>
                <a:ea typeface="Helvetica Neue"/>
                <a:cs typeface="Helvetica Neue"/>
                <a:sym typeface="Helvetica Neue"/>
              </a:rPr>
              <a:t>Completing the FAFSA FORM:</a:t>
            </a:r>
            <a:r>
              <a:rPr lang="en-US" dirty="0">
                <a:latin typeface="Helvetica Neue"/>
                <a:ea typeface="Helvetica Neue"/>
                <a:cs typeface="Helvetica Neue"/>
                <a:sym typeface="Helvetica Neue"/>
              </a:rPr>
              <a:t> (Do with 12th grade)</a:t>
            </a:r>
            <a:endParaRPr dirty="0">
              <a:latin typeface="Helvetica Neue"/>
              <a:ea typeface="Helvetica Neue"/>
              <a:cs typeface="Helvetica Neue"/>
              <a:sym typeface="Helvetica Neue"/>
            </a:endParaRPr>
          </a:p>
          <a:p>
            <a:pPr marL="457200" lvl="0" indent="-304800" algn="l" rtl="0">
              <a:spcBef>
                <a:spcPts val="0"/>
              </a:spcBef>
              <a:spcAft>
                <a:spcPts val="0"/>
              </a:spcAft>
              <a:buClr>
                <a:schemeClr val="dk1"/>
              </a:buClr>
              <a:buSzPts val="1200"/>
              <a:buFont typeface="Helvetica Neue"/>
              <a:buChar char="●"/>
            </a:pPr>
            <a:r>
              <a:rPr lang="en-US" i="1" dirty="0">
                <a:latin typeface="Helvetica Neue"/>
                <a:ea typeface="Helvetica Neue"/>
                <a:cs typeface="Helvetica Neue"/>
                <a:sym typeface="Helvetica Neue"/>
              </a:rPr>
              <a:t>Students could start the FAFSA form if they have time following the details steps located here: </a:t>
            </a:r>
            <a:r>
              <a:rPr lang="en-US" i="1" u="sng" dirty="0">
                <a:solidFill>
                  <a:srgbClr val="0563C1"/>
                </a:solidFill>
              </a:rPr>
              <a:t>https://studentaid.gov/h/apply-for-aid/fafsa </a:t>
            </a:r>
            <a:r>
              <a:rPr lang="en-US" i="1" dirty="0">
                <a:latin typeface="Helvetica Neue"/>
                <a:ea typeface="Helvetica Neue"/>
                <a:cs typeface="Helvetica Neue"/>
                <a:sym typeface="Helvetica Neue"/>
              </a:rPr>
              <a:t>Or just walk through the steps so they can do it later</a:t>
            </a:r>
            <a:endParaRPr dirty="0">
              <a:latin typeface="Helvetica Neue"/>
              <a:ea typeface="Helvetica Neue"/>
              <a:cs typeface="Helvetica Neue"/>
              <a:sym typeface="Helvetica Neue"/>
            </a:endParaRPr>
          </a:p>
        </p:txBody>
      </p:sp>
      <p:sp>
        <p:nvSpPr>
          <p:cNvPr id="167" name="Google Shape;16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ebb109802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i="1" dirty="0">
                <a:latin typeface="Helvetica Neue"/>
                <a:ea typeface="Helvetica Neue"/>
                <a:cs typeface="Helvetica Neue"/>
                <a:sym typeface="Helvetica Neue"/>
              </a:rPr>
              <a:t>It’s Submitted, What now?</a:t>
            </a:r>
            <a:endParaRPr b="1" i="1" dirty="0">
              <a:latin typeface="Helvetica Neue"/>
              <a:ea typeface="Helvetica Neue"/>
              <a:cs typeface="Helvetica Neue"/>
              <a:sym typeface="Helvetica Neue"/>
            </a:endParaRPr>
          </a:p>
          <a:p>
            <a:pPr marL="0" lvl="0" indent="0" algn="l" rtl="0">
              <a:spcBef>
                <a:spcPts val="0"/>
              </a:spcBef>
              <a:spcAft>
                <a:spcPts val="0"/>
              </a:spcAft>
              <a:buNone/>
            </a:pPr>
            <a:r>
              <a:rPr lang="en-US" dirty="0">
                <a:latin typeface="Helvetica Neue"/>
                <a:ea typeface="Helvetica Neue"/>
                <a:cs typeface="Helvetica Neue"/>
                <a:sym typeface="Helvetica Neue"/>
              </a:rPr>
              <a:t>	</a:t>
            </a:r>
            <a:r>
              <a:rPr lang="en-US" i="1" dirty="0">
                <a:latin typeface="Helvetica Neue"/>
                <a:ea typeface="Helvetica Neue"/>
                <a:cs typeface="Helvetica Neue"/>
                <a:sym typeface="Helvetica Neue"/>
              </a:rPr>
              <a:t>Discuss with students what information the SAR (Student Aid Report) will provide and how the aid they will be award is based on the SAI (Student Aid Index) and the formula “Cost of Attendance (COA) - Expected Family Contribution (EFC) = Financial need” is used to determine the amount of grants, loans, or work study.</a:t>
            </a:r>
            <a:endParaRPr i="1" dirty="0">
              <a:latin typeface="Helvetica Neue"/>
              <a:ea typeface="Helvetica Neue"/>
              <a:cs typeface="Helvetica Neue"/>
              <a:sym typeface="Helvetica Neue"/>
            </a:endParaRPr>
          </a:p>
          <a:p>
            <a:pPr marL="0" lvl="0" indent="0" algn="l" rtl="0">
              <a:spcBef>
                <a:spcPts val="0"/>
              </a:spcBef>
              <a:spcAft>
                <a:spcPts val="0"/>
              </a:spcAft>
              <a:buNone/>
            </a:pPr>
            <a:endParaRPr i="1" dirty="0">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US" b="1" dirty="0">
                <a:latin typeface="Helvetica Neue"/>
                <a:ea typeface="Helvetica Neue"/>
                <a:cs typeface="Helvetica Neue"/>
                <a:sym typeface="Helvetica Neue"/>
              </a:rPr>
              <a:t>Closing</a:t>
            </a:r>
            <a:r>
              <a:rPr lang="en-US" dirty="0">
                <a:latin typeface="Helvetica Neue"/>
                <a:ea typeface="Helvetica Neue"/>
                <a:cs typeface="Helvetica Neue"/>
                <a:sym typeface="Helvetica Neue"/>
              </a:rPr>
              <a:t>: Today you have learned about the Free Application for Student Aid and what it can offer you if you take advantage of it in the near future.  Just remember every senior should fill out the FAFSA so he/she is aware of options available financially upon leaving high school. </a:t>
            </a:r>
            <a:endParaRPr i="1" dirty="0">
              <a:latin typeface="Helvetica Neue"/>
              <a:ea typeface="Helvetica Neue"/>
              <a:cs typeface="Helvetica Neue"/>
              <a:sym typeface="Helvetica Neue"/>
            </a:endParaRPr>
          </a:p>
        </p:txBody>
      </p:sp>
      <p:sp>
        <p:nvSpPr>
          <p:cNvPr id="174" name="Google Shape;174;gdebb109802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_Slide_1">
  <p:cSld name="Title_Slide_1">
    <p:bg>
      <p:bgPr>
        <a:solidFill>
          <a:schemeClr val="dk1"/>
        </a:solidFill>
        <a:effectLst/>
      </p:bgPr>
    </p:bg>
    <p:spTree>
      <p:nvGrpSpPr>
        <p:cNvPr id="1" name="Shape 14"/>
        <p:cNvGrpSpPr/>
        <p:nvPr/>
      </p:nvGrpSpPr>
      <p:grpSpPr>
        <a:xfrm>
          <a:off x="0" y="0"/>
          <a:ext cx="0" cy="0"/>
          <a:chOff x="0" y="0"/>
          <a:chExt cx="0" cy="0"/>
        </a:xfrm>
      </p:grpSpPr>
      <p:sp>
        <p:nvSpPr>
          <p:cNvPr id="15" name="Google Shape;15;p11"/>
          <p:cNvSpPr/>
          <p:nvPr/>
        </p:nvSpPr>
        <p:spPr>
          <a:xfrm>
            <a:off x="0" y="-14300"/>
            <a:ext cx="12192000" cy="6872300"/>
          </a:xfrm>
          <a:prstGeom prst="rect">
            <a:avLst/>
          </a:prstGeom>
          <a:solidFill>
            <a:srgbClr val="3C59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11"/>
          <p:cNvSpPr txBox="1">
            <a:spLocks noGrp="1"/>
          </p:cNvSpPr>
          <p:nvPr>
            <p:ph type="title"/>
          </p:nvPr>
        </p:nvSpPr>
        <p:spPr>
          <a:xfrm>
            <a:off x="831850" y="2118617"/>
            <a:ext cx="4969191" cy="176922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body" idx="1"/>
          </p:nvPr>
        </p:nvSpPr>
        <p:spPr>
          <a:xfrm>
            <a:off x="831850" y="4115817"/>
            <a:ext cx="4969191"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Font typeface="Arial"/>
              <a:buNone/>
              <a:defRPr sz="2400">
                <a:solidFill>
                  <a:schemeClr val="lt1"/>
                </a:solidFill>
              </a:defRPr>
            </a:lvl1pPr>
            <a:lvl2pPr marL="914400" lvl="1" indent="-228600" algn="l">
              <a:lnSpc>
                <a:spcPct val="90000"/>
              </a:lnSpc>
              <a:spcBef>
                <a:spcPts val="500"/>
              </a:spcBef>
              <a:spcAft>
                <a:spcPts val="0"/>
              </a:spcAft>
              <a:buClr>
                <a:schemeClr val="lt1"/>
              </a:buClr>
              <a:buSzPts val="2000"/>
              <a:buFont typeface="Arial"/>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pic>
        <p:nvPicPr>
          <p:cNvPr id="18" name="Google Shape;18;p11"/>
          <p:cNvPicPr preferRelativeResize="0"/>
          <p:nvPr/>
        </p:nvPicPr>
        <p:blipFill rotWithShape="1">
          <a:blip r:embed="rId2">
            <a:alphaModFix/>
          </a:blip>
          <a:srcRect/>
          <a:stretch/>
        </p:blipFill>
        <p:spPr>
          <a:xfrm>
            <a:off x="831850" y="-14300"/>
            <a:ext cx="1333500" cy="1333500"/>
          </a:xfrm>
          <a:prstGeom prst="rect">
            <a:avLst/>
          </a:prstGeom>
          <a:noFill/>
          <a:ln>
            <a:noFill/>
          </a:ln>
        </p:spPr>
      </p:pic>
      <p:sp>
        <p:nvSpPr>
          <p:cNvPr id="19" name="Google Shape;19;p11"/>
          <p:cNvSpPr>
            <a:spLocks noGrp="1"/>
          </p:cNvSpPr>
          <p:nvPr>
            <p:ph type="pic" idx="2"/>
          </p:nvPr>
        </p:nvSpPr>
        <p:spPr>
          <a:xfrm>
            <a:off x="7844246" y="0"/>
            <a:ext cx="4347754" cy="6858000"/>
          </a:xfrm>
          <a:prstGeom prst="rect">
            <a:avLst/>
          </a:prstGeom>
          <a:solidFill>
            <a:schemeClr val="lt1"/>
          </a:solidFill>
          <a:ln>
            <a:noFill/>
          </a:ln>
        </p:spPr>
        <p:txBody>
          <a:bodyPr spcFirstLastPara="1" wrap="square" lIns="91425" tIns="45700" rIns="91425" bIns="45700" anchor="t" anchorCtr="0">
            <a:normAutofit/>
          </a:bodyPr>
          <a:lstStyle>
            <a:lvl1pPr marR="0" lvl="0" algn="ctr" rtl="0">
              <a:lnSpc>
                <a:spcPct val="200000"/>
              </a:lnSpc>
              <a:spcBef>
                <a:spcPts val="1000"/>
              </a:spcBef>
              <a:spcAft>
                <a:spcPts val="0"/>
              </a:spcAft>
              <a:buClr>
                <a:srgbClr val="FF0000"/>
              </a:buClr>
              <a:buSzPts val="2800"/>
              <a:buFont typeface="Arial"/>
              <a:buNone/>
              <a:defRPr sz="2800" b="0" i="1" u="none" strike="noStrike" cap="none">
                <a:solidFill>
                  <a:srgbClr val="FF0000"/>
                </a:solidFill>
                <a:latin typeface="Arial"/>
                <a:ea typeface="Arial"/>
                <a:cs typeface="Arial"/>
                <a:sym typeface="Arial"/>
              </a:defRPr>
            </a:lvl1pPr>
            <a:lvl2pPr marR="0" lvl="1" algn="l" rtl="0">
              <a:lnSpc>
                <a:spcPct val="90000"/>
              </a:lnSpc>
              <a:spcBef>
                <a:spcPts val="500"/>
              </a:spcBef>
              <a:spcAft>
                <a:spcPts val="0"/>
              </a:spcAft>
              <a:buClr>
                <a:schemeClr val="accent2"/>
              </a:buClr>
              <a:buSzPts val="1400"/>
              <a:buFont typeface="Arial"/>
              <a:buNone/>
              <a:defRPr sz="1400" b="1" i="0" u="none" strike="noStrike" cap="none">
                <a:solidFill>
                  <a:schemeClr val="accent2"/>
                </a:solidFill>
                <a:latin typeface="Arial"/>
                <a:ea typeface="Arial"/>
                <a:cs typeface="Arial"/>
                <a:sym typeface="Arial"/>
              </a:defRPr>
            </a:lvl2pPr>
            <a:lvl3pPr marR="0" lvl="2"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400"/>
              <a:buFont typeface="Courier New"/>
              <a:buChar char="o"/>
              <a:defRPr sz="14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400"/>
              <a:buFont typeface="Noto Sans Symbols"/>
              <a:buChar char="▪"/>
              <a:defRPr sz="14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cxnSp>
        <p:nvCxnSpPr>
          <p:cNvPr id="20" name="Google Shape;20;p11"/>
          <p:cNvCxnSpPr/>
          <p:nvPr/>
        </p:nvCxnSpPr>
        <p:spPr>
          <a:xfrm>
            <a:off x="831850" y="1855114"/>
            <a:ext cx="450941" cy="0"/>
          </a:xfrm>
          <a:prstGeom prst="straightConnector1">
            <a:avLst/>
          </a:prstGeom>
          <a:noFill/>
          <a:ln w="28575" cap="flat" cmpd="sng">
            <a:solidFill>
              <a:schemeClr val="lt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_3" type="secHead">
  <p:cSld name="SECTION_HEADER">
    <p:bg>
      <p:bgPr>
        <a:solidFill>
          <a:schemeClr val="lt1"/>
        </a:solidFill>
        <a:effectLst/>
      </p:bgPr>
    </p:bg>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831850" y="1709739"/>
            <a:ext cx="9489597" cy="735915"/>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EE5934"/>
              </a:buClr>
              <a:buSzPts val="2800"/>
              <a:buFont typeface="Arial"/>
              <a:buNone/>
              <a:defRPr sz="2800" b="1">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9"/>
          <p:cNvSpPr txBox="1">
            <a:spLocks noGrp="1"/>
          </p:cNvSpPr>
          <p:nvPr>
            <p:ph type="body" idx="1"/>
          </p:nvPr>
        </p:nvSpPr>
        <p:spPr>
          <a:xfrm>
            <a:off x="831850" y="2552769"/>
            <a:ext cx="9489597" cy="3536882"/>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lt1"/>
              </a:buClr>
              <a:buSzPts val="2400"/>
              <a:buFont typeface="Arial"/>
              <a:buNone/>
              <a:defRPr sz="2400">
                <a:solidFill>
                  <a:schemeClr val="lt1"/>
                </a:solidFill>
              </a:defRPr>
            </a:lvl1pPr>
            <a:lvl2pPr marL="914400" marR="0" lvl="1" indent="-228600" algn="l">
              <a:lnSpc>
                <a:spcPct val="90000"/>
              </a:lnSpc>
              <a:spcBef>
                <a:spcPts val="500"/>
              </a:spcBef>
              <a:spcAft>
                <a:spcPts val="0"/>
              </a:spcAft>
              <a:buClr>
                <a:srgbClr val="8F999C"/>
              </a:buClr>
              <a:buSzPts val="1400"/>
              <a:buFont typeface="Arial"/>
              <a:buNone/>
              <a:defRPr sz="1400">
                <a:solidFill>
                  <a:srgbClr val="8F999C"/>
                </a:solidFill>
              </a:defRPr>
            </a:lvl2pPr>
            <a:lvl3pPr marL="1371600" marR="0" lvl="2" indent="-368300" algn="l">
              <a:lnSpc>
                <a:spcPct val="90000"/>
              </a:lnSpc>
              <a:spcBef>
                <a:spcPts val="500"/>
              </a:spcBef>
              <a:spcAft>
                <a:spcPts val="0"/>
              </a:spcAft>
              <a:buClr>
                <a:srgbClr val="EE5934"/>
              </a:buClr>
              <a:buSzPts val="2200"/>
              <a:buFont typeface="Arial"/>
              <a:buChar char="•"/>
              <a:defRPr sz="2200">
                <a:solidFill>
                  <a:srgbClr val="8F999C"/>
                </a:solidFill>
              </a:defRPr>
            </a:lvl3pPr>
            <a:lvl4pPr marL="1828800" marR="0" lvl="3" indent="-304800" algn="l">
              <a:lnSpc>
                <a:spcPct val="90000"/>
              </a:lnSpc>
              <a:spcBef>
                <a:spcPts val="500"/>
              </a:spcBef>
              <a:spcAft>
                <a:spcPts val="0"/>
              </a:spcAft>
              <a:buClr>
                <a:srgbClr val="EE5934"/>
              </a:buClr>
              <a:buSzPts val="1200"/>
              <a:buFont typeface="Courier New"/>
              <a:buChar char="o"/>
              <a:defRPr sz="1200">
                <a:solidFill>
                  <a:srgbClr val="8F999C"/>
                </a:solidFill>
              </a:defRPr>
            </a:lvl4pPr>
            <a:lvl5pPr marL="2286000" marR="0" lvl="4" indent="-317500" algn="l">
              <a:lnSpc>
                <a:spcPct val="90000"/>
              </a:lnSpc>
              <a:spcBef>
                <a:spcPts val="500"/>
              </a:spcBef>
              <a:spcAft>
                <a:spcPts val="0"/>
              </a:spcAft>
              <a:buClr>
                <a:srgbClr val="EE5934"/>
              </a:buClr>
              <a:buSzPts val="1400"/>
              <a:buFont typeface="Noto Sans Symbols"/>
              <a:buChar char="▪"/>
              <a:defRPr sz="1400">
                <a:solidFill>
                  <a:srgbClr val="8F999C"/>
                </a:solidFill>
              </a:defRPr>
            </a:lvl5pPr>
            <a:lvl6pPr marL="2743200" lvl="5" indent="-228600" algn="l">
              <a:lnSpc>
                <a:spcPct val="90000"/>
              </a:lnSpc>
              <a:spcBef>
                <a:spcPts val="500"/>
              </a:spcBef>
              <a:spcAft>
                <a:spcPts val="0"/>
              </a:spcAft>
              <a:buClr>
                <a:srgbClr val="8F999C"/>
              </a:buClr>
              <a:buSzPts val="1400"/>
              <a:buNone/>
              <a:defRPr sz="1400">
                <a:solidFill>
                  <a:srgbClr val="8F999C"/>
                </a:solidFill>
              </a:defRPr>
            </a:lvl6pPr>
            <a:lvl7pPr marL="3200400" lvl="6" indent="-228600" algn="l">
              <a:lnSpc>
                <a:spcPct val="90000"/>
              </a:lnSpc>
              <a:spcBef>
                <a:spcPts val="500"/>
              </a:spcBef>
              <a:spcAft>
                <a:spcPts val="0"/>
              </a:spcAft>
              <a:buClr>
                <a:srgbClr val="8F999C"/>
              </a:buClr>
              <a:buSzPts val="1600"/>
              <a:buNone/>
              <a:defRPr sz="1600">
                <a:solidFill>
                  <a:srgbClr val="8F999C"/>
                </a:solidFill>
              </a:defRPr>
            </a:lvl7pPr>
            <a:lvl8pPr marL="3657600" lvl="7" indent="-228600" algn="l">
              <a:lnSpc>
                <a:spcPct val="90000"/>
              </a:lnSpc>
              <a:spcBef>
                <a:spcPts val="500"/>
              </a:spcBef>
              <a:spcAft>
                <a:spcPts val="0"/>
              </a:spcAft>
              <a:buClr>
                <a:srgbClr val="8F999C"/>
              </a:buClr>
              <a:buSzPts val="1600"/>
              <a:buNone/>
              <a:defRPr sz="1600">
                <a:solidFill>
                  <a:srgbClr val="8F999C"/>
                </a:solidFill>
              </a:defRPr>
            </a:lvl8pPr>
            <a:lvl9pPr marL="4114800" lvl="8" indent="-228600" algn="l">
              <a:lnSpc>
                <a:spcPct val="90000"/>
              </a:lnSpc>
              <a:spcBef>
                <a:spcPts val="500"/>
              </a:spcBef>
              <a:spcAft>
                <a:spcPts val="0"/>
              </a:spcAft>
              <a:buClr>
                <a:srgbClr val="8F999C"/>
              </a:buClr>
              <a:buSzPts val="1600"/>
              <a:buNone/>
              <a:defRPr sz="1600">
                <a:solidFill>
                  <a:srgbClr val="8F999C"/>
                </a:solidFill>
              </a:defRPr>
            </a:lvl9pPr>
          </a:lstStyle>
          <a:p>
            <a:endParaRPr/>
          </a:p>
        </p:txBody>
      </p:sp>
      <p:sp>
        <p:nvSpPr>
          <p:cNvPr id="88" name="Google Shape;88;p19"/>
          <p:cNvSpPr/>
          <p:nvPr/>
        </p:nvSpPr>
        <p:spPr>
          <a:xfrm>
            <a:off x="0" y="0"/>
            <a:ext cx="12192000" cy="84749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89" name="Google Shape;89;p19"/>
          <p:cNvCxnSpPr/>
          <p:nvPr/>
        </p:nvCxnSpPr>
        <p:spPr>
          <a:xfrm>
            <a:off x="831850" y="1690522"/>
            <a:ext cx="450941" cy="0"/>
          </a:xfrm>
          <a:prstGeom prst="straightConnector1">
            <a:avLst/>
          </a:prstGeom>
          <a:noFill/>
          <a:ln w="28575" cap="flat" cmpd="sng">
            <a:solidFill>
              <a:schemeClr val="dk1"/>
            </a:solidFill>
            <a:prstDash val="solid"/>
            <a:miter lim="800000"/>
            <a:headEnd type="none" w="sm" len="sm"/>
            <a:tailEnd type="none" w="sm" len="sm"/>
          </a:ln>
        </p:spPr>
      </p:cxnSp>
      <p:pic>
        <p:nvPicPr>
          <p:cNvPr id="90" name="Google Shape;90;p19"/>
          <p:cNvPicPr preferRelativeResize="0"/>
          <p:nvPr/>
        </p:nvPicPr>
        <p:blipFill rotWithShape="1">
          <a:blip r:embed="rId2">
            <a:alphaModFix/>
          </a:blip>
          <a:srcRect/>
          <a:stretch/>
        </p:blipFill>
        <p:spPr>
          <a:xfrm>
            <a:off x="831850" y="-14300"/>
            <a:ext cx="1333500" cy="133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_4">
  <p:cSld name="Content_4">
    <p:spTree>
      <p:nvGrpSpPr>
        <p:cNvPr id="1" name="Shape 91"/>
        <p:cNvGrpSpPr/>
        <p:nvPr/>
      </p:nvGrpSpPr>
      <p:grpSpPr>
        <a:xfrm>
          <a:off x="0" y="0"/>
          <a:ext cx="0" cy="0"/>
          <a:chOff x="0" y="0"/>
          <a:chExt cx="0" cy="0"/>
        </a:xfrm>
      </p:grpSpPr>
      <p:sp>
        <p:nvSpPr>
          <p:cNvPr id="92" name="Google Shape;92;p20"/>
          <p:cNvSpPr txBox="1"/>
          <p:nvPr/>
        </p:nvSpPr>
        <p:spPr>
          <a:xfrm>
            <a:off x="274527" y="6311900"/>
            <a:ext cx="45198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000" b="0" i="0" u="none" strike="noStrike" cap="none">
                <a:solidFill>
                  <a:schemeClr val="dk1"/>
                </a:solidFill>
                <a:latin typeface="Arial"/>
                <a:ea typeface="Arial"/>
                <a:cs typeface="Arial"/>
                <a:sym typeface="Arial"/>
              </a:rPr>
              <a:t>‹#›</a:t>
            </a:fld>
            <a:r>
              <a:rPr lang="en-US" sz="1000" b="0" i="0" u="none" strike="noStrike" cap="none">
                <a:solidFill>
                  <a:schemeClr val="dk1"/>
                </a:solidFill>
                <a:latin typeface="Arial"/>
                <a:ea typeface="Arial"/>
                <a:cs typeface="Arial"/>
                <a:sym typeface="Arial"/>
              </a:rPr>
              <a:t> /</a:t>
            </a:r>
            <a:endParaRPr/>
          </a:p>
        </p:txBody>
      </p:sp>
      <p:sp>
        <p:nvSpPr>
          <p:cNvPr id="93" name="Google Shape;93;p20"/>
          <p:cNvSpPr txBox="1">
            <a:spLocks noGrp="1"/>
          </p:cNvSpPr>
          <p:nvPr>
            <p:ph type="ftr" idx="11"/>
          </p:nvPr>
        </p:nvSpPr>
        <p:spPr>
          <a:xfrm flipH="1">
            <a:off x="560449" y="6311900"/>
            <a:ext cx="32004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0"/>
          <p:cNvSpPr/>
          <p:nvPr/>
        </p:nvSpPr>
        <p:spPr>
          <a:xfrm>
            <a:off x="0" y="0"/>
            <a:ext cx="12192000" cy="84749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95" name="Google Shape;95;p20"/>
          <p:cNvCxnSpPr/>
          <p:nvPr/>
        </p:nvCxnSpPr>
        <p:spPr>
          <a:xfrm>
            <a:off x="831850" y="1690522"/>
            <a:ext cx="450941" cy="0"/>
          </a:xfrm>
          <a:prstGeom prst="straightConnector1">
            <a:avLst/>
          </a:prstGeom>
          <a:noFill/>
          <a:ln w="28575" cap="flat" cmpd="sng">
            <a:solidFill>
              <a:schemeClr val="dk1"/>
            </a:solidFill>
            <a:prstDash val="solid"/>
            <a:miter lim="800000"/>
            <a:headEnd type="none" w="sm" len="sm"/>
            <a:tailEnd type="none" w="sm" len="sm"/>
          </a:ln>
        </p:spPr>
      </p:cxnSp>
      <p:pic>
        <p:nvPicPr>
          <p:cNvPr id="96" name="Google Shape;96;p20"/>
          <p:cNvPicPr preferRelativeResize="0"/>
          <p:nvPr/>
        </p:nvPicPr>
        <p:blipFill rotWithShape="1">
          <a:blip r:embed="rId2">
            <a:alphaModFix/>
          </a:blip>
          <a:srcRect/>
          <a:stretch/>
        </p:blipFill>
        <p:spPr>
          <a:xfrm>
            <a:off x="831850" y="-14300"/>
            <a:ext cx="1333500" cy="1333500"/>
          </a:xfrm>
          <a:prstGeom prst="rect">
            <a:avLst/>
          </a:prstGeom>
          <a:noFill/>
          <a:ln>
            <a:noFill/>
          </a:ln>
        </p:spPr>
      </p:pic>
      <p:sp>
        <p:nvSpPr>
          <p:cNvPr id="97" name="Google Shape;97;p20"/>
          <p:cNvSpPr txBox="1">
            <a:spLocks noGrp="1"/>
          </p:cNvSpPr>
          <p:nvPr>
            <p:ph type="body" idx="1"/>
          </p:nvPr>
        </p:nvSpPr>
        <p:spPr>
          <a:xfrm>
            <a:off x="831850" y="1984292"/>
            <a:ext cx="10759946" cy="3956278"/>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3C5961"/>
              </a:buClr>
              <a:buSzPts val="2000"/>
              <a:buFont typeface="Arial"/>
              <a:buNone/>
              <a:defRPr sz="2000">
                <a:solidFill>
                  <a:srgbClr val="3C5961"/>
                </a:solidFill>
              </a:defRPr>
            </a:lvl1pPr>
            <a:lvl2pPr marL="914400" marR="0" lvl="1" indent="-228600" algn="l">
              <a:lnSpc>
                <a:spcPct val="90000"/>
              </a:lnSpc>
              <a:spcBef>
                <a:spcPts val="500"/>
              </a:spcBef>
              <a:spcAft>
                <a:spcPts val="0"/>
              </a:spcAft>
              <a:buClr>
                <a:srgbClr val="00B3BC"/>
              </a:buClr>
              <a:buSzPts val="1600"/>
              <a:buFont typeface="Arial"/>
              <a:buNone/>
              <a:defRPr sz="1600">
                <a:solidFill>
                  <a:srgbClr val="00B3BC"/>
                </a:solidFill>
              </a:defRPr>
            </a:lvl2pPr>
            <a:lvl3pPr marL="1371600" marR="0" lvl="2" indent="-330200" algn="l">
              <a:lnSpc>
                <a:spcPct val="90000"/>
              </a:lnSpc>
              <a:spcBef>
                <a:spcPts val="500"/>
              </a:spcBef>
              <a:spcAft>
                <a:spcPts val="0"/>
              </a:spcAft>
              <a:buClr>
                <a:srgbClr val="EE5934"/>
              </a:buClr>
              <a:buSzPts val="1600"/>
              <a:buFont typeface="Arial"/>
              <a:buChar char="•"/>
              <a:defRPr sz="1600">
                <a:solidFill>
                  <a:srgbClr val="3C5961"/>
                </a:solidFill>
              </a:defRPr>
            </a:lvl3pPr>
            <a:lvl4pPr marL="1828800" marR="0" lvl="3" indent="-330200" algn="l">
              <a:lnSpc>
                <a:spcPct val="90000"/>
              </a:lnSpc>
              <a:spcBef>
                <a:spcPts val="500"/>
              </a:spcBef>
              <a:spcAft>
                <a:spcPts val="0"/>
              </a:spcAft>
              <a:buClr>
                <a:srgbClr val="EE5934"/>
              </a:buClr>
              <a:buSzPts val="1600"/>
              <a:buFont typeface="Courier New"/>
              <a:buChar char="o"/>
              <a:defRPr sz="1600">
                <a:solidFill>
                  <a:srgbClr val="3C5961"/>
                </a:solidFill>
              </a:defRPr>
            </a:lvl4pPr>
            <a:lvl5pPr marL="2286000" marR="0" lvl="4" indent="-330200" algn="l">
              <a:lnSpc>
                <a:spcPct val="90000"/>
              </a:lnSpc>
              <a:spcBef>
                <a:spcPts val="500"/>
              </a:spcBef>
              <a:spcAft>
                <a:spcPts val="0"/>
              </a:spcAft>
              <a:buClr>
                <a:srgbClr val="EE5934"/>
              </a:buClr>
              <a:buSzPts val="1600"/>
              <a:buFont typeface="Noto Sans Symbols"/>
              <a:buChar char="▪"/>
              <a:defRPr sz="1600">
                <a:solidFill>
                  <a:srgbClr val="3C596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_5">
  <p:cSld name="Content_5">
    <p:spTree>
      <p:nvGrpSpPr>
        <p:cNvPr id="1" name="Shape 98"/>
        <p:cNvGrpSpPr/>
        <p:nvPr/>
      </p:nvGrpSpPr>
      <p:grpSpPr>
        <a:xfrm>
          <a:off x="0" y="0"/>
          <a:ext cx="0" cy="0"/>
          <a:chOff x="0" y="0"/>
          <a:chExt cx="0" cy="0"/>
        </a:xfrm>
      </p:grpSpPr>
      <p:sp>
        <p:nvSpPr>
          <p:cNvPr id="99" name="Google Shape;99;p21"/>
          <p:cNvSpPr/>
          <p:nvPr/>
        </p:nvSpPr>
        <p:spPr>
          <a:xfrm>
            <a:off x="0" y="-14300"/>
            <a:ext cx="12192000" cy="6872300"/>
          </a:xfrm>
          <a:prstGeom prst="rect">
            <a:avLst/>
          </a:prstGeom>
          <a:solidFill>
            <a:srgbClr val="3C59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0" name="Google Shape;100;p21"/>
          <p:cNvPicPr preferRelativeResize="0"/>
          <p:nvPr/>
        </p:nvPicPr>
        <p:blipFill rotWithShape="1">
          <a:blip r:embed="rId2">
            <a:alphaModFix/>
          </a:blip>
          <a:srcRect/>
          <a:stretch/>
        </p:blipFill>
        <p:spPr>
          <a:xfrm>
            <a:off x="831850" y="-14300"/>
            <a:ext cx="1333500" cy="1333500"/>
          </a:xfrm>
          <a:prstGeom prst="rect">
            <a:avLst/>
          </a:prstGeom>
          <a:noFill/>
          <a:ln>
            <a:noFill/>
          </a:ln>
        </p:spPr>
      </p:pic>
      <p:sp>
        <p:nvSpPr>
          <p:cNvPr id="101" name="Google Shape;101;p21"/>
          <p:cNvSpPr txBox="1">
            <a:spLocks noGrp="1"/>
          </p:cNvSpPr>
          <p:nvPr>
            <p:ph type="title"/>
          </p:nvPr>
        </p:nvSpPr>
        <p:spPr>
          <a:xfrm>
            <a:off x="631371" y="1436280"/>
            <a:ext cx="10341428" cy="12481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590"/>
              <a:buFont typeface="Arial"/>
              <a:buNone/>
              <a:defRPr sz="359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1"/>
          <p:cNvSpPr txBox="1">
            <a:spLocks noGrp="1"/>
          </p:cNvSpPr>
          <p:nvPr>
            <p:ph type="body" idx="1"/>
          </p:nvPr>
        </p:nvSpPr>
        <p:spPr>
          <a:xfrm>
            <a:off x="631370" y="2901722"/>
            <a:ext cx="10341429" cy="31498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Font typeface="Arial"/>
              <a:buNone/>
              <a:defRPr sz="2000">
                <a:solidFill>
                  <a:schemeClr val="lt1"/>
                </a:solidFill>
              </a:defRPr>
            </a:lvl1pPr>
            <a:lvl2pPr marL="914400" lvl="1" indent="-228600" algn="l">
              <a:lnSpc>
                <a:spcPct val="90000"/>
              </a:lnSpc>
              <a:spcBef>
                <a:spcPts val="500"/>
              </a:spcBef>
              <a:spcAft>
                <a:spcPts val="0"/>
              </a:spcAft>
              <a:buClr>
                <a:srgbClr val="00B3BC"/>
              </a:buClr>
              <a:buSzPts val="1600"/>
              <a:buFont typeface="Arial"/>
              <a:buNone/>
              <a:defRPr sz="1600">
                <a:solidFill>
                  <a:srgbClr val="00B3BC"/>
                </a:solidFill>
              </a:defRPr>
            </a:lvl2pPr>
            <a:lvl3pPr marL="1371600" lvl="2" indent="-330200" algn="l">
              <a:lnSpc>
                <a:spcPct val="90000"/>
              </a:lnSpc>
              <a:spcBef>
                <a:spcPts val="500"/>
              </a:spcBef>
              <a:spcAft>
                <a:spcPts val="0"/>
              </a:spcAft>
              <a:buClr>
                <a:srgbClr val="EE5934"/>
              </a:buClr>
              <a:buSzPts val="1600"/>
              <a:buFont typeface="Arial"/>
              <a:buChar char="•"/>
              <a:defRPr sz="1600">
                <a:solidFill>
                  <a:schemeClr val="lt1"/>
                </a:solidFill>
              </a:defRPr>
            </a:lvl3pPr>
            <a:lvl4pPr marL="1828800" lvl="3" indent="-330200" algn="l">
              <a:lnSpc>
                <a:spcPct val="90000"/>
              </a:lnSpc>
              <a:spcBef>
                <a:spcPts val="500"/>
              </a:spcBef>
              <a:spcAft>
                <a:spcPts val="0"/>
              </a:spcAft>
              <a:buClr>
                <a:srgbClr val="EE5934"/>
              </a:buClr>
              <a:buSzPts val="1600"/>
              <a:buFont typeface="Noto Sans Symbols"/>
              <a:buChar char="▪"/>
              <a:defRPr sz="1600">
                <a:solidFill>
                  <a:schemeClr val="lt1"/>
                </a:solidFill>
              </a:defRPr>
            </a:lvl4pPr>
            <a:lvl5pPr marL="2286000" lvl="4" indent="-330200" algn="l">
              <a:lnSpc>
                <a:spcPct val="90000"/>
              </a:lnSpc>
              <a:spcBef>
                <a:spcPts val="500"/>
              </a:spcBef>
              <a:spcAft>
                <a:spcPts val="0"/>
              </a:spcAft>
              <a:buClr>
                <a:srgbClr val="EE5934"/>
              </a:buClr>
              <a:buSzPts val="1600"/>
              <a:buFont typeface="Courier New"/>
              <a:buChar char="o"/>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1"/>
          <p:cNvSpPr txBox="1"/>
          <p:nvPr/>
        </p:nvSpPr>
        <p:spPr>
          <a:xfrm>
            <a:off x="274527" y="6311900"/>
            <a:ext cx="45198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000" b="0" i="0" u="none" strike="noStrike" cap="none">
                <a:solidFill>
                  <a:schemeClr val="lt1"/>
                </a:solidFill>
                <a:latin typeface="Arial"/>
                <a:ea typeface="Arial"/>
                <a:cs typeface="Arial"/>
                <a:sym typeface="Arial"/>
              </a:rPr>
              <a:t>‹#›</a:t>
            </a:fld>
            <a:r>
              <a:rPr lang="en-US" sz="1000" b="0" i="0" u="none" strike="noStrike" cap="none">
                <a:solidFill>
                  <a:schemeClr val="lt1"/>
                </a:solidFill>
                <a:latin typeface="Arial"/>
                <a:ea typeface="Arial"/>
                <a:cs typeface="Arial"/>
                <a:sym typeface="Arial"/>
              </a:rPr>
              <a:t> /</a:t>
            </a:r>
            <a:endParaRPr/>
          </a:p>
        </p:txBody>
      </p:sp>
      <p:sp>
        <p:nvSpPr>
          <p:cNvPr id="104" name="Google Shape;104;p21"/>
          <p:cNvSpPr txBox="1">
            <a:spLocks noGrp="1"/>
          </p:cNvSpPr>
          <p:nvPr>
            <p:ph type="ftr" idx="11"/>
          </p:nvPr>
        </p:nvSpPr>
        <p:spPr>
          <a:xfrm flipH="1">
            <a:off x="560449" y="6311900"/>
            <a:ext cx="32004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Slide_2">
  <p:cSld name="Title_Slide_2">
    <p:bg>
      <p:bgPr>
        <a:solidFill>
          <a:schemeClr val="dk2"/>
        </a:solidFill>
        <a:effectLst/>
      </p:bgPr>
    </p:bg>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1850" y="2118617"/>
            <a:ext cx="4969191" cy="176922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1850" y="4115817"/>
            <a:ext cx="4969191"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Font typeface="Arial"/>
              <a:buNone/>
              <a:defRPr sz="2400">
                <a:solidFill>
                  <a:schemeClr val="lt1"/>
                </a:solidFill>
              </a:defRPr>
            </a:lvl1pPr>
            <a:lvl2pPr marL="914400" lvl="1" indent="-228600" algn="l">
              <a:lnSpc>
                <a:spcPct val="90000"/>
              </a:lnSpc>
              <a:spcBef>
                <a:spcPts val="500"/>
              </a:spcBef>
              <a:spcAft>
                <a:spcPts val="0"/>
              </a:spcAft>
              <a:buClr>
                <a:schemeClr val="lt1"/>
              </a:buClr>
              <a:buSzPts val="2000"/>
              <a:buFont typeface="Arial"/>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pic>
        <p:nvPicPr>
          <p:cNvPr id="24" name="Google Shape;24;p13"/>
          <p:cNvPicPr preferRelativeResize="0"/>
          <p:nvPr/>
        </p:nvPicPr>
        <p:blipFill rotWithShape="1">
          <a:blip r:embed="rId2">
            <a:alphaModFix/>
          </a:blip>
          <a:srcRect/>
          <a:stretch/>
        </p:blipFill>
        <p:spPr>
          <a:xfrm>
            <a:off x="850371" y="-14300"/>
            <a:ext cx="1296458" cy="1333500"/>
          </a:xfrm>
          <a:prstGeom prst="rect">
            <a:avLst/>
          </a:prstGeom>
          <a:noFill/>
          <a:ln>
            <a:noFill/>
          </a:ln>
        </p:spPr>
      </p:pic>
      <p:sp>
        <p:nvSpPr>
          <p:cNvPr id="25" name="Google Shape;25;p13"/>
          <p:cNvSpPr>
            <a:spLocks noGrp="1"/>
          </p:cNvSpPr>
          <p:nvPr>
            <p:ph type="pic" idx="2"/>
          </p:nvPr>
        </p:nvSpPr>
        <p:spPr>
          <a:xfrm>
            <a:off x="7844246" y="0"/>
            <a:ext cx="4347754" cy="6858000"/>
          </a:xfrm>
          <a:prstGeom prst="rect">
            <a:avLst/>
          </a:prstGeom>
          <a:solidFill>
            <a:schemeClr val="lt1"/>
          </a:solidFill>
          <a:ln>
            <a:noFill/>
          </a:ln>
        </p:spPr>
        <p:txBody>
          <a:bodyPr spcFirstLastPara="1" wrap="square" lIns="91425" tIns="45700" rIns="91425" bIns="45700" anchor="t" anchorCtr="0">
            <a:normAutofit/>
          </a:bodyPr>
          <a:lstStyle>
            <a:lvl1pPr marR="0" lvl="0" algn="ctr" rtl="0">
              <a:lnSpc>
                <a:spcPct val="200000"/>
              </a:lnSpc>
              <a:spcBef>
                <a:spcPts val="1000"/>
              </a:spcBef>
              <a:spcAft>
                <a:spcPts val="0"/>
              </a:spcAft>
              <a:buClr>
                <a:srgbClr val="FF0000"/>
              </a:buClr>
              <a:buSzPts val="2800"/>
              <a:buFont typeface="Arial"/>
              <a:buNone/>
              <a:defRPr sz="2800" b="0" i="1" u="none" strike="noStrike" cap="none">
                <a:solidFill>
                  <a:srgbClr val="FF0000"/>
                </a:solidFill>
                <a:latin typeface="Arial"/>
                <a:ea typeface="Arial"/>
                <a:cs typeface="Arial"/>
                <a:sym typeface="Arial"/>
              </a:defRPr>
            </a:lvl1pPr>
            <a:lvl2pPr marR="0" lvl="1" algn="l" rtl="0">
              <a:lnSpc>
                <a:spcPct val="90000"/>
              </a:lnSpc>
              <a:spcBef>
                <a:spcPts val="500"/>
              </a:spcBef>
              <a:spcAft>
                <a:spcPts val="0"/>
              </a:spcAft>
              <a:buClr>
                <a:schemeClr val="accent2"/>
              </a:buClr>
              <a:buSzPts val="1400"/>
              <a:buFont typeface="Arial"/>
              <a:buNone/>
              <a:defRPr sz="1400" b="1" i="0" u="none" strike="noStrike" cap="none">
                <a:solidFill>
                  <a:schemeClr val="accent2"/>
                </a:solidFill>
                <a:latin typeface="Arial"/>
                <a:ea typeface="Arial"/>
                <a:cs typeface="Arial"/>
                <a:sym typeface="Arial"/>
              </a:defRPr>
            </a:lvl2pPr>
            <a:lvl3pPr marR="0" lvl="2"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400"/>
              <a:buFont typeface="Courier New"/>
              <a:buChar char="o"/>
              <a:defRPr sz="14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400"/>
              <a:buFont typeface="Noto Sans Symbols"/>
              <a:buChar char="▪"/>
              <a:defRPr sz="14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cxnSp>
        <p:nvCxnSpPr>
          <p:cNvPr id="26" name="Google Shape;26;p13"/>
          <p:cNvCxnSpPr/>
          <p:nvPr/>
        </p:nvCxnSpPr>
        <p:spPr>
          <a:xfrm>
            <a:off x="831850" y="1855114"/>
            <a:ext cx="450941" cy="0"/>
          </a:xfrm>
          <a:prstGeom prst="straightConnector1">
            <a:avLst/>
          </a:prstGeom>
          <a:noFill/>
          <a:ln w="28575" cap="flat" cmpd="sng">
            <a:solidFill>
              <a:schemeClr val="lt1"/>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_Header_1">
  <p:cSld name="Section_Header_1">
    <p:bg>
      <p:bgPr>
        <a:solidFill>
          <a:schemeClr val="dk1"/>
        </a:solidFill>
        <a:effectLst/>
      </p:bgPr>
    </p:bg>
    <p:spTree>
      <p:nvGrpSpPr>
        <p:cNvPr id="1" name="Shape 27"/>
        <p:cNvGrpSpPr/>
        <p:nvPr/>
      </p:nvGrpSpPr>
      <p:grpSpPr>
        <a:xfrm>
          <a:off x="0" y="0"/>
          <a:ext cx="0" cy="0"/>
          <a:chOff x="0" y="0"/>
          <a:chExt cx="0" cy="0"/>
        </a:xfrm>
      </p:grpSpPr>
      <p:pic>
        <p:nvPicPr>
          <p:cNvPr id="28" name="Google Shape;28;p15" descr="A picture containing text, floor, indoor, table&#10;&#10;Description automatically generated"/>
          <p:cNvPicPr preferRelativeResize="0"/>
          <p:nvPr/>
        </p:nvPicPr>
        <p:blipFill rotWithShape="1">
          <a:blip r:embed="rId2">
            <a:alphaModFix/>
          </a:blip>
          <a:srcRect l="1134" t="13616" r="198" b="8327"/>
          <a:stretch/>
        </p:blipFill>
        <p:spPr>
          <a:xfrm>
            <a:off x="-203200" y="-514350"/>
            <a:ext cx="12719050" cy="7546521"/>
          </a:xfrm>
          <a:prstGeom prst="rect">
            <a:avLst/>
          </a:prstGeom>
          <a:noFill/>
          <a:ln>
            <a:noFill/>
          </a:ln>
        </p:spPr>
      </p:pic>
      <p:sp>
        <p:nvSpPr>
          <p:cNvPr id="29" name="Google Shape;29;p15"/>
          <p:cNvSpPr/>
          <p:nvPr/>
        </p:nvSpPr>
        <p:spPr>
          <a:xfrm>
            <a:off x="-203200" y="-514350"/>
            <a:ext cx="12719049" cy="7546521"/>
          </a:xfrm>
          <a:prstGeom prst="rect">
            <a:avLst/>
          </a:prstGeom>
          <a:solidFill>
            <a:srgbClr val="3C5961">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15"/>
          <p:cNvSpPr txBox="1">
            <a:spLocks noGrp="1"/>
          </p:cNvSpPr>
          <p:nvPr>
            <p:ph type="title"/>
          </p:nvPr>
        </p:nvSpPr>
        <p:spPr>
          <a:xfrm>
            <a:off x="831850" y="758955"/>
            <a:ext cx="7269734" cy="3128890"/>
          </a:xfrm>
          <a:prstGeom prst="rect">
            <a:avLst/>
          </a:prstGeom>
          <a:noFill/>
          <a:ln>
            <a:noFill/>
          </a:ln>
        </p:spPr>
        <p:txBody>
          <a:bodyPr spcFirstLastPara="1" wrap="square" lIns="91425" tIns="0" rIns="91425" bIns="45700" anchor="b" anchorCtr="0">
            <a:normAutofit/>
          </a:bodyPr>
          <a:lstStyle>
            <a:lvl1pPr lvl="0" algn="l">
              <a:lnSpc>
                <a:spcPct val="90000"/>
              </a:lnSpc>
              <a:spcBef>
                <a:spcPts val="0"/>
              </a:spcBef>
              <a:spcAft>
                <a:spcPts val="0"/>
              </a:spcAft>
              <a:buClr>
                <a:schemeClr val="accent5"/>
              </a:buClr>
              <a:buSzPts val="4800"/>
              <a:buFont typeface="Arial"/>
              <a:buNone/>
              <a:defRPr sz="4800" b="1">
                <a:solidFill>
                  <a:schemeClr val="accent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1850" y="5039075"/>
            <a:ext cx="4969191" cy="5769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Font typeface="Arial"/>
              <a:buNone/>
              <a:defRPr sz="2400">
                <a:solidFill>
                  <a:schemeClr val="lt1"/>
                </a:solidFill>
              </a:defRPr>
            </a:lvl1pPr>
            <a:lvl2pPr marL="914400" lvl="1" indent="-228600" algn="l">
              <a:lnSpc>
                <a:spcPct val="90000"/>
              </a:lnSpc>
              <a:spcBef>
                <a:spcPts val="500"/>
              </a:spcBef>
              <a:spcAft>
                <a:spcPts val="0"/>
              </a:spcAft>
              <a:buClr>
                <a:schemeClr val="lt1"/>
              </a:buClr>
              <a:buSzPts val="2000"/>
              <a:buFont typeface="Arial"/>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cxnSp>
        <p:nvCxnSpPr>
          <p:cNvPr id="32" name="Google Shape;32;p15"/>
          <p:cNvCxnSpPr/>
          <p:nvPr/>
        </p:nvCxnSpPr>
        <p:spPr>
          <a:xfrm>
            <a:off x="831850" y="4894343"/>
            <a:ext cx="450941" cy="0"/>
          </a:xfrm>
          <a:prstGeom prst="straightConnector1">
            <a:avLst/>
          </a:prstGeom>
          <a:noFill/>
          <a:ln w="28575" cap="flat" cmpd="sng">
            <a:solidFill>
              <a:schemeClr val="lt1"/>
            </a:solidFill>
            <a:prstDash val="solid"/>
            <a:miter lim="800000"/>
            <a:headEnd type="none" w="sm" len="sm"/>
            <a:tailEnd type="none" w="sm" len="sm"/>
          </a:ln>
        </p:spPr>
      </p:cxnSp>
      <p:sp>
        <p:nvSpPr>
          <p:cNvPr id="33" name="Google Shape;33;p15"/>
          <p:cNvSpPr txBox="1"/>
          <p:nvPr/>
        </p:nvSpPr>
        <p:spPr>
          <a:xfrm>
            <a:off x="274527" y="6311900"/>
            <a:ext cx="45198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000" b="0" i="0" u="none" strike="noStrike" cap="none">
                <a:solidFill>
                  <a:schemeClr val="lt1"/>
                </a:solidFill>
                <a:latin typeface="Arial"/>
                <a:ea typeface="Arial"/>
                <a:cs typeface="Arial"/>
                <a:sym typeface="Arial"/>
              </a:rPr>
              <a:t>‹#›</a:t>
            </a:fld>
            <a:r>
              <a:rPr lang="en-US" sz="1000" b="0" i="0" u="none" strike="noStrike" cap="none">
                <a:solidFill>
                  <a:schemeClr val="lt1"/>
                </a:solidFill>
                <a:latin typeface="Arial"/>
                <a:ea typeface="Arial"/>
                <a:cs typeface="Arial"/>
                <a:sym typeface="Arial"/>
              </a:rPr>
              <a:t> /</a:t>
            </a:r>
            <a:endParaRPr/>
          </a:p>
        </p:txBody>
      </p:sp>
      <p:sp>
        <p:nvSpPr>
          <p:cNvPr id="34" name="Google Shape;34;p15"/>
          <p:cNvSpPr txBox="1">
            <a:spLocks noGrp="1"/>
          </p:cNvSpPr>
          <p:nvPr>
            <p:ph type="ftr" idx="11"/>
          </p:nvPr>
        </p:nvSpPr>
        <p:spPr>
          <a:xfrm flipH="1">
            <a:off x="560449" y="6311900"/>
            <a:ext cx="32004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_2">
  <p:cSld name="Content_2">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831851" y="1984290"/>
            <a:ext cx="3383534" cy="395627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EE5934"/>
              </a:buClr>
              <a:buSzPts val="2800"/>
              <a:buFont typeface="Arial"/>
              <a:buNone/>
              <a:defRPr sz="2800" b="1" u="none">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p:nvPr/>
        </p:nvSpPr>
        <p:spPr>
          <a:xfrm>
            <a:off x="274527" y="6311900"/>
            <a:ext cx="45198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000" b="0" i="0" u="none" strike="noStrike" cap="none">
                <a:solidFill>
                  <a:schemeClr val="dk1"/>
                </a:solidFill>
                <a:latin typeface="Arial"/>
                <a:ea typeface="Arial"/>
                <a:cs typeface="Arial"/>
                <a:sym typeface="Arial"/>
              </a:rPr>
              <a:t>‹#›</a:t>
            </a:fld>
            <a:r>
              <a:rPr lang="en-US" sz="1000" b="0" i="0" u="none" strike="noStrike" cap="none">
                <a:solidFill>
                  <a:schemeClr val="dk1"/>
                </a:solidFill>
                <a:latin typeface="Arial"/>
                <a:ea typeface="Arial"/>
                <a:cs typeface="Arial"/>
                <a:sym typeface="Arial"/>
              </a:rPr>
              <a:t> /</a:t>
            </a:r>
            <a:endParaRPr/>
          </a:p>
        </p:txBody>
      </p:sp>
      <p:sp>
        <p:nvSpPr>
          <p:cNvPr id="43" name="Google Shape;43;p16"/>
          <p:cNvSpPr txBox="1">
            <a:spLocks noGrp="1"/>
          </p:cNvSpPr>
          <p:nvPr>
            <p:ph type="ftr" idx="11"/>
          </p:nvPr>
        </p:nvSpPr>
        <p:spPr>
          <a:xfrm flipH="1">
            <a:off x="600205" y="6311900"/>
            <a:ext cx="32004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p:nvPr/>
        </p:nvSpPr>
        <p:spPr>
          <a:xfrm>
            <a:off x="0" y="0"/>
            <a:ext cx="12192000" cy="84749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45" name="Google Shape;45;p16"/>
          <p:cNvCxnSpPr/>
          <p:nvPr/>
        </p:nvCxnSpPr>
        <p:spPr>
          <a:xfrm>
            <a:off x="831850" y="1690522"/>
            <a:ext cx="450941" cy="0"/>
          </a:xfrm>
          <a:prstGeom prst="straightConnector1">
            <a:avLst/>
          </a:prstGeom>
          <a:noFill/>
          <a:ln w="28575" cap="flat" cmpd="sng">
            <a:solidFill>
              <a:schemeClr val="dk1"/>
            </a:solidFill>
            <a:prstDash val="solid"/>
            <a:miter lim="800000"/>
            <a:headEnd type="none" w="sm" len="sm"/>
            <a:tailEnd type="none" w="sm" len="sm"/>
          </a:ln>
        </p:spPr>
      </p:cxnSp>
      <p:pic>
        <p:nvPicPr>
          <p:cNvPr id="46" name="Google Shape;46;p16"/>
          <p:cNvPicPr preferRelativeResize="0"/>
          <p:nvPr/>
        </p:nvPicPr>
        <p:blipFill rotWithShape="1">
          <a:blip r:embed="rId2">
            <a:alphaModFix/>
          </a:blip>
          <a:srcRect/>
          <a:stretch/>
        </p:blipFill>
        <p:spPr>
          <a:xfrm>
            <a:off x="831850" y="-14300"/>
            <a:ext cx="1333500" cy="1333500"/>
          </a:xfrm>
          <a:prstGeom prst="rect">
            <a:avLst/>
          </a:prstGeom>
          <a:noFill/>
          <a:ln>
            <a:noFill/>
          </a:ln>
        </p:spPr>
      </p:pic>
      <p:sp>
        <p:nvSpPr>
          <p:cNvPr id="47" name="Google Shape;47;p16"/>
          <p:cNvSpPr txBox="1">
            <a:spLocks noGrp="1"/>
          </p:cNvSpPr>
          <p:nvPr>
            <p:ph type="body" idx="1"/>
          </p:nvPr>
        </p:nvSpPr>
        <p:spPr>
          <a:xfrm>
            <a:off x="4795590" y="1984292"/>
            <a:ext cx="6796206" cy="395627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Font typeface="Arial"/>
              <a:buNone/>
              <a:defRPr sz="2000"/>
            </a:lvl1pPr>
            <a:lvl2pPr marL="914400" lvl="1" indent="-228600" algn="l">
              <a:lnSpc>
                <a:spcPct val="90000"/>
              </a:lnSpc>
              <a:spcBef>
                <a:spcPts val="500"/>
              </a:spcBef>
              <a:spcAft>
                <a:spcPts val="0"/>
              </a:spcAft>
              <a:buClr>
                <a:schemeClr val="accent2"/>
              </a:buClr>
              <a:buSzPts val="1600"/>
              <a:buFont typeface="Arial"/>
              <a:buNone/>
              <a:defRPr sz="1600"/>
            </a:lvl2pPr>
            <a:lvl3pPr marL="1371600" lvl="2" indent="-330200" algn="l">
              <a:lnSpc>
                <a:spcPct val="90000"/>
              </a:lnSpc>
              <a:spcBef>
                <a:spcPts val="500"/>
              </a:spcBef>
              <a:spcAft>
                <a:spcPts val="0"/>
              </a:spcAft>
              <a:buClr>
                <a:srgbClr val="EE5934"/>
              </a:buClr>
              <a:buSzPts val="1600"/>
              <a:buFont typeface="Arial"/>
              <a:buChar char="•"/>
              <a:defRPr sz="1600"/>
            </a:lvl3pPr>
            <a:lvl4pPr marL="1828800" lvl="3" indent="-330200" algn="l">
              <a:lnSpc>
                <a:spcPct val="90000"/>
              </a:lnSpc>
              <a:spcBef>
                <a:spcPts val="500"/>
              </a:spcBef>
              <a:spcAft>
                <a:spcPts val="0"/>
              </a:spcAft>
              <a:buClr>
                <a:srgbClr val="EE5934"/>
              </a:buClr>
              <a:buSzPts val="1600"/>
              <a:buFont typeface="Noto Sans Symbols"/>
              <a:buChar char="▪"/>
              <a:defRPr sz="1600"/>
            </a:lvl4pPr>
            <a:lvl5pPr marL="2286000" lvl="4" indent="-330200" algn="l">
              <a:lnSpc>
                <a:spcPct val="90000"/>
              </a:lnSpc>
              <a:spcBef>
                <a:spcPts val="500"/>
              </a:spcBef>
              <a:spcAft>
                <a:spcPts val="0"/>
              </a:spcAft>
              <a:buClr>
                <a:srgbClr val="EE5934"/>
              </a:buClr>
              <a:buSzPts val="1600"/>
              <a:buFont typeface="Courier New"/>
              <a:buChar char="o"/>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Slide_1">
  <p:cSld name="Title_Slide_1">
    <p:bg>
      <p:bgPr>
        <a:solidFill>
          <a:schemeClr val="dk1"/>
        </a:solidFill>
        <a:effectLst/>
      </p:bgPr>
    </p:bg>
    <p:spTree>
      <p:nvGrpSpPr>
        <p:cNvPr id="1" name="Shape 48"/>
        <p:cNvGrpSpPr/>
        <p:nvPr/>
      </p:nvGrpSpPr>
      <p:grpSpPr>
        <a:xfrm>
          <a:off x="0" y="0"/>
          <a:ext cx="0" cy="0"/>
          <a:chOff x="0" y="0"/>
          <a:chExt cx="0" cy="0"/>
        </a:xfrm>
      </p:grpSpPr>
      <p:sp>
        <p:nvSpPr>
          <p:cNvPr id="49" name="Google Shape;49;p10"/>
          <p:cNvSpPr/>
          <p:nvPr/>
        </p:nvSpPr>
        <p:spPr>
          <a:xfrm>
            <a:off x="0" y="-14300"/>
            <a:ext cx="12192000" cy="6872300"/>
          </a:xfrm>
          <a:prstGeom prst="rect">
            <a:avLst/>
          </a:prstGeom>
          <a:solidFill>
            <a:srgbClr val="3C59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10"/>
          <p:cNvSpPr txBox="1">
            <a:spLocks noGrp="1"/>
          </p:cNvSpPr>
          <p:nvPr>
            <p:ph type="title"/>
          </p:nvPr>
        </p:nvSpPr>
        <p:spPr>
          <a:xfrm>
            <a:off x="831850" y="2118617"/>
            <a:ext cx="4969191" cy="176922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0"/>
          <p:cNvSpPr txBox="1">
            <a:spLocks noGrp="1"/>
          </p:cNvSpPr>
          <p:nvPr>
            <p:ph type="body" idx="1"/>
          </p:nvPr>
        </p:nvSpPr>
        <p:spPr>
          <a:xfrm>
            <a:off x="831850" y="4115817"/>
            <a:ext cx="4969191"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Font typeface="Arial"/>
              <a:buNone/>
              <a:defRPr sz="2400">
                <a:solidFill>
                  <a:schemeClr val="lt1"/>
                </a:solidFill>
              </a:defRPr>
            </a:lvl1pPr>
            <a:lvl2pPr marL="914400" lvl="1" indent="-228600" algn="l">
              <a:lnSpc>
                <a:spcPct val="90000"/>
              </a:lnSpc>
              <a:spcBef>
                <a:spcPts val="500"/>
              </a:spcBef>
              <a:spcAft>
                <a:spcPts val="0"/>
              </a:spcAft>
              <a:buClr>
                <a:schemeClr val="lt1"/>
              </a:buClr>
              <a:buSzPts val="2000"/>
              <a:buFont typeface="Arial"/>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pic>
        <p:nvPicPr>
          <p:cNvPr id="52" name="Google Shape;52;p10"/>
          <p:cNvPicPr preferRelativeResize="0"/>
          <p:nvPr/>
        </p:nvPicPr>
        <p:blipFill rotWithShape="1">
          <a:blip r:embed="rId2">
            <a:alphaModFix/>
          </a:blip>
          <a:srcRect/>
          <a:stretch/>
        </p:blipFill>
        <p:spPr>
          <a:xfrm>
            <a:off x="831850" y="-14300"/>
            <a:ext cx="1333500" cy="1333500"/>
          </a:xfrm>
          <a:prstGeom prst="rect">
            <a:avLst/>
          </a:prstGeom>
          <a:noFill/>
          <a:ln>
            <a:noFill/>
          </a:ln>
        </p:spPr>
      </p:pic>
      <p:sp>
        <p:nvSpPr>
          <p:cNvPr id="53" name="Google Shape;53;p10"/>
          <p:cNvSpPr>
            <a:spLocks noGrp="1"/>
          </p:cNvSpPr>
          <p:nvPr>
            <p:ph type="pic" idx="2"/>
          </p:nvPr>
        </p:nvSpPr>
        <p:spPr>
          <a:xfrm>
            <a:off x="7844246" y="0"/>
            <a:ext cx="4347754" cy="6858000"/>
          </a:xfrm>
          <a:prstGeom prst="rect">
            <a:avLst/>
          </a:prstGeom>
          <a:solidFill>
            <a:schemeClr val="lt1"/>
          </a:solidFill>
          <a:ln>
            <a:noFill/>
          </a:ln>
        </p:spPr>
        <p:txBody>
          <a:bodyPr spcFirstLastPara="1" wrap="square" lIns="91425" tIns="45700" rIns="91425" bIns="45700" anchor="t" anchorCtr="0">
            <a:normAutofit/>
          </a:bodyPr>
          <a:lstStyle>
            <a:lvl1pPr marR="0" lvl="0" algn="ctr" rtl="0">
              <a:lnSpc>
                <a:spcPct val="200000"/>
              </a:lnSpc>
              <a:spcBef>
                <a:spcPts val="1000"/>
              </a:spcBef>
              <a:spcAft>
                <a:spcPts val="0"/>
              </a:spcAft>
              <a:buClr>
                <a:srgbClr val="FF0000"/>
              </a:buClr>
              <a:buSzPts val="2800"/>
              <a:buFont typeface="Arial"/>
              <a:buNone/>
              <a:defRPr sz="2800" b="0" i="1" u="none" strike="noStrike" cap="none">
                <a:solidFill>
                  <a:srgbClr val="FF0000"/>
                </a:solidFill>
                <a:latin typeface="Arial"/>
                <a:ea typeface="Arial"/>
                <a:cs typeface="Arial"/>
                <a:sym typeface="Arial"/>
              </a:defRPr>
            </a:lvl1pPr>
            <a:lvl2pPr marR="0" lvl="1" algn="l" rtl="0">
              <a:lnSpc>
                <a:spcPct val="90000"/>
              </a:lnSpc>
              <a:spcBef>
                <a:spcPts val="500"/>
              </a:spcBef>
              <a:spcAft>
                <a:spcPts val="0"/>
              </a:spcAft>
              <a:buClr>
                <a:schemeClr val="accent2"/>
              </a:buClr>
              <a:buSzPts val="1400"/>
              <a:buFont typeface="Arial"/>
              <a:buNone/>
              <a:defRPr sz="1400" b="1" i="0" u="none" strike="noStrike" cap="none">
                <a:solidFill>
                  <a:schemeClr val="accent2"/>
                </a:solidFill>
                <a:latin typeface="Arial"/>
                <a:ea typeface="Arial"/>
                <a:cs typeface="Arial"/>
                <a:sym typeface="Arial"/>
              </a:defRPr>
            </a:lvl2pPr>
            <a:lvl3pPr marR="0" lvl="2"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400"/>
              <a:buFont typeface="Courier New"/>
              <a:buChar char="o"/>
              <a:defRPr sz="14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400"/>
              <a:buFont typeface="Noto Sans Symbols"/>
              <a:buChar char="▪"/>
              <a:defRPr sz="14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cxnSp>
        <p:nvCxnSpPr>
          <p:cNvPr id="54" name="Google Shape;54;p10"/>
          <p:cNvCxnSpPr/>
          <p:nvPr/>
        </p:nvCxnSpPr>
        <p:spPr>
          <a:xfrm>
            <a:off x="831850" y="1855114"/>
            <a:ext cx="450941" cy="0"/>
          </a:xfrm>
          <a:prstGeom prst="straightConnector1">
            <a:avLst/>
          </a:prstGeom>
          <a:noFill/>
          <a:ln w="28575" cap="flat" cmpd="sng">
            <a:solidFill>
              <a:schemeClr val="lt1"/>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Slide_2">
  <p:cSld name="Title_Slide_2">
    <p:bg>
      <p:bgPr>
        <a:solidFill>
          <a:schemeClr val="dk2"/>
        </a:solidFill>
        <a:effectLst/>
      </p:bgPr>
    </p:bg>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a:off x="831850" y="2118617"/>
            <a:ext cx="4969191" cy="176922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2"/>
          <p:cNvSpPr txBox="1">
            <a:spLocks noGrp="1"/>
          </p:cNvSpPr>
          <p:nvPr>
            <p:ph type="body" idx="1"/>
          </p:nvPr>
        </p:nvSpPr>
        <p:spPr>
          <a:xfrm>
            <a:off x="831850" y="4115817"/>
            <a:ext cx="4969191"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Font typeface="Arial"/>
              <a:buNone/>
              <a:defRPr sz="2400">
                <a:solidFill>
                  <a:schemeClr val="lt1"/>
                </a:solidFill>
              </a:defRPr>
            </a:lvl1pPr>
            <a:lvl2pPr marL="914400" lvl="1" indent="-228600" algn="l">
              <a:lnSpc>
                <a:spcPct val="90000"/>
              </a:lnSpc>
              <a:spcBef>
                <a:spcPts val="500"/>
              </a:spcBef>
              <a:spcAft>
                <a:spcPts val="0"/>
              </a:spcAft>
              <a:buClr>
                <a:schemeClr val="lt1"/>
              </a:buClr>
              <a:buSzPts val="2000"/>
              <a:buFont typeface="Arial"/>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pic>
        <p:nvPicPr>
          <p:cNvPr id="58" name="Google Shape;58;p12"/>
          <p:cNvPicPr preferRelativeResize="0"/>
          <p:nvPr/>
        </p:nvPicPr>
        <p:blipFill rotWithShape="1">
          <a:blip r:embed="rId2">
            <a:alphaModFix/>
          </a:blip>
          <a:srcRect/>
          <a:stretch/>
        </p:blipFill>
        <p:spPr>
          <a:xfrm>
            <a:off x="850371" y="-14300"/>
            <a:ext cx="1296458" cy="1333500"/>
          </a:xfrm>
          <a:prstGeom prst="rect">
            <a:avLst/>
          </a:prstGeom>
          <a:noFill/>
          <a:ln>
            <a:noFill/>
          </a:ln>
        </p:spPr>
      </p:pic>
      <p:sp>
        <p:nvSpPr>
          <p:cNvPr id="59" name="Google Shape;59;p12"/>
          <p:cNvSpPr>
            <a:spLocks noGrp="1"/>
          </p:cNvSpPr>
          <p:nvPr>
            <p:ph type="pic" idx="2"/>
          </p:nvPr>
        </p:nvSpPr>
        <p:spPr>
          <a:xfrm>
            <a:off x="7844246" y="0"/>
            <a:ext cx="4347754" cy="6858000"/>
          </a:xfrm>
          <a:prstGeom prst="rect">
            <a:avLst/>
          </a:prstGeom>
          <a:solidFill>
            <a:schemeClr val="lt1"/>
          </a:solidFill>
          <a:ln>
            <a:noFill/>
          </a:ln>
        </p:spPr>
        <p:txBody>
          <a:bodyPr spcFirstLastPara="1" wrap="square" lIns="91425" tIns="45700" rIns="91425" bIns="45700" anchor="t" anchorCtr="0">
            <a:normAutofit/>
          </a:bodyPr>
          <a:lstStyle>
            <a:lvl1pPr marR="0" lvl="0" algn="ctr" rtl="0">
              <a:lnSpc>
                <a:spcPct val="200000"/>
              </a:lnSpc>
              <a:spcBef>
                <a:spcPts val="1000"/>
              </a:spcBef>
              <a:spcAft>
                <a:spcPts val="0"/>
              </a:spcAft>
              <a:buClr>
                <a:srgbClr val="FF0000"/>
              </a:buClr>
              <a:buSzPts val="2800"/>
              <a:buFont typeface="Arial"/>
              <a:buNone/>
              <a:defRPr sz="2800" b="0" i="1" u="none" strike="noStrike" cap="none">
                <a:solidFill>
                  <a:srgbClr val="FF0000"/>
                </a:solidFill>
                <a:latin typeface="Arial"/>
                <a:ea typeface="Arial"/>
                <a:cs typeface="Arial"/>
                <a:sym typeface="Arial"/>
              </a:defRPr>
            </a:lvl1pPr>
            <a:lvl2pPr marR="0" lvl="1" algn="l" rtl="0">
              <a:lnSpc>
                <a:spcPct val="90000"/>
              </a:lnSpc>
              <a:spcBef>
                <a:spcPts val="500"/>
              </a:spcBef>
              <a:spcAft>
                <a:spcPts val="0"/>
              </a:spcAft>
              <a:buClr>
                <a:schemeClr val="accent2"/>
              </a:buClr>
              <a:buSzPts val="1400"/>
              <a:buFont typeface="Arial"/>
              <a:buNone/>
              <a:defRPr sz="1400" b="1" i="0" u="none" strike="noStrike" cap="none">
                <a:solidFill>
                  <a:schemeClr val="accent2"/>
                </a:solidFill>
                <a:latin typeface="Arial"/>
                <a:ea typeface="Arial"/>
                <a:cs typeface="Arial"/>
                <a:sym typeface="Arial"/>
              </a:defRPr>
            </a:lvl2pPr>
            <a:lvl3pPr marR="0" lvl="2"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400"/>
              <a:buFont typeface="Courier New"/>
              <a:buChar char="o"/>
              <a:defRPr sz="14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400"/>
              <a:buFont typeface="Noto Sans Symbols"/>
              <a:buChar char="▪"/>
              <a:defRPr sz="14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cxnSp>
        <p:nvCxnSpPr>
          <p:cNvPr id="60" name="Google Shape;60;p12"/>
          <p:cNvCxnSpPr/>
          <p:nvPr/>
        </p:nvCxnSpPr>
        <p:spPr>
          <a:xfrm>
            <a:off x="831850" y="1855114"/>
            <a:ext cx="450941" cy="0"/>
          </a:xfrm>
          <a:prstGeom prst="straightConnector1">
            <a:avLst/>
          </a:prstGeom>
          <a:noFill/>
          <a:ln w="28575" cap="flat" cmpd="sng">
            <a:solidFill>
              <a:schemeClr val="lt1"/>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_Header_1">
  <p:cSld name="Section_Header_1">
    <p:bg>
      <p:bgPr>
        <a:solidFill>
          <a:schemeClr val="dk1"/>
        </a:solidFill>
        <a:effectLst/>
      </p:bgPr>
    </p:bg>
    <p:spTree>
      <p:nvGrpSpPr>
        <p:cNvPr id="1" name="Shape 61"/>
        <p:cNvGrpSpPr/>
        <p:nvPr/>
      </p:nvGrpSpPr>
      <p:grpSpPr>
        <a:xfrm>
          <a:off x="0" y="0"/>
          <a:ext cx="0" cy="0"/>
          <a:chOff x="0" y="0"/>
          <a:chExt cx="0" cy="0"/>
        </a:xfrm>
      </p:grpSpPr>
      <p:pic>
        <p:nvPicPr>
          <p:cNvPr id="62" name="Google Shape;62;p14" descr="A picture containing text, floor, indoor, table&#10;&#10;Description automatically generated"/>
          <p:cNvPicPr preferRelativeResize="0"/>
          <p:nvPr/>
        </p:nvPicPr>
        <p:blipFill rotWithShape="1">
          <a:blip r:embed="rId2">
            <a:alphaModFix/>
          </a:blip>
          <a:srcRect l="1134" t="13616" r="198" b="8327"/>
          <a:stretch/>
        </p:blipFill>
        <p:spPr>
          <a:xfrm>
            <a:off x="-203200" y="-514350"/>
            <a:ext cx="12719050" cy="7546521"/>
          </a:xfrm>
          <a:prstGeom prst="rect">
            <a:avLst/>
          </a:prstGeom>
          <a:noFill/>
          <a:ln>
            <a:noFill/>
          </a:ln>
        </p:spPr>
      </p:pic>
      <p:sp>
        <p:nvSpPr>
          <p:cNvPr id="63" name="Google Shape;63;p14"/>
          <p:cNvSpPr/>
          <p:nvPr/>
        </p:nvSpPr>
        <p:spPr>
          <a:xfrm>
            <a:off x="-203200" y="-514350"/>
            <a:ext cx="12719049" cy="7546521"/>
          </a:xfrm>
          <a:prstGeom prst="rect">
            <a:avLst/>
          </a:prstGeom>
          <a:solidFill>
            <a:srgbClr val="3C5961">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p14"/>
          <p:cNvSpPr txBox="1">
            <a:spLocks noGrp="1"/>
          </p:cNvSpPr>
          <p:nvPr>
            <p:ph type="title"/>
          </p:nvPr>
        </p:nvSpPr>
        <p:spPr>
          <a:xfrm>
            <a:off x="831850" y="758955"/>
            <a:ext cx="7269734" cy="3128890"/>
          </a:xfrm>
          <a:prstGeom prst="rect">
            <a:avLst/>
          </a:prstGeom>
          <a:noFill/>
          <a:ln>
            <a:noFill/>
          </a:ln>
        </p:spPr>
        <p:txBody>
          <a:bodyPr spcFirstLastPara="1" wrap="square" lIns="91425" tIns="0" rIns="91425" bIns="45700" anchor="b" anchorCtr="0">
            <a:normAutofit/>
          </a:bodyPr>
          <a:lstStyle>
            <a:lvl1pPr lvl="0" algn="l">
              <a:lnSpc>
                <a:spcPct val="90000"/>
              </a:lnSpc>
              <a:spcBef>
                <a:spcPts val="0"/>
              </a:spcBef>
              <a:spcAft>
                <a:spcPts val="0"/>
              </a:spcAft>
              <a:buClr>
                <a:schemeClr val="accent5"/>
              </a:buClr>
              <a:buSzPts val="4800"/>
              <a:buFont typeface="Arial"/>
              <a:buNone/>
              <a:defRPr sz="4800" b="1">
                <a:solidFill>
                  <a:schemeClr val="accent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4"/>
          <p:cNvSpPr txBox="1">
            <a:spLocks noGrp="1"/>
          </p:cNvSpPr>
          <p:nvPr>
            <p:ph type="body" idx="1"/>
          </p:nvPr>
        </p:nvSpPr>
        <p:spPr>
          <a:xfrm>
            <a:off x="831850" y="5039075"/>
            <a:ext cx="4969191" cy="5769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Font typeface="Arial"/>
              <a:buNone/>
              <a:defRPr sz="2400">
                <a:solidFill>
                  <a:schemeClr val="lt1"/>
                </a:solidFill>
              </a:defRPr>
            </a:lvl1pPr>
            <a:lvl2pPr marL="914400" lvl="1" indent="-228600" algn="l">
              <a:lnSpc>
                <a:spcPct val="90000"/>
              </a:lnSpc>
              <a:spcBef>
                <a:spcPts val="500"/>
              </a:spcBef>
              <a:spcAft>
                <a:spcPts val="0"/>
              </a:spcAft>
              <a:buClr>
                <a:schemeClr val="lt1"/>
              </a:buClr>
              <a:buSzPts val="2000"/>
              <a:buFont typeface="Arial"/>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cxnSp>
        <p:nvCxnSpPr>
          <p:cNvPr id="66" name="Google Shape;66;p14"/>
          <p:cNvCxnSpPr/>
          <p:nvPr/>
        </p:nvCxnSpPr>
        <p:spPr>
          <a:xfrm>
            <a:off x="831850" y="4894343"/>
            <a:ext cx="450941" cy="0"/>
          </a:xfrm>
          <a:prstGeom prst="straightConnector1">
            <a:avLst/>
          </a:prstGeom>
          <a:noFill/>
          <a:ln w="28575" cap="flat" cmpd="sng">
            <a:solidFill>
              <a:schemeClr val="lt1"/>
            </a:solidFill>
            <a:prstDash val="solid"/>
            <a:miter lim="800000"/>
            <a:headEnd type="none" w="sm" len="sm"/>
            <a:tailEnd type="none" w="sm" len="sm"/>
          </a:ln>
        </p:spPr>
      </p:cxnSp>
      <p:sp>
        <p:nvSpPr>
          <p:cNvPr id="67" name="Google Shape;67;p14"/>
          <p:cNvSpPr txBox="1"/>
          <p:nvPr/>
        </p:nvSpPr>
        <p:spPr>
          <a:xfrm>
            <a:off x="274527" y="6311900"/>
            <a:ext cx="45198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000" b="0" i="0" u="none" strike="noStrike" cap="none">
                <a:solidFill>
                  <a:schemeClr val="lt1"/>
                </a:solidFill>
                <a:latin typeface="Arial"/>
                <a:ea typeface="Arial"/>
                <a:cs typeface="Arial"/>
                <a:sym typeface="Arial"/>
              </a:rPr>
              <a:t>‹#›</a:t>
            </a:fld>
            <a:r>
              <a:rPr lang="en-US" sz="1000" b="0" i="0" u="none" strike="noStrike" cap="none">
                <a:solidFill>
                  <a:schemeClr val="lt1"/>
                </a:solidFill>
                <a:latin typeface="Arial"/>
                <a:ea typeface="Arial"/>
                <a:cs typeface="Arial"/>
                <a:sym typeface="Arial"/>
              </a:rPr>
              <a:t> /</a:t>
            </a:r>
            <a:endParaRPr/>
          </a:p>
        </p:txBody>
      </p:sp>
      <p:sp>
        <p:nvSpPr>
          <p:cNvPr id="68" name="Google Shape;68;p14"/>
          <p:cNvSpPr txBox="1">
            <a:spLocks noGrp="1"/>
          </p:cNvSpPr>
          <p:nvPr>
            <p:ph type="ftr" idx="11"/>
          </p:nvPr>
        </p:nvSpPr>
        <p:spPr>
          <a:xfrm flipH="1">
            <a:off x="560449" y="6311900"/>
            <a:ext cx="32004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_Header_2">
  <p:cSld name="Section_Header_2">
    <p:bg>
      <p:bgPr>
        <a:solidFill>
          <a:schemeClr val="dk1"/>
        </a:solidFill>
        <a:effectLst/>
      </p:bgPr>
    </p:bg>
    <p:spTree>
      <p:nvGrpSpPr>
        <p:cNvPr id="1" name="Shape 69"/>
        <p:cNvGrpSpPr/>
        <p:nvPr/>
      </p:nvGrpSpPr>
      <p:grpSpPr>
        <a:xfrm>
          <a:off x="0" y="0"/>
          <a:ext cx="0" cy="0"/>
          <a:chOff x="0" y="0"/>
          <a:chExt cx="0" cy="0"/>
        </a:xfrm>
      </p:grpSpPr>
      <p:pic>
        <p:nvPicPr>
          <p:cNvPr id="70" name="Google Shape;70;p17"/>
          <p:cNvPicPr preferRelativeResize="0"/>
          <p:nvPr/>
        </p:nvPicPr>
        <p:blipFill rotWithShape="1">
          <a:blip r:embed="rId2">
            <a:alphaModFix/>
          </a:blip>
          <a:srcRect l="10467" t="24999" r="5790"/>
          <a:stretch/>
        </p:blipFill>
        <p:spPr>
          <a:xfrm>
            <a:off x="-203200" y="-514350"/>
            <a:ext cx="12719050" cy="8191500"/>
          </a:xfrm>
          <a:prstGeom prst="rect">
            <a:avLst/>
          </a:prstGeom>
          <a:noFill/>
          <a:ln>
            <a:noFill/>
          </a:ln>
        </p:spPr>
      </p:pic>
      <p:sp>
        <p:nvSpPr>
          <p:cNvPr id="71" name="Google Shape;71;p17"/>
          <p:cNvSpPr/>
          <p:nvPr/>
        </p:nvSpPr>
        <p:spPr>
          <a:xfrm>
            <a:off x="-203200" y="-514350"/>
            <a:ext cx="12719049" cy="8191500"/>
          </a:xfrm>
          <a:prstGeom prst="rect">
            <a:avLst/>
          </a:prstGeom>
          <a:solidFill>
            <a:srgbClr val="00B3BC">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2" name="Google Shape;72;p17"/>
          <p:cNvSpPr txBox="1">
            <a:spLocks noGrp="1"/>
          </p:cNvSpPr>
          <p:nvPr>
            <p:ph type="title"/>
          </p:nvPr>
        </p:nvSpPr>
        <p:spPr>
          <a:xfrm>
            <a:off x="831850" y="758955"/>
            <a:ext cx="7269734" cy="3128890"/>
          </a:xfrm>
          <a:prstGeom prst="rect">
            <a:avLst/>
          </a:prstGeom>
          <a:noFill/>
          <a:ln>
            <a:noFill/>
          </a:ln>
        </p:spPr>
        <p:txBody>
          <a:bodyPr spcFirstLastPara="1" wrap="square" lIns="91425" tIns="0" rIns="91425" bIns="45700" anchor="b" anchorCtr="0">
            <a:normAutofit/>
          </a:bodyPr>
          <a:lstStyle>
            <a:lvl1pPr lvl="0" algn="l">
              <a:lnSpc>
                <a:spcPct val="90000"/>
              </a:lnSpc>
              <a:spcBef>
                <a:spcPts val="0"/>
              </a:spcBef>
              <a:spcAft>
                <a:spcPts val="0"/>
              </a:spcAft>
              <a:buClr>
                <a:schemeClr val="lt1"/>
              </a:buClr>
              <a:buSzPts val="6000"/>
              <a:buFont typeface="Arial"/>
              <a:buNone/>
              <a:defRPr sz="6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7"/>
          <p:cNvSpPr txBox="1">
            <a:spLocks noGrp="1"/>
          </p:cNvSpPr>
          <p:nvPr>
            <p:ph type="body" idx="1"/>
          </p:nvPr>
        </p:nvSpPr>
        <p:spPr>
          <a:xfrm>
            <a:off x="831850" y="5039075"/>
            <a:ext cx="4969191" cy="5769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Font typeface="Arial"/>
              <a:buNone/>
              <a:defRPr sz="2400">
                <a:solidFill>
                  <a:schemeClr val="lt1"/>
                </a:solidFill>
              </a:defRPr>
            </a:lvl1pPr>
            <a:lvl2pPr marL="914400" lvl="1" indent="-228600" algn="l">
              <a:lnSpc>
                <a:spcPct val="90000"/>
              </a:lnSpc>
              <a:spcBef>
                <a:spcPts val="500"/>
              </a:spcBef>
              <a:spcAft>
                <a:spcPts val="0"/>
              </a:spcAft>
              <a:buClr>
                <a:schemeClr val="lt1"/>
              </a:buClr>
              <a:buSzPts val="2000"/>
              <a:buFont typeface="Arial"/>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74" name="Google Shape;74;p17"/>
          <p:cNvSpPr txBox="1"/>
          <p:nvPr/>
        </p:nvSpPr>
        <p:spPr>
          <a:xfrm>
            <a:off x="274527" y="6311900"/>
            <a:ext cx="45198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000" b="0" i="0" u="none" strike="noStrike" cap="none">
                <a:solidFill>
                  <a:schemeClr val="lt1"/>
                </a:solidFill>
                <a:latin typeface="Arial"/>
                <a:ea typeface="Arial"/>
                <a:cs typeface="Arial"/>
                <a:sym typeface="Arial"/>
              </a:rPr>
              <a:t>‹#›</a:t>
            </a:fld>
            <a:r>
              <a:rPr lang="en-US" sz="1000" b="0" i="0" u="none" strike="noStrike" cap="none">
                <a:solidFill>
                  <a:schemeClr val="lt1"/>
                </a:solidFill>
                <a:latin typeface="Arial"/>
                <a:ea typeface="Arial"/>
                <a:cs typeface="Arial"/>
                <a:sym typeface="Arial"/>
              </a:rPr>
              <a:t> /</a:t>
            </a:r>
            <a:endParaRPr/>
          </a:p>
        </p:txBody>
      </p:sp>
      <p:sp>
        <p:nvSpPr>
          <p:cNvPr id="75" name="Google Shape;75;p17"/>
          <p:cNvSpPr txBox="1">
            <a:spLocks noGrp="1"/>
          </p:cNvSpPr>
          <p:nvPr>
            <p:ph type="ftr" idx="11"/>
          </p:nvPr>
        </p:nvSpPr>
        <p:spPr>
          <a:xfrm flipH="1">
            <a:off x="600205" y="6311900"/>
            <a:ext cx="32004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76" name="Google Shape;76;p17"/>
          <p:cNvCxnSpPr/>
          <p:nvPr/>
        </p:nvCxnSpPr>
        <p:spPr>
          <a:xfrm>
            <a:off x="831850" y="4894343"/>
            <a:ext cx="450941" cy="0"/>
          </a:xfrm>
          <a:prstGeom prst="straightConnector1">
            <a:avLst/>
          </a:prstGeom>
          <a:noFill/>
          <a:ln w="28575" cap="flat" cmpd="sng">
            <a:solidFill>
              <a:schemeClr val="lt1"/>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_1">
  <p:cSld name="Content_1">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831851" y="1984290"/>
            <a:ext cx="3383534" cy="395627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EE5934"/>
              </a:buClr>
              <a:buSzPts val="2800"/>
              <a:buFont typeface="Arial"/>
              <a:buNone/>
              <a:defRPr sz="2800" b="1" u="none">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8"/>
          <p:cNvSpPr txBox="1"/>
          <p:nvPr/>
        </p:nvSpPr>
        <p:spPr>
          <a:xfrm>
            <a:off x="274527" y="6311900"/>
            <a:ext cx="45198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000" b="0" i="0" u="none" strike="noStrike" cap="none">
                <a:solidFill>
                  <a:schemeClr val="dk1"/>
                </a:solidFill>
                <a:latin typeface="Arial"/>
                <a:ea typeface="Arial"/>
                <a:cs typeface="Arial"/>
                <a:sym typeface="Arial"/>
              </a:rPr>
              <a:t>‹#›</a:t>
            </a:fld>
            <a:r>
              <a:rPr lang="en-US" sz="1000" b="0" i="0" u="none" strike="noStrike" cap="none">
                <a:solidFill>
                  <a:schemeClr val="dk1"/>
                </a:solidFill>
                <a:latin typeface="Arial"/>
                <a:ea typeface="Arial"/>
                <a:cs typeface="Arial"/>
                <a:sym typeface="Arial"/>
              </a:rPr>
              <a:t> /</a:t>
            </a:r>
            <a:endParaRPr/>
          </a:p>
        </p:txBody>
      </p:sp>
      <p:sp>
        <p:nvSpPr>
          <p:cNvPr id="80" name="Google Shape;80;p18"/>
          <p:cNvSpPr txBox="1">
            <a:spLocks noGrp="1"/>
          </p:cNvSpPr>
          <p:nvPr>
            <p:ph type="ftr" idx="11"/>
          </p:nvPr>
        </p:nvSpPr>
        <p:spPr>
          <a:xfrm flipH="1">
            <a:off x="600205" y="6311900"/>
            <a:ext cx="32004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8"/>
          <p:cNvSpPr/>
          <p:nvPr/>
        </p:nvSpPr>
        <p:spPr>
          <a:xfrm>
            <a:off x="0" y="0"/>
            <a:ext cx="12192000" cy="84749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82" name="Google Shape;82;p18"/>
          <p:cNvCxnSpPr/>
          <p:nvPr/>
        </p:nvCxnSpPr>
        <p:spPr>
          <a:xfrm>
            <a:off x="831850" y="1690522"/>
            <a:ext cx="450941" cy="0"/>
          </a:xfrm>
          <a:prstGeom prst="straightConnector1">
            <a:avLst/>
          </a:prstGeom>
          <a:noFill/>
          <a:ln w="28575" cap="flat" cmpd="sng">
            <a:solidFill>
              <a:schemeClr val="dk1"/>
            </a:solidFill>
            <a:prstDash val="solid"/>
            <a:miter lim="800000"/>
            <a:headEnd type="none" w="sm" len="sm"/>
            <a:tailEnd type="none" w="sm" len="sm"/>
          </a:ln>
        </p:spPr>
      </p:cxnSp>
      <p:pic>
        <p:nvPicPr>
          <p:cNvPr id="83" name="Google Shape;83;p18"/>
          <p:cNvPicPr preferRelativeResize="0"/>
          <p:nvPr/>
        </p:nvPicPr>
        <p:blipFill rotWithShape="1">
          <a:blip r:embed="rId2">
            <a:alphaModFix/>
          </a:blip>
          <a:srcRect/>
          <a:stretch/>
        </p:blipFill>
        <p:spPr>
          <a:xfrm>
            <a:off x="831850" y="-14300"/>
            <a:ext cx="1333500" cy="1333500"/>
          </a:xfrm>
          <a:prstGeom prst="rect">
            <a:avLst/>
          </a:prstGeom>
          <a:noFill/>
          <a:ln>
            <a:noFill/>
          </a:ln>
        </p:spPr>
      </p:pic>
      <p:sp>
        <p:nvSpPr>
          <p:cNvPr id="84" name="Google Shape;84;p18"/>
          <p:cNvSpPr txBox="1">
            <a:spLocks noGrp="1"/>
          </p:cNvSpPr>
          <p:nvPr>
            <p:ph type="body" idx="1"/>
          </p:nvPr>
        </p:nvSpPr>
        <p:spPr>
          <a:xfrm>
            <a:off x="4795590" y="1984292"/>
            <a:ext cx="6796206" cy="395627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Font typeface="Arial"/>
              <a:buNone/>
              <a:defRPr sz="2000"/>
            </a:lvl1pPr>
            <a:lvl2pPr marL="914400" lvl="1" indent="-228600" algn="l">
              <a:lnSpc>
                <a:spcPct val="90000"/>
              </a:lnSpc>
              <a:spcBef>
                <a:spcPts val="500"/>
              </a:spcBef>
              <a:spcAft>
                <a:spcPts val="0"/>
              </a:spcAft>
              <a:buClr>
                <a:schemeClr val="accent2"/>
              </a:buClr>
              <a:buSzPts val="1600"/>
              <a:buFont typeface="Arial"/>
              <a:buNone/>
              <a:defRPr sz="1600"/>
            </a:lvl2pPr>
            <a:lvl3pPr marL="1371600" lvl="2" indent="-330200" algn="l">
              <a:lnSpc>
                <a:spcPct val="90000"/>
              </a:lnSpc>
              <a:spcBef>
                <a:spcPts val="500"/>
              </a:spcBef>
              <a:spcAft>
                <a:spcPts val="0"/>
              </a:spcAft>
              <a:buClr>
                <a:srgbClr val="EE5934"/>
              </a:buClr>
              <a:buSzPts val="1600"/>
              <a:buFont typeface="Arial"/>
              <a:buChar char="•"/>
              <a:defRPr sz="1600"/>
            </a:lvl3pPr>
            <a:lvl4pPr marL="1828800" lvl="3" indent="-330200" algn="l">
              <a:lnSpc>
                <a:spcPct val="90000"/>
              </a:lnSpc>
              <a:spcBef>
                <a:spcPts val="500"/>
              </a:spcBef>
              <a:spcAft>
                <a:spcPts val="0"/>
              </a:spcAft>
              <a:buClr>
                <a:srgbClr val="EE5934"/>
              </a:buClr>
              <a:buSzPts val="1600"/>
              <a:buFont typeface="Noto Sans Symbols"/>
              <a:buChar char="▪"/>
              <a:defRPr sz="1600"/>
            </a:lvl4pPr>
            <a:lvl5pPr marL="2286000" lvl="4" indent="-330200" algn="l">
              <a:lnSpc>
                <a:spcPct val="90000"/>
              </a:lnSpc>
              <a:spcBef>
                <a:spcPts val="500"/>
              </a:spcBef>
              <a:spcAft>
                <a:spcPts val="0"/>
              </a:spcAft>
              <a:buClr>
                <a:srgbClr val="EE5934"/>
              </a:buClr>
              <a:buSzPts val="1600"/>
              <a:buFont typeface="Courier New"/>
              <a:buChar char="o"/>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996176"/>
            <a:ext cx="10515600" cy="69451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940313"/>
            <a:ext cx="10515600" cy="423665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accent2"/>
              </a:buClr>
              <a:buSzPts val="1400"/>
              <a:buFont typeface="Arial"/>
              <a:buNone/>
              <a:defRPr sz="1400" b="1" i="0" u="none" strike="noStrike" cap="none">
                <a:solidFill>
                  <a:schemeClr val="accent2"/>
                </a:solidFill>
                <a:latin typeface="Arial"/>
                <a:ea typeface="Arial"/>
                <a:cs typeface="Arial"/>
                <a:sym typeface="Arial"/>
              </a:defRPr>
            </a:lvl2pPr>
            <a:lvl3pPr marL="1371600" marR="0" lvl="2"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lnSpc>
                <a:spcPct val="90000"/>
              </a:lnSpc>
              <a:spcBef>
                <a:spcPts val="500"/>
              </a:spcBef>
              <a:spcAft>
                <a:spcPts val="0"/>
              </a:spcAft>
              <a:buClr>
                <a:schemeClr val="lt1"/>
              </a:buClr>
              <a:buSzPts val="1400"/>
              <a:buFont typeface="Courier New"/>
              <a:buChar char="o"/>
              <a:defRPr sz="1400" b="0" i="0" u="none" strike="noStrike" cap="none">
                <a:solidFill>
                  <a:schemeClr val="lt1"/>
                </a:solidFill>
                <a:latin typeface="Arial"/>
                <a:ea typeface="Arial"/>
                <a:cs typeface="Arial"/>
                <a:sym typeface="Arial"/>
              </a:defRPr>
            </a:lvl4pPr>
            <a:lvl5pPr marL="2286000" marR="0" lvl="4" indent="-317500" algn="l" rtl="0">
              <a:lnSpc>
                <a:spcPct val="90000"/>
              </a:lnSpc>
              <a:spcBef>
                <a:spcPts val="500"/>
              </a:spcBef>
              <a:spcAft>
                <a:spcPts val="0"/>
              </a:spcAft>
              <a:buClr>
                <a:schemeClr val="lt1"/>
              </a:buClr>
              <a:buSzPts val="1400"/>
              <a:buFont typeface="Noto Sans Symbols"/>
              <a:buChar char="▪"/>
              <a:defRPr sz="1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9"/>
          <p:cNvSpPr txBox="1"/>
          <p:nvPr/>
        </p:nvSpPr>
        <p:spPr>
          <a:xfrm>
            <a:off x="274527" y="6311900"/>
            <a:ext cx="45198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000" b="0" i="0" u="none" strike="noStrike" cap="none">
                <a:solidFill>
                  <a:schemeClr val="lt1"/>
                </a:solidFill>
                <a:latin typeface="Arial"/>
                <a:ea typeface="Arial"/>
                <a:cs typeface="Arial"/>
                <a:sym typeface="Arial"/>
              </a:rPr>
              <a:t>‹#›</a:t>
            </a:fld>
            <a:r>
              <a:rPr lang="en-US" sz="1000" b="0" i="0" u="none" strike="noStrike" cap="none">
                <a:solidFill>
                  <a:schemeClr val="lt1"/>
                </a:solidFill>
                <a:latin typeface="Arial"/>
                <a:ea typeface="Arial"/>
                <a:cs typeface="Arial"/>
                <a:sym typeface="Arial"/>
              </a:rPr>
              <a:t> /</a:t>
            </a:r>
            <a:endParaRPr/>
          </a:p>
        </p:txBody>
      </p:sp>
      <p:sp>
        <p:nvSpPr>
          <p:cNvPr id="13" name="Google Shape;13;p9"/>
          <p:cNvSpPr txBox="1">
            <a:spLocks noGrp="1"/>
          </p:cNvSpPr>
          <p:nvPr>
            <p:ph type="ftr" idx="11"/>
          </p:nvPr>
        </p:nvSpPr>
        <p:spPr>
          <a:xfrm flipH="1">
            <a:off x="560449" y="6311900"/>
            <a:ext cx="3200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838200" y="996176"/>
            <a:ext cx="10515600" cy="69451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8"/>
          <p:cNvSpPr txBox="1">
            <a:spLocks noGrp="1"/>
          </p:cNvSpPr>
          <p:nvPr>
            <p:ph type="body" idx="1"/>
          </p:nvPr>
        </p:nvSpPr>
        <p:spPr>
          <a:xfrm>
            <a:off x="838200" y="1940313"/>
            <a:ext cx="10515600" cy="423665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accent2"/>
              </a:buClr>
              <a:buSzPts val="1400"/>
              <a:buFont typeface="Arial"/>
              <a:buNone/>
              <a:defRPr sz="1400" b="1" i="0" u="none" strike="noStrike" cap="none">
                <a:solidFill>
                  <a:schemeClr val="accent2"/>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8"/>
          <p:cNvSpPr txBox="1"/>
          <p:nvPr/>
        </p:nvSpPr>
        <p:spPr>
          <a:xfrm>
            <a:off x="274527" y="6311900"/>
            <a:ext cx="45198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000" b="0" i="0" u="none" strike="noStrike" cap="none">
                <a:solidFill>
                  <a:schemeClr val="dk1"/>
                </a:solidFill>
                <a:latin typeface="Arial"/>
                <a:ea typeface="Arial"/>
                <a:cs typeface="Arial"/>
                <a:sym typeface="Arial"/>
              </a:rPr>
              <a:t>‹#›</a:t>
            </a:fld>
            <a:r>
              <a:rPr lang="en-US" sz="1000" b="0" i="0" u="none" strike="noStrike" cap="none">
                <a:solidFill>
                  <a:schemeClr val="dk1"/>
                </a:solidFill>
                <a:latin typeface="Arial"/>
                <a:ea typeface="Arial"/>
                <a:cs typeface="Arial"/>
                <a:sym typeface="Arial"/>
              </a:rPr>
              <a:t> /</a:t>
            </a:r>
            <a:endParaRPr/>
          </a:p>
        </p:txBody>
      </p:sp>
      <p:sp>
        <p:nvSpPr>
          <p:cNvPr id="39" name="Google Shape;39;p8"/>
          <p:cNvSpPr txBox="1">
            <a:spLocks noGrp="1"/>
          </p:cNvSpPr>
          <p:nvPr>
            <p:ph type="ftr" idx="11"/>
          </p:nvPr>
        </p:nvSpPr>
        <p:spPr>
          <a:xfrm flipH="1">
            <a:off x="560449" y="6311900"/>
            <a:ext cx="3200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gUis5lityCQ"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tudentaid.gov/h/apply-for-aid/fafsa"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
          <p:cNvSpPr txBox="1">
            <a:spLocks noGrp="1"/>
          </p:cNvSpPr>
          <p:nvPr>
            <p:ph type="title"/>
          </p:nvPr>
        </p:nvSpPr>
        <p:spPr>
          <a:xfrm>
            <a:off x="831850" y="2118617"/>
            <a:ext cx="4969191" cy="17692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b="1">
                <a:latin typeface="Poppins"/>
                <a:ea typeface="Poppins"/>
                <a:cs typeface="Poppins"/>
                <a:sym typeface="Poppins"/>
              </a:rPr>
              <a:t>WHAT IS FAFSA?</a:t>
            </a:r>
            <a:endParaRPr>
              <a:latin typeface="Poppins"/>
              <a:ea typeface="Poppins"/>
              <a:cs typeface="Poppins"/>
              <a:sym typeface="Poppins"/>
            </a:endParaRPr>
          </a:p>
        </p:txBody>
      </p:sp>
      <p:sp>
        <p:nvSpPr>
          <p:cNvPr id="110" name="Google Shape;110;p1"/>
          <p:cNvSpPr txBox="1">
            <a:spLocks noGrp="1"/>
          </p:cNvSpPr>
          <p:nvPr>
            <p:ph type="ftr" idx="4294967295"/>
          </p:nvPr>
        </p:nvSpPr>
        <p:spPr>
          <a:xfrm flipH="1">
            <a:off x="600205" y="6311900"/>
            <a:ext cx="3200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Road Are You On?</a:t>
            </a:r>
            <a:endParaRPr/>
          </a:p>
        </p:txBody>
      </p:sp>
      <p:sp>
        <p:nvSpPr>
          <p:cNvPr id="111" name="Google Shape;111;p1"/>
          <p:cNvSpPr/>
          <p:nvPr/>
        </p:nvSpPr>
        <p:spPr>
          <a:xfrm>
            <a:off x="522514" y="6233886"/>
            <a:ext cx="1654629" cy="355600"/>
          </a:xfrm>
          <a:prstGeom prst="rect">
            <a:avLst/>
          </a:prstGeom>
          <a:solidFill>
            <a:srgbClr val="3C59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2" name="Google Shape;112;p1"/>
          <p:cNvPicPr preferRelativeResize="0"/>
          <p:nvPr/>
        </p:nvPicPr>
        <p:blipFill rotWithShape="1">
          <a:blip r:embed="rId3">
            <a:alphaModFix/>
          </a:blip>
          <a:srcRect l="27591" r="-3079"/>
          <a:stretch/>
        </p:blipFill>
        <p:spPr>
          <a:xfrm>
            <a:off x="7476400" y="833550"/>
            <a:ext cx="4913550" cy="4339375"/>
          </a:xfrm>
          <a:prstGeom prst="rect">
            <a:avLst/>
          </a:prstGeom>
          <a:noFill/>
          <a:ln>
            <a:noFill/>
          </a:ln>
        </p:spPr>
      </p:pic>
      <p:sp>
        <p:nvSpPr>
          <p:cNvPr id="113" name="Google Shape;113;p1"/>
          <p:cNvSpPr/>
          <p:nvPr/>
        </p:nvSpPr>
        <p:spPr>
          <a:xfrm>
            <a:off x="6434328" y="3729006"/>
            <a:ext cx="2578608" cy="2578608"/>
          </a:xfrm>
          <a:prstGeom prst="rect">
            <a:avLst/>
          </a:prstGeom>
          <a:solidFill>
            <a:srgbClr val="00B3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14" name="Google Shape;114;p1"/>
          <p:cNvCxnSpPr/>
          <p:nvPr/>
        </p:nvCxnSpPr>
        <p:spPr>
          <a:xfrm>
            <a:off x="8342122" y="4509922"/>
            <a:ext cx="450941" cy="0"/>
          </a:xfrm>
          <a:prstGeom prst="straightConnector1">
            <a:avLst/>
          </a:prstGeom>
          <a:noFill/>
          <a:ln w="28575" cap="flat" cmpd="sng">
            <a:solidFill>
              <a:schemeClr val="lt1"/>
            </a:solidFill>
            <a:prstDash val="solid"/>
            <a:miter lim="800000"/>
            <a:headEnd type="none" w="sm" len="sm"/>
            <a:tailEnd type="none" w="sm" len="sm"/>
          </a:ln>
        </p:spPr>
      </p:cxnSp>
      <p:sp>
        <p:nvSpPr>
          <p:cNvPr id="115" name="Google Shape;115;p1"/>
          <p:cNvSpPr txBox="1">
            <a:spLocks noGrp="1"/>
          </p:cNvSpPr>
          <p:nvPr>
            <p:ph type="body" idx="4294967295"/>
          </p:nvPr>
        </p:nvSpPr>
        <p:spPr>
          <a:xfrm>
            <a:off x="6644223" y="4983481"/>
            <a:ext cx="2148840" cy="100584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1800"/>
              <a:buFont typeface="Arial"/>
              <a:buNone/>
            </a:pPr>
            <a:r>
              <a:rPr lang="en-US" b="1">
                <a:latin typeface="Poppins"/>
                <a:ea typeface="Poppins"/>
                <a:cs typeface="Poppins"/>
                <a:sym typeface="Poppins"/>
              </a:rPr>
              <a:t>FAFSA: WHAT, WHY, WHEN, </a:t>
            </a:r>
            <a:endParaRPr b="1">
              <a:latin typeface="Poppins"/>
              <a:ea typeface="Poppins"/>
              <a:cs typeface="Poppins"/>
              <a:sym typeface="Poppins"/>
            </a:endParaRPr>
          </a:p>
          <a:p>
            <a:pPr marL="0" lvl="0" indent="0" algn="r" rtl="0">
              <a:lnSpc>
                <a:spcPct val="90000"/>
              </a:lnSpc>
              <a:spcBef>
                <a:spcPts val="0"/>
              </a:spcBef>
              <a:spcAft>
                <a:spcPts val="0"/>
              </a:spcAft>
              <a:buClr>
                <a:schemeClr val="lt1"/>
              </a:buClr>
              <a:buSzPts val="1800"/>
              <a:buFont typeface="Arial"/>
              <a:buNone/>
            </a:pPr>
            <a:r>
              <a:rPr lang="en-US" b="1">
                <a:latin typeface="Poppins"/>
                <a:ea typeface="Poppins"/>
                <a:cs typeface="Poppins"/>
                <a:sym typeface="Poppins"/>
              </a:rPr>
              <a:t>AND HOW?</a:t>
            </a:r>
            <a:endParaRPr>
              <a:latin typeface="Poppins"/>
              <a:ea typeface="Poppins"/>
              <a:cs typeface="Poppins"/>
              <a:sym typeface="Poppins"/>
            </a:endParaRPr>
          </a:p>
        </p:txBody>
      </p:sp>
      <p:sp>
        <p:nvSpPr>
          <p:cNvPr id="116" name="Google Shape;116;p1"/>
          <p:cNvSpPr txBox="1">
            <a:spLocks noGrp="1"/>
          </p:cNvSpPr>
          <p:nvPr>
            <p:ph type="body" idx="4294967295"/>
          </p:nvPr>
        </p:nvSpPr>
        <p:spPr>
          <a:xfrm>
            <a:off x="6644223" y="3941740"/>
            <a:ext cx="2148840" cy="414503"/>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1800"/>
              <a:buFont typeface="Arial"/>
              <a:buNone/>
            </a:pPr>
            <a:r>
              <a:rPr lang="en-US"/>
              <a:t>Date here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831850" y="758955"/>
            <a:ext cx="7269734" cy="3128890"/>
          </a:xfrm>
          <a:prstGeom prst="rect">
            <a:avLst/>
          </a:prstGeom>
          <a:noFill/>
          <a:ln>
            <a:noFill/>
          </a:ln>
        </p:spPr>
        <p:txBody>
          <a:bodyPr spcFirstLastPara="1" wrap="square" lIns="91425" tIns="0" rIns="91425" bIns="45700" anchor="t" anchorCtr="0">
            <a:normAutofit/>
          </a:bodyPr>
          <a:lstStyle/>
          <a:p>
            <a:pPr marL="0" lvl="0" indent="0" algn="l" rtl="0">
              <a:lnSpc>
                <a:spcPct val="90000"/>
              </a:lnSpc>
              <a:spcBef>
                <a:spcPts val="0"/>
              </a:spcBef>
              <a:spcAft>
                <a:spcPts val="0"/>
              </a:spcAft>
              <a:buClr>
                <a:schemeClr val="accent5"/>
              </a:buClr>
              <a:buSzPts val="4800"/>
              <a:buFont typeface="Arial"/>
              <a:buNone/>
            </a:pPr>
            <a:r>
              <a:rPr lang="en-US">
                <a:latin typeface="Poppins"/>
                <a:ea typeface="Poppins"/>
                <a:cs typeface="Poppins"/>
                <a:sym typeface="Poppins"/>
              </a:rPr>
              <a:t>“GOALS ARE DREAMS WITH DEADLINES.”</a:t>
            </a:r>
            <a:endParaRPr>
              <a:latin typeface="Poppins"/>
              <a:ea typeface="Poppins"/>
              <a:cs typeface="Poppins"/>
              <a:sym typeface="Poppins"/>
            </a:endParaRPr>
          </a:p>
        </p:txBody>
      </p:sp>
      <p:sp>
        <p:nvSpPr>
          <p:cNvPr id="122" name="Google Shape;122;p3"/>
          <p:cNvSpPr txBox="1">
            <a:spLocks noGrp="1"/>
          </p:cNvSpPr>
          <p:nvPr>
            <p:ph type="body" idx="1"/>
          </p:nvPr>
        </p:nvSpPr>
        <p:spPr>
          <a:xfrm>
            <a:off x="831850" y="5039075"/>
            <a:ext cx="4969191" cy="57692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latin typeface="Poppins"/>
                <a:ea typeface="Poppins"/>
                <a:cs typeface="Poppins"/>
                <a:sym typeface="Poppins"/>
              </a:rPr>
              <a:t>DIANA SHARF HUNT</a:t>
            </a:r>
            <a:endParaRPr>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831851" y="1984290"/>
            <a:ext cx="3383534" cy="395627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WHAT IS FAFSA?</a:t>
            </a:r>
            <a:endParaRPr>
              <a:latin typeface="Poppins"/>
              <a:ea typeface="Poppins"/>
              <a:cs typeface="Poppins"/>
              <a:sym typeface="Poppins"/>
            </a:endParaRPr>
          </a:p>
        </p:txBody>
      </p:sp>
      <p:sp>
        <p:nvSpPr>
          <p:cNvPr id="128" name="Google Shape;128;p4"/>
          <p:cNvSpPr txBox="1">
            <a:spLocks noGrp="1"/>
          </p:cNvSpPr>
          <p:nvPr>
            <p:ph type="body" idx="1"/>
          </p:nvPr>
        </p:nvSpPr>
        <p:spPr>
          <a:xfrm>
            <a:off x="435325" y="2961352"/>
            <a:ext cx="4176600" cy="2979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Font typeface="Arial"/>
              <a:buNone/>
            </a:pPr>
            <a:r>
              <a:rPr lang="en-US" sz="1600" b="1" u="sng">
                <a:latin typeface="Roboto"/>
                <a:ea typeface="Roboto"/>
                <a:cs typeface="Roboto"/>
                <a:sym typeface="Roboto"/>
              </a:rPr>
              <a:t>F</a:t>
            </a:r>
            <a:r>
              <a:rPr lang="en-US" sz="1600" b="1">
                <a:latin typeface="Roboto"/>
                <a:ea typeface="Roboto"/>
                <a:cs typeface="Roboto"/>
                <a:sym typeface="Roboto"/>
              </a:rPr>
              <a:t>REE </a:t>
            </a:r>
            <a:r>
              <a:rPr lang="en-US" sz="1600" b="1" u="sng">
                <a:latin typeface="Roboto"/>
                <a:ea typeface="Roboto"/>
                <a:cs typeface="Roboto"/>
                <a:sym typeface="Roboto"/>
              </a:rPr>
              <a:t>A</a:t>
            </a:r>
            <a:r>
              <a:rPr lang="en-US" sz="1600" b="1">
                <a:latin typeface="Roboto"/>
                <a:ea typeface="Roboto"/>
                <a:cs typeface="Roboto"/>
                <a:sym typeface="Roboto"/>
              </a:rPr>
              <a:t>PPLICATION FOR </a:t>
            </a:r>
            <a:r>
              <a:rPr lang="en-US" sz="1600" b="1" u="sng">
                <a:latin typeface="Roboto"/>
                <a:ea typeface="Roboto"/>
                <a:cs typeface="Roboto"/>
                <a:sym typeface="Roboto"/>
              </a:rPr>
              <a:t>F</a:t>
            </a:r>
            <a:r>
              <a:rPr lang="en-US" sz="1600" b="1">
                <a:latin typeface="Roboto"/>
                <a:ea typeface="Roboto"/>
                <a:cs typeface="Roboto"/>
                <a:sym typeface="Roboto"/>
              </a:rPr>
              <a:t>EDERAL </a:t>
            </a:r>
            <a:r>
              <a:rPr lang="en-US" sz="1600" b="1" u="sng">
                <a:latin typeface="Roboto"/>
                <a:ea typeface="Roboto"/>
                <a:cs typeface="Roboto"/>
                <a:sym typeface="Roboto"/>
              </a:rPr>
              <a:t>S</a:t>
            </a:r>
            <a:r>
              <a:rPr lang="en-US" sz="1600" b="1">
                <a:latin typeface="Roboto"/>
                <a:ea typeface="Roboto"/>
                <a:cs typeface="Roboto"/>
                <a:sym typeface="Roboto"/>
              </a:rPr>
              <a:t>TUDENT </a:t>
            </a:r>
            <a:r>
              <a:rPr lang="en-US" sz="1600" b="1" u="sng">
                <a:latin typeface="Roboto"/>
                <a:ea typeface="Roboto"/>
                <a:cs typeface="Roboto"/>
                <a:sym typeface="Roboto"/>
              </a:rPr>
              <a:t>A</a:t>
            </a:r>
            <a:r>
              <a:rPr lang="en-US" sz="1600" b="1">
                <a:latin typeface="Roboto"/>
                <a:ea typeface="Roboto"/>
                <a:cs typeface="Roboto"/>
                <a:sym typeface="Roboto"/>
              </a:rPr>
              <a:t>ID</a:t>
            </a:r>
            <a:endParaRPr>
              <a:latin typeface="Roboto"/>
              <a:ea typeface="Roboto"/>
              <a:cs typeface="Roboto"/>
              <a:sym typeface="Roboto"/>
            </a:endParaRPr>
          </a:p>
          <a:p>
            <a:pPr marL="285750" lvl="0" indent="-285750" algn="l" rtl="0">
              <a:lnSpc>
                <a:spcPct val="90000"/>
              </a:lnSpc>
              <a:spcBef>
                <a:spcPts val="1000"/>
              </a:spcBef>
              <a:spcAft>
                <a:spcPts val="0"/>
              </a:spcAft>
              <a:buClr>
                <a:srgbClr val="EE5934"/>
              </a:buClr>
              <a:buSzPts val="1500"/>
              <a:buFont typeface="Roboto"/>
              <a:buChar char="•"/>
            </a:pPr>
            <a:r>
              <a:rPr lang="en-US" sz="1500">
                <a:solidFill>
                  <a:srgbClr val="464646"/>
                </a:solidFill>
                <a:latin typeface="Roboto"/>
                <a:ea typeface="Roboto"/>
                <a:cs typeface="Roboto"/>
                <a:sym typeface="Roboto"/>
              </a:rPr>
              <a:t>A free application a student fills out to apply for financial aid for college or careers schools through the government. </a:t>
            </a:r>
            <a:endParaRPr>
              <a:latin typeface="Roboto"/>
              <a:ea typeface="Roboto"/>
              <a:cs typeface="Roboto"/>
              <a:sym typeface="Roboto"/>
            </a:endParaRPr>
          </a:p>
          <a:p>
            <a:pPr marL="285750" lvl="0" indent="-285750" algn="l" rtl="0">
              <a:lnSpc>
                <a:spcPct val="90000"/>
              </a:lnSpc>
              <a:spcBef>
                <a:spcPts val="1000"/>
              </a:spcBef>
              <a:spcAft>
                <a:spcPts val="0"/>
              </a:spcAft>
              <a:buClr>
                <a:srgbClr val="EE5934"/>
              </a:buClr>
              <a:buSzPts val="1500"/>
              <a:buFont typeface="Roboto"/>
              <a:buChar char="•"/>
            </a:pPr>
            <a:r>
              <a:rPr lang="en-US" sz="1500">
                <a:solidFill>
                  <a:srgbClr val="464646"/>
                </a:solidFill>
                <a:latin typeface="Roboto"/>
                <a:ea typeface="Roboto"/>
                <a:cs typeface="Roboto"/>
                <a:sym typeface="Roboto"/>
              </a:rPr>
              <a:t>Based solely off of Parent and Student income from the previous year. </a:t>
            </a:r>
            <a:endParaRPr sz="1500">
              <a:solidFill>
                <a:srgbClr val="464646"/>
              </a:solidFill>
              <a:latin typeface="Roboto"/>
              <a:ea typeface="Roboto"/>
              <a:cs typeface="Roboto"/>
              <a:sym typeface="Roboto"/>
            </a:endParaRPr>
          </a:p>
          <a:p>
            <a:pPr marL="285750" lvl="0" indent="-285750" algn="l" rtl="0">
              <a:lnSpc>
                <a:spcPct val="90000"/>
              </a:lnSpc>
              <a:spcBef>
                <a:spcPts val="1000"/>
              </a:spcBef>
              <a:spcAft>
                <a:spcPts val="0"/>
              </a:spcAft>
              <a:buClr>
                <a:srgbClr val="464646"/>
              </a:buClr>
              <a:buSzPts val="1500"/>
              <a:buFont typeface="Roboto"/>
              <a:buChar char="•"/>
            </a:pPr>
            <a:r>
              <a:rPr lang="en-US" sz="1500">
                <a:solidFill>
                  <a:srgbClr val="464646"/>
                </a:solidFill>
                <a:latin typeface="Roboto"/>
                <a:ea typeface="Roboto"/>
                <a:cs typeface="Roboto"/>
                <a:sym typeface="Roboto"/>
              </a:rPr>
              <a:t>Takes about 30 minutes to complete if you have the needed documents ready!</a:t>
            </a:r>
            <a:endParaRPr sz="1500">
              <a:solidFill>
                <a:srgbClr val="464646"/>
              </a:solidFill>
              <a:latin typeface="Roboto"/>
              <a:ea typeface="Roboto"/>
              <a:cs typeface="Roboto"/>
              <a:sym typeface="Roboto"/>
            </a:endParaRPr>
          </a:p>
        </p:txBody>
      </p:sp>
      <p:pic>
        <p:nvPicPr>
          <p:cNvPr id="129" name="Google Shape;129;p4" descr="Check out this video to learn how the Free Application for Federal Student Aid (FAFSA) gives you access to grants, loans and work-study jobs that can help fund your education. Visit http://StudentAid.gov/FAFSA to learn more." title="FAFSA Overview">
            <a:hlinkClick r:id="rId3"/>
          </p:cNvPr>
          <p:cNvPicPr preferRelativeResize="0"/>
          <p:nvPr/>
        </p:nvPicPr>
        <p:blipFill>
          <a:blip r:embed="rId4">
            <a:alphaModFix/>
          </a:blip>
          <a:stretch>
            <a:fillRect/>
          </a:stretch>
        </p:blipFill>
        <p:spPr>
          <a:xfrm>
            <a:off x="4642725" y="1077189"/>
            <a:ext cx="7549274" cy="56619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831851" y="1984290"/>
            <a:ext cx="3383400" cy="3956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TYPES OF FINANCIAL AID</a:t>
            </a:r>
            <a:endParaRPr>
              <a:latin typeface="Poppins"/>
              <a:ea typeface="Poppins"/>
              <a:cs typeface="Poppins"/>
              <a:sym typeface="Poppins"/>
            </a:endParaRPr>
          </a:p>
        </p:txBody>
      </p:sp>
      <p:sp>
        <p:nvSpPr>
          <p:cNvPr id="135" name="Google Shape;135;p7"/>
          <p:cNvSpPr txBox="1">
            <a:spLocks noGrp="1"/>
          </p:cNvSpPr>
          <p:nvPr>
            <p:ph type="body" idx="1"/>
          </p:nvPr>
        </p:nvSpPr>
        <p:spPr>
          <a:xfrm>
            <a:off x="3482300" y="1586988"/>
            <a:ext cx="4866300" cy="43536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600"/>
              <a:buFont typeface="Arial"/>
              <a:buNone/>
            </a:pPr>
            <a:endParaRPr/>
          </a:p>
          <a:p>
            <a:pPr marL="285750" lvl="0" indent="-285750" algn="l" rtl="0">
              <a:lnSpc>
                <a:spcPct val="90000"/>
              </a:lnSpc>
              <a:spcBef>
                <a:spcPts val="1000"/>
              </a:spcBef>
              <a:spcAft>
                <a:spcPts val="0"/>
              </a:spcAft>
              <a:buClr>
                <a:srgbClr val="EE5934"/>
              </a:buClr>
              <a:buSzPts val="1500"/>
              <a:buFont typeface="Roboto"/>
              <a:buChar char="•"/>
            </a:pPr>
            <a:r>
              <a:rPr lang="en-US" sz="1500">
                <a:solidFill>
                  <a:srgbClr val="464646"/>
                </a:solidFill>
                <a:latin typeface="Roboto"/>
                <a:ea typeface="Roboto"/>
                <a:cs typeface="Roboto"/>
                <a:sym typeface="Roboto"/>
              </a:rPr>
              <a:t>Loans: Aid you repay</a:t>
            </a:r>
            <a:endParaRPr sz="1500">
              <a:solidFill>
                <a:srgbClr val="464646"/>
              </a:solidFill>
              <a:latin typeface="Roboto"/>
              <a:ea typeface="Roboto"/>
              <a:cs typeface="Roboto"/>
              <a:sym typeface="Roboto"/>
            </a:endParaRPr>
          </a:p>
          <a:p>
            <a:pPr marL="1200150" lvl="2" indent="-279400" algn="l" rtl="0">
              <a:lnSpc>
                <a:spcPct val="90000"/>
              </a:lnSpc>
              <a:spcBef>
                <a:spcPts val="1000"/>
              </a:spcBef>
              <a:spcAft>
                <a:spcPts val="0"/>
              </a:spcAft>
              <a:buClr>
                <a:srgbClr val="EE5934"/>
              </a:buClr>
              <a:buSzPts val="1500"/>
              <a:buFont typeface="Roboto"/>
              <a:buChar char="•"/>
            </a:pPr>
            <a:r>
              <a:rPr lang="en-US" sz="1500">
                <a:solidFill>
                  <a:srgbClr val="464646"/>
                </a:solidFill>
                <a:latin typeface="Roboto"/>
                <a:ea typeface="Roboto"/>
                <a:cs typeface="Roboto"/>
                <a:sym typeface="Roboto"/>
              </a:rPr>
              <a:t>Subsidized vs unsubsidized</a:t>
            </a:r>
            <a:endParaRPr sz="1500">
              <a:solidFill>
                <a:srgbClr val="464646"/>
              </a:solidFill>
              <a:latin typeface="Roboto"/>
              <a:ea typeface="Roboto"/>
              <a:cs typeface="Roboto"/>
              <a:sym typeface="Roboto"/>
            </a:endParaRPr>
          </a:p>
          <a:p>
            <a:pPr marL="1200150" lvl="2" indent="-279400" algn="l" rtl="0">
              <a:lnSpc>
                <a:spcPct val="90000"/>
              </a:lnSpc>
              <a:spcBef>
                <a:spcPts val="1000"/>
              </a:spcBef>
              <a:spcAft>
                <a:spcPts val="0"/>
              </a:spcAft>
              <a:buClr>
                <a:srgbClr val="EE5934"/>
              </a:buClr>
              <a:buSzPts val="1500"/>
              <a:buFont typeface="Roboto"/>
              <a:buChar char="•"/>
            </a:pPr>
            <a:r>
              <a:rPr lang="en-US" sz="1500">
                <a:solidFill>
                  <a:srgbClr val="464646"/>
                </a:solidFill>
                <a:latin typeface="Roboto"/>
                <a:ea typeface="Roboto"/>
                <a:cs typeface="Roboto"/>
                <a:sym typeface="Roboto"/>
              </a:rPr>
              <a:t>Private vs federal </a:t>
            </a:r>
            <a:endParaRPr>
              <a:latin typeface="Roboto"/>
              <a:ea typeface="Roboto"/>
              <a:cs typeface="Roboto"/>
              <a:sym typeface="Roboto"/>
            </a:endParaRPr>
          </a:p>
          <a:p>
            <a:pPr marL="285750" lvl="0" indent="-285750" algn="l" rtl="0">
              <a:lnSpc>
                <a:spcPct val="90000"/>
              </a:lnSpc>
              <a:spcBef>
                <a:spcPts val="1000"/>
              </a:spcBef>
              <a:spcAft>
                <a:spcPts val="0"/>
              </a:spcAft>
              <a:buClr>
                <a:srgbClr val="EE5934"/>
              </a:buClr>
              <a:buSzPts val="1500"/>
              <a:buFont typeface="Roboto"/>
              <a:buChar char="•"/>
            </a:pPr>
            <a:r>
              <a:rPr lang="en-US" sz="1500">
                <a:solidFill>
                  <a:srgbClr val="464646"/>
                </a:solidFill>
                <a:latin typeface="Roboto"/>
                <a:ea typeface="Roboto"/>
                <a:cs typeface="Roboto"/>
                <a:sym typeface="Roboto"/>
              </a:rPr>
              <a:t>Grants and Scholarships: Gift aid (Don’t repay)</a:t>
            </a:r>
            <a:endParaRPr sz="1500">
              <a:solidFill>
                <a:srgbClr val="464646"/>
              </a:solidFill>
              <a:latin typeface="Roboto"/>
              <a:ea typeface="Roboto"/>
              <a:cs typeface="Roboto"/>
              <a:sym typeface="Roboto"/>
            </a:endParaRPr>
          </a:p>
          <a:p>
            <a:pPr marL="1200150" lvl="2" indent="-279400" algn="l" rtl="0">
              <a:lnSpc>
                <a:spcPct val="90000"/>
              </a:lnSpc>
              <a:spcBef>
                <a:spcPts val="1000"/>
              </a:spcBef>
              <a:spcAft>
                <a:spcPts val="0"/>
              </a:spcAft>
              <a:buClr>
                <a:srgbClr val="464646"/>
              </a:buClr>
              <a:buSzPts val="1500"/>
              <a:buFont typeface="Roboto"/>
              <a:buChar char="•"/>
            </a:pPr>
            <a:r>
              <a:rPr lang="en-US" sz="1500">
                <a:solidFill>
                  <a:srgbClr val="464646"/>
                </a:solidFill>
                <a:latin typeface="Roboto"/>
                <a:ea typeface="Roboto"/>
                <a:cs typeface="Roboto"/>
                <a:sym typeface="Roboto"/>
              </a:rPr>
              <a:t>Grants are provided through FAFSA and are income based</a:t>
            </a:r>
            <a:endParaRPr sz="1500">
              <a:solidFill>
                <a:srgbClr val="464646"/>
              </a:solidFill>
              <a:latin typeface="Roboto"/>
              <a:ea typeface="Roboto"/>
              <a:cs typeface="Roboto"/>
              <a:sym typeface="Roboto"/>
            </a:endParaRPr>
          </a:p>
          <a:p>
            <a:pPr marL="1200150" lvl="2" indent="-279400" algn="l" rtl="0">
              <a:lnSpc>
                <a:spcPct val="90000"/>
              </a:lnSpc>
              <a:spcBef>
                <a:spcPts val="1000"/>
              </a:spcBef>
              <a:spcAft>
                <a:spcPts val="0"/>
              </a:spcAft>
              <a:buClr>
                <a:srgbClr val="464646"/>
              </a:buClr>
              <a:buSzPts val="1500"/>
              <a:buFont typeface="Roboto"/>
              <a:buChar char="•"/>
            </a:pPr>
            <a:r>
              <a:rPr lang="en-US" sz="1500">
                <a:solidFill>
                  <a:srgbClr val="464646"/>
                </a:solidFill>
                <a:latin typeface="Roboto"/>
                <a:ea typeface="Roboto"/>
                <a:cs typeface="Roboto"/>
                <a:sym typeface="Roboto"/>
              </a:rPr>
              <a:t>Scholarships are not provided through FAFSA, but some may require the FAFSA be completed in order to be eligible</a:t>
            </a:r>
            <a:endParaRPr sz="1500">
              <a:solidFill>
                <a:srgbClr val="464646"/>
              </a:solidFill>
              <a:latin typeface="Roboto"/>
              <a:ea typeface="Roboto"/>
              <a:cs typeface="Roboto"/>
              <a:sym typeface="Roboto"/>
            </a:endParaRPr>
          </a:p>
          <a:p>
            <a:pPr marL="285750" lvl="0" indent="-285750" algn="l" rtl="0">
              <a:lnSpc>
                <a:spcPct val="90000"/>
              </a:lnSpc>
              <a:spcBef>
                <a:spcPts val="1000"/>
              </a:spcBef>
              <a:spcAft>
                <a:spcPts val="0"/>
              </a:spcAft>
              <a:buClr>
                <a:srgbClr val="464646"/>
              </a:buClr>
              <a:buSzPts val="1500"/>
              <a:buFont typeface="Roboto"/>
              <a:buChar char="•"/>
            </a:pPr>
            <a:r>
              <a:rPr lang="en-US" sz="1500">
                <a:solidFill>
                  <a:srgbClr val="464646"/>
                </a:solidFill>
                <a:latin typeface="Roboto"/>
                <a:ea typeface="Roboto"/>
                <a:cs typeface="Roboto"/>
                <a:sym typeface="Roboto"/>
              </a:rPr>
              <a:t>Federal Work Study: Aid you earn</a:t>
            </a:r>
            <a:endParaRPr sz="1500">
              <a:solidFill>
                <a:srgbClr val="464646"/>
              </a:solidFill>
              <a:latin typeface="Roboto"/>
              <a:ea typeface="Roboto"/>
              <a:cs typeface="Roboto"/>
              <a:sym typeface="Roboto"/>
            </a:endParaRPr>
          </a:p>
          <a:p>
            <a:pPr marL="1200150" lvl="2" indent="-279400" algn="l" rtl="0">
              <a:lnSpc>
                <a:spcPct val="90000"/>
              </a:lnSpc>
              <a:spcBef>
                <a:spcPts val="1000"/>
              </a:spcBef>
              <a:spcAft>
                <a:spcPts val="0"/>
              </a:spcAft>
              <a:buClr>
                <a:srgbClr val="464646"/>
              </a:buClr>
              <a:buSzPts val="1500"/>
              <a:buFont typeface="Roboto"/>
              <a:buChar char="•"/>
            </a:pPr>
            <a:r>
              <a:rPr lang="en-US" sz="1500">
                <a:solidFill>
                  <a:srgbClr val="464646"/>
                </a:solidFill>
                <a:latin typeface="Roboto"/>
                <a:ea typeface="Roboto"/>
                <a:cs typeface="Roboto"/>
                <a:sym typeface="Roboto"/>
              </a:rPr>
              <a:t>Part-time job allowing students to earn money to help pay education expenses. </a:t>
            </a:r>
            <a:endParaRPr sz="1500">
              <a:solidFill>
                <a:srgbClr val="464646"/>
              </a:solidFill>
              <a:latin typeface="Roboto"/>
              <a:ea typeface="Roboto"/>
              <a:cs typeface="Roboto"/>
              <a:sym typeface="Roboto"/>
            </a:endParaRPr>
          </a:p>
          <a:p>
            <a:pPr marL="1200150" lvl="2" indent="-279400" algn="l" rtl="0">
              <a:lnSpc>
                <a:spcPct val="90000"/>
              </a:lnSpc>
              <a:spcBef>
                <a:spcPts val="1000"/>
              </a:spcBef>
              <a:spcAft>
                <a:spcPts val="0"/>
              </a:spcAft>
              <a:buClr>
                <a:srgbClr val="464646"/>
              </a:buClr>
              <a:buSzPts val="1500"/>
              <a:buFont typeface="Roboto"/>
              <a:buChar char="•"/>
            </a:pPr>
            <a:r>
              <a:rPr lang="en-US" sz="1500">
                <a:solidFill>
                  <a:srgbClr val="464646"/>
                </a:solidFill>
                <a:latin typeface="Roboto"/>
                <a:ea typeface="Roboto"/>
                <a:cs typeface="Roboto"/>
                <a:sym typeface="Roboto"/>
              </a:rPr>
              <a:t>On or off campus jobs that work around your class schedule</a:t>
            </a:r>
            <a:endParaRPr sz="1500">
              <a:solidFill>
                <a:srgbClr val="464646"/>
              </a:solidFill>
              <a:latin typeface="Roboto"/>
              <a:ea typeface="Roboto"/>
              <a:cs typeface="Roboto"/>
              <a:sym typeface="Roboto"/>
            </a:endParaRPr>
          </a:p>
        </p:txBody>
      </p:sp>
      <p:pic>
        <p:nvPicPr>
          <p:cNvPr id="136" name="Google Shape;136;p7"/>
          <p:cNvPicPr preferRelativeResize="0"/>
          <p:nvPr/>
        </p:nvPicPr>
        <p:blipFill>
          <a:blip r:embed="rId3">
            <a:alphaModFix/>
          </a:blip>
          <a:stretch>
            <a:fillRect/>
          </a:stretch>
        </p:blipFill>
        <p:spPr>
          <a:xfrm>
            <a:off x="8208225" y="2435313"/>
            <a:ext cx="3983777" cy="26569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debb109802_0_6"/>
          <p:cNvSpPr txBox="1">
            <a:spLocks noGrp="1"/>
          </p:cNvSpPr>
          <p:nvPr>
            <p:ph type="title"/>
          </p:nvPr>
        </p:nvSpPr>
        <p:spPr>
          <a:xfrm>
            <a:off x="831851" y="1984290"/>
            <a:ext cx="3383400" cy="3956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WHO &amp; WHEN SHOULD I FILL OUT THE FAFSA?</a:t>
            </a:r>
            <a:endParaRPr>
              <a:latin typeface="Poppins"/>
              <a:ea typeface="Poppins"/>
              <a:cs typeface="Poppins"/>
              <a:sym typeface="Poppins"/>
            </a:endParaRPr>
          </a:p>
        </p:txBody>
      </p:sp>
      <p:sp>
        <p:nvSpPr>
          <p:cNvPr id="142" name="Google Shape;142;gdebb109802_0_6"/>
          <p:cNvSpPr txBox="1">
            <a:spLocks noGrp="1"/>
          </p:cNvSpPr>
          <p:nvPr>
            <p:ph type="body" idx="1"/>
          </p:nvPr>
        </p:nvSpPr>
        <p:spPr>
          <a:xfrm>
            <a:off x="4215247" y="1812325"/>
            <a:ext cx="4274400" cy="3956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C5A62"/>
              </a:buClr>
              <a:buSzPts val="1500"/>
              <a:buFont typeface="Arial"/>
              <a:buNone/>
            </a:pPr>
            <a:r>
              <a:rPr lang="en-US" sz="1500" b="1">
                <a:solidFill>
                  <a:srgbClr val="3C5A62"/>
                </a:solidFill>
                <a:latin typeface="Roboto"/>
                <a:ea typeface="Roboto"/>
                <a:cs typeface="Roboto"/>
                <a:sym typeface="Roboto"/>
              </a:rPr>
              <a:t>WHO SHOULD FILL OUT THE FAFSA? </a:t>
            </a:r>
            <a:endParaRPr sz="1500">
              <a:solidFill>
                <a:srgbClr val="3C5A62"/>
              </a:solidFill>
              <a:latin typeface="Roboto"/>
              <a:ea typeface="Roboto"/>
              <a:cs typeface="Roboto"/>
              <a:sym typeface="Roboto"/>
            </a:endParaRPr>
          </a:p>
          <a:p>
            <a:pPr marL="285750" lvl="0" indent="-285750" algn="l" rtl="0">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EVERY SENIOR!</a:t>
            </a:r>
            <a:endParaRPr>
              <a:latin typeface="Roboto"/>
              <a:ea typeface="Roboto"/>
              <a:cs typeface="Roboto"/>
              <a:sym typeface="Roboto"/>
            </a:endParaRPr>
          </a:p>
          <a:p>
            <a:pPr marL="285750" lvl="0" indent="-285750" algn="l" rtl="0">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College or Trade School students must complete the FAFSA each year you are enrolled</a:t>
            </a:r>
            <a:endParaRPr sz="1500">
              <a:solidFill>
                <a:srgbClr val="3C5A62"/>
              </a:solidFill>
              <a:latin typeface="Roboto"/>
              <a:ea typeface="Roboto"/>
              <a:cs typeface="Roboto"/>
              <a:sym typeface="Roboto"/>
            </a:endParaRPr>
          </a:p>
          <a:p>
            <a:pPr marL="0" lvl="0" indent="0" algn="l" rtl="0">
              <a:lnSpc>
                <a:spcPct val="90000"/>
              </a:lnSpc>
              <a:spcBef>
                <a:spcPts val="1000"/>
              </a:spcBef>
              <a:spcAft>
                <a:spcPts val="0"/>
              </a:spcAft>
              <a:buNone/>
            </a:pPr>
            <a:endParaRPr sz="1500">
              <a:solidFill>
                <a:srgbClr val="3C5A62"/>
              </a:solidFill>
              <a:latin typeface="Roboto"/>
              <a:ea typeface="Roboto"/>
              <a:cs typeface="Roboto"/>
              <a:sym typeface="Roboto"/>
            </a:endParaRPr>
          </a:p>
          <a:p>
            <a:pPr marL="0" lvl="0" indent="0" algn="l" rtl="0">
              <a:lnSpc>
                <a:spcPct val="90000"/>
              </a:lnSpc>
              <a:spcBef>
                <a:spcPts val="1000"/>
              </a:spcBef>
              <a:spcAft>
                <a:spcPts val="0"/>
              </a:spcAft>
              <a:buNone/>
            </a:pPr>
            <a:r>
              <a:rPr lang="en-US" sz="1500" b="1">
                <a:solidFill>
                  <a:srgbClr val="3C5A62"/>
                </a:solidFill>
                <a:latin typeface="Roboto"/>
                <a:ea typeface="Roboto"/>
                <a:cs typeface="Roboto"/>
                <a:sym typeface="Roboto"/>
              </a:rPr>
              <a:t>WHEN DO YOU FILL OUT THE FAFSA? </a:t>
            </a:r>
            <a:endParaRPr sz="1500">
              <a:solidFill>
                <a:srgbClr val="3C5A62"/>
              </a:solidFill>
              <a:latin typeface="Roboto"/>
              <a:ea typeface="Roboto"/>
              <a:cs typeface="Roboto"/>
              <a:sym typeface="Roboto"/>
            </a:endParaRPr>
          </a:p>
          <a:p>
            <a:pPr marL="285750" lvl="0" indent="-285750" algn="l" rtl="0">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FAFSA opens October 1st every year</a:t>
            </a:r>
            <a:endParaRPr sz="1500">
              <a:solidFill>
                <a:srgbClr val="3C5A62"/>
              </a:solidFill>
              <a:latin typeface="Roboto"/>
              <a:ea typeface="Roboto"/>
              <a:cs typeface="Roboto"/>
              <a:sym typeface="Roboto"/>
            </a:endParaRPr>
          </a:p>
          <a:p>
            <a:pPr marL="285750" lvl="0" indent="-285750" algn="l" rtl="0">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 First come, first serve on money so fill it out early!</a:t>
            </a:r>
            <a:endParaRPr>
              <a:latin typeface="Roboto"/>
              <a:ea typeface="Roboto"/>
              <a:cs typeface="Roboto"/>
              <a:sym typeface="Roboto"/>
            </a:endParaRPr>
          </a:p>
        </p:txBody>
      </p:sp>
      <p:pic>
        <p:nvPicPr>
          <p:cNvPr id="143" name="Google Shape;143;gdebb109802_0_6"/>
          <p:cNvPicPr preferRelativeResize="0"/>
          <p:nvPr/>
        </p:nvPicPr>
        <p:blipFill rotWithShape="1">
          <a:blip r:embed="rId3">
            <a:alphaModFix/>
          </a:blip>
          <a:srcRect l="32418" r="33258"/>
          <a:stretch/>
        </p:blipFill>
        <p:spPr>
          <a:xfrm>
            <a:off x="8569800" y="862400"/>
            <a:ext cx="3714276" cy="60841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
          <p:cNvSpPr txBox="1">
            <a:spLocks noGrp="1"/>
          </p:cNvSpPr>
          <p:nvPr>
            <p:ph type="title"/>
          </p:nvPr>
        </p:nvSpPr>
        <p:spPr>
          <a:xfrm>
            <a:off x="831851" y="1832290"/>
            <a:ext cx="3383400" cy="3956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E5934"/>
              </a:buClr>
              <a:buSzPts val="2800"/>
              <a:buFont typeface="Arial"/>
              <a:buNone/>
            </a:pPr>
            <a:r>
              <a:rPr lang="en-US"/>
              <a:t>HOW TO FILL OUT THE FAFSA</a:t>
            </a:r>
            <a:endParaRPr/>
          </a:p>
        </p:txBody>
      </p:sp>
      <p:pic>
        <p:nvPicPr>
          <p:cNvPr id="149" name="Google Shape;149;p5" descr="The Free Application for Federal Student Aid (FAFSA) allows students to apply for more than $150 billion in grants, loans, and work-study funds. Check out this video for info about the FAFSA and the resources available to help fill out this important application. Visit http://StudentAid.gov/fafsa to learn more." title="How to Fill Out the FAFSA"/>
          <p:cNvPicPr preferRelativeResize="0"/>
          <p:nvPr/>
        </p:nvPicPr>
        <p:blipFill>
          <a:blip r:embed="rId3">
            <a:alphaModFix/>
          </a:blip>
          <a:stretch>
            <a:fillRect/>
          </a:stretch>
        </p:blipFill>
        <p:spPr>
          <a:xfrm>
            <a:off x="188618" y="2693600"/>
            <a:ext cx="4824407" cy="3618300"/>
          </a:xfrm>
          <a:prstGeom prst="rect">
            <a:avLst/>
          </a:prstGeom>
          <a:noFill/>
          <a:ln>
            <a:noFill/>
          </a:ln>
        </p:spPr>
      </p:pic>
      <p:sp>
        <p:nvSpPr>
          <p:cNvPr id="150" name="Google Shape;150;p5"/>
          <p:cNvSpPr txBox="1">
            <a:spLocks noGrp="1"/>
          </p:cNvSpPr>
          <p:nvPr>
            <p:ph type="body" idx="1"/>
          </p:nvPr>
        </p:nvSpPr>
        <p:spPr>
          <a:xfrm>
            <a:off x="5200500" y="897300"/>
            <a:ext cx="6991500" cy="56355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Clr>
                <a:srgbClr val="3C5A62"/>
              </a:buClr>
              <a:buSzPts val="1500"/>
              <a:buFont typeface="Arial"/>
              <a:buNone/>
            </a:pPr>
            <a:r>
              <a:rPr lang="en-US" sz="1500" b="1">
                <a:solidFill>
                  <a:srgbClr val="3C5A62"/>
                </a:solidFill>
                <a:latin typeface="Roboto"/>
                <a:ea typeface="Roboto"/>
                <a:cs typeface="Roboto"/>
                <a:sym typeface="Roboto"/>
              </a:rPr>
              <a:t>WHAT DO I NEED? </a:t>
            </a:r>
            <a:endParaRPr sz="1500">
              <a:solidFill>
                <a:srgbClr val="3C5A62"/>
              </a:solidFill>
              <a:latin typeface="Roboto"/>
              <a:ea typeface="Roboto"/>
              <a:cs typeface="Roboto"/>
              <a:sym typeface="Roboto"/>
            </a:endParaRPr>
          </a:p>
          <a:p>
            <a:pPr marL="285750" lvl="0" indent="-285750" algn="l" rtl="0">
              <a:spcBef>
                <a:spcPts val="1000"/>
              </a:spcBef>
              <a:spcAft>
                <a:spcPts val="0"/>
              </a:spcAft>
              <a:buClr>
                <a:schemeClr val="accent1"/>
              </a:buClr>
              <a:buSzPts val="1500"/>
              <a:buFont typeface="Roboto"/>
              <a:buChar char="•"/>
            </a:pPr>
            <a:r>
              <a:rPr lang="en-US" sz="1500">
                <a:solidFill>
                  <a:srgbClr val="3C5A62"/>
                </a:solidFill>
                <a:latin typeface="Roboto"/>
                <a:ea typeface="Roboto"/>
                <a:cs typeface="Roboto"/>
                <a:sym typeface="Roboto"/>
              </a:rPr>
              <a:t>Parent &amp; Student:</a:t>
            </a:r>
            <a:endParaRPr sz="1500">
              <a:solidFill>
                <a:srgbClr val="3C5A62"/>
              </a:solidFill>
              <a:latin typeface="Roboto"/>
              <a:ea typeface="Roboto"/>
              <a:cs typeface="Roboto"/>
              <a:sym typeface="Roboto"/>
            </a:endParaRPr>
          </a:p>
          <a:p>
            <a:pPr marL="1200150" lvl="2" indent="-279400" algn="l" rtl="0">
              <a:spcBef>
                <a:spcPts val="1000"/>
              </a:spcBef>
              <a:spcAft>
                <a:spcPts val="0"/>
              </a:spcAft>
              <a:buClr>
                <a:schemeClr val="accent1"/>
              </a:buClr>
              <a:buSzPts val="1500"/>
              <a:buFont typeface="Roboto"/>
              <a:buChar char="•"/>
            </a:pPr>
            <a:r>
              <a:rPr lang="en-US" sz="1500">
                <a:solidFill>
                  <a:srgbClr val="3C5A62"/>
                </a:solidFill>
                <a:latin typeface="Roboto"/>
                <a:ea typeface="Roboto"/>
                <a:cs typeface="Roboto"/>
                <a:sym typeface="Roboto"/>
              </a:rPr>
              <a:t>Create FSA ID  (StudentAid.GOV)</a:t>
            </a:r>
            <a:endParaRPr sz="1500">
              <a:solidFill>
                <a:srgbClr val="3C5A62"/>
              </a:solidFill>
              <a:latin typeface="Roboto"/>
              <a:ea typeface="Roboto"/>
              <a:cs typeface="Roboto"/>
              <a:sym typeface="Roboto"/>
            </a:endParaRPr>
          </a:p>
          <a:p>
            <a:pPr marL="1600200" lvl="3" indent="-222250" algn="l" rtl="0">
              <a:spcBef>
                <a:spcPts val="1000"/>
              </a:spcBef>
              <a:spcAft>
                <a:spcPts val="0"/>
              </a:spcAft>
              <a:buClr>
                <a:srgbClr val="3C5A62"/>
              </a:buClr>
              <a:buSzPts val="1500"/>
              <a:buFont typeface="Roboto"/>
              <a:buChar char="▪"/>
            </a:pPr>
            <a:r>
              <a:rPr lang="en-US" sz="1500">
                <a:solidFill>
                  <a:srgbClr val="3C5A62"/>
                </a:solidFill>
                <a:latin typeface="Roboto"/>
                <a:ea typeface="Roboto"/>
                <a:cs typeface="Roboto"/>
                <a:sym typeface="Roboto"/>
              </a:rPr>
              <a:t>Federal Student Aid ID (FSA ID) is a secure username and password needed to sign your FAFSA</a:t>
            </a:r>
            <a:endParaRPr sz="1500">
              <a:solidFill>
                <a:srgbClr val="3C5A62"/>
              </a:solidFill>
              <a:latin typeface="Roboto"/>
              <a:ea typeface="Roboto"/>
              <a:cs typeface="Roboto"/>
              <a:sym typeface="Roboto"/>
            </a:endParaRPr>
          </a:p>
          <a:p>
            <a:pPr marL="1600200" lvl="3" indent="-222250" algn="l" rtl="0">
              <a:spcBef>
                <a:spcPts val="1000"/>
              </a:spcBef>
              <a:spcAft>
                <a:spcPts val="0"/>
              </a:spcAft>
              <a:buClr>
                <a:srgbClr val="3C5A62"/>
              </a:buClr>
              <a:buSzPts val="1500"/>
              <a:buFont typeface="Roboto"/>
              <a:buChar char="▪"/>
            </a:pPr>
            <a:r>
              <a:rPr lang="en-US" sz="1500">
                <a:solidFill>
                  <a:srgbClr val="3C5A62"/>
                </a:solidFill>
                <a:latin typeface="Roboto"/>
                <a:ea typeface="Roboto"/>
                <a:cs typeface="Roboto"/>
                <a:sym typeface="Roboto"/>
              </a:rPr>
              <a:t>Need Social security numbers or Alien Registration # to create it</a:t>
            </a:r>
            <a:endParaRPr sz="1500">
              <a:solidFill>
                <a:srgbClr val="3C5A62"/>
              </a:solidFill>
              <a:latin typeface="Roboto"/>
              <a:ea typeface="Roboto"/>
              <a:cs typeface="Roboto"/>
              <a:sym typeface="Roboto"/>
            </a:endParaRPr>
          </a:p>
          <a:p>
            <a:pPr marL="1600200" lvl="3" indent="-222250" algn="l" rtl="0">
              <a:spcBef>
                <a:spcPts val="1000"/>
              </a:spcBef>
              <a:spcAft>
                <a:spcPts val="0"/>
              </a:spcAft>
              <a:buClr>
                <a:schemeClr val="accent1"/>
              </a:buClr>
              <a:buSzPts val="1500"/>
              <a:buFont typeface="Roboto"/>
              <a:buChar char="▪"/>
            </a:pPr>
            <a:r>
              <a:rPr lang="en-US" sz="1500">
                <a:solidFill>
                  <a:srgbClr val="3C5A62"/>
                </a:solidFill>
                <a:latin typeface="Roboto"/>
                <a:ea typeface="Roboto"/>
                <a:cs typeface="Roboto"/>
                <a:sym typeface="Roboto"/>
              </a:rPr>
              <a:t>You will need this every year so write it down in a safe spot! </a:t>
            </a:r>
            <a:endParaRPr sz="1500">
              <a:solidFill>
                <a:srgbClr val="3C5A62"/>
              </a:solidFill>
              <a:latin typeface="Roboto"/>
              <a:ea typeface="Roboto"/>
              <a:cs typeface="Roboto"/>
              <a:sym typeface="Roboto"/>
            </a:endParaRPr>
          </a:p>
          <a:p>
            <a:pPr marL="1200150" lvl="2" indent="-279400" algn="l" rtl="0">
              <a:spcBef>
                <a:spcPts val="1000"/>
              </a:spcBef>
              <a:spcAft>
                <a:spcPts val="0"/>
              </a:spcAft>
              <a:buClr>
                <a:schemeClr val="accent1"/>
              </a:buClr>
              <a:buSzPts val="1500"/>
              <a:buFont typeface="Roboto"/>
              <a:buChar char="•"/>
            </a:pPr>
            <a:r>
              <a:rPr lang="en-US" sz="1500">
                <a:solidFill>
                  <a:srgbClr val="3C5A62"/>
                </a:solidFill>
                <a:latin typeface="Roboto"/>
                <a:ea typeface="Roboto"/>
                <a:cs typeface="Roboto"/>
                <a:sym typeface="Roboto"/>
              </a:rPr>
              <a:t>Financial Information</a:t>
            </a:r>
            <a:endParaRPr sz="1500">
              <a:solidFill>
                <a:srgbClr val="3C5A62"/>
              </a:solidFill>
              <a:latin typeface="Roboto"/>
              <a:ea typeface="Roboto"/>
              <a:cs typeface="Roboto"/>
              <a:sym typeface="Roboto"/>
            </a:endParaRPr>
          </a:p>
          <a:p>
            <a:pPr marL="1600200" lvl="3" indent="-222250" algn="l" rtl="0">
              <a:spcBef>
                <a:spcPts val="1000"/>
              </a:spcBef>
              <a:spcAft>
                <a:spcPts val="0"/>
              </a:spcAft>
              <a:buClr>
                <a:schemeClr val="accent1"/>
              </a:buClr>
              <a:buSzPts val="1500"/>
              <a:buFont typeface="Roboto"/>
              <a:buChar char="▪"/>
            </a:pPr>
            <a:r>
              <a:rPr lang="en-US" sz="1500">
                <a:solidFill>
                  <a:srgbClr val="3C5A62"/>
                </a:solidFill>
                <a:latin typeface="Roboto"/>
                <a:ea typeface="Roboto"/>
                <a:cs typeface="Roboto"/>
                <a:sym typeface="Roboto"/>
              </a:rPr>
              <a:t>Last year’s tax information and W-2s </a:t>
            </a:r>
            <a:endParaRPr sz="1500">
              <a:solidFill>
                <a:srgbClr val="3C5A62"/>
              </a:solidFill>
              <a:latin typeface="Roboto"/>
              <a:ea typeface="Roboto"/>
              <a:cs typeface="Roboto"/>
              <a:sym typeface="Roboto"/>
            </a:endParaRPr>
          </a:p>
          <a:p>
            <a:pPr marL="0" lvl="0" indent="0" algn="l" rtl="0">
              <a:spcBef>
                <a:spcPts val="1000"/>
              </a:spcBef>
              <a:spcAft>
                <a:spcPts val="0"/>
              </a:spcAft>
              <a:buNone/>
            </a:pPr>
            <a:r>
              <a:rPr lang="en-US" sz="1500">
                <a:solidFill>
                  <a:srgbClr val="3C5A62"/>
                </a:solidFill>
                <a:latin typeface="Roboto"/>
                <a:ea typeface="Roboto"/>
                <a:cs typeface="Roboto"/>
                <a:sym typeface="Roboto"/>
              </a:rPr>
              <a:t>If you have a special circumstance, contact your counselor/career staff to get more help! (E.g. Not living with parents, financial difficulties not reflected on taxes such as divorce, loss of job, medical issues, OR if you are not a legalized citizen)</a:t>
            </a:r>
            <a:endParaRPr sz="1500">
              <a:solidFill>
                <a:srgbClr val="3C5A62"/>
              </a:solidFill>
              <a:latin typeface="Roboto"/>
              <a:ea typeface="Roboto"/>
              <a:cs typeface="Roboto"/>
              <a:sym typeface="Roboto"/>
            </a:endParaRPr>
          </a:p>
          <a:p>
            <a:pPr marL="1200150" lvl="0" indent="0" algn="l" rtl="0">
              <a:spcBef>
                <a:spcPts val="1000"/>
              </a:spcBef>
              <a:spcAft>
                <a:spcPts val="0"/>
              </a:spcAft>
              <a:buNone/>
            </a:pPr>
            <a:endParaRPr sz="1500">
              <a:solidFill>
                <a:srgbClr val="3C5A62"/>
              </a:solidFill>
              <a:latin typeface="Roboto"/>
              <a:ea typeface="Roboto"/>
              <a:cs typeface="Roboto"/>
              <a:sym typeface="Roboto"/>
            </a:endParaRPr>
          </a:p>
          <a:p>
            <a:pPr marL="0" lvl="0" indent="0" algn="l" rtl="0">
              <a:lnSpc>
                <a:spcPct val="90000"/>
              </a:lnSpc>
              <a:spcBef>
                <a:spcPts val="0"/>
              </a:spcBef>
              <a:spcAft>
                <a:spcPts val="0"/>
              </a:spcAft>
              <a:buClr>
                <a:srgbClr val="3C5A62"/>
              </a:buClr>
              <a:buSzPts val="1500"/>
              <a:buFont typeface="Arial"/>
              <a:buNone/>
            </a:pPr>
            <a:r>
              <a:rPr lang="en-US" sz="1500" b="1">
                <a:solidFill>
                  <a:srgbClr val="3C5A62"/>
                </a:solidFill>
                <a:latin typeface="Roboto"/>
                <a:ea typeface="Roboto"/>
                <a:cs typeface="Roboto"/>
                <a:sym typeface="Roboto"/>
              </a:rPr>
              <a:t>HOW TO FILL OUT THE FAFSA? </a:t>
            </a:r>
            <a:endParaRPr sz="1500">
              <a:solidFill>
                <a:srgbClr val="3C5A62"/>
              </a:solidFill>
              <a:latin typeface="Roboto"/>
              <a:ea typeface="Roboto"/>
              <a:cs typeface="Roboto"/>
              <a:sym typeface="Roboto"/>
            </a:endParaRPr>
          </a:p>
          <a:p>
            <a:pPr marL="285750" lvl="0" indent="-285750" algn="l" rtl="0">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Have your materials ready (Listed above)</a:t>
            </a:r>
            <a:endParaRPr sz="1500">
              <a:solidFill>
                <a:srgbClr val="3C5A62"/>
              </a:solidFill>
              <a:latin typeface="Roboto"/>
              <a:ea typeface="Roboto"/>
              <a:cs typeface="Roboto"/>
              <a:sym typeface="Roboto"/>
            </a:endParaRPr>
          </a:p>
          <a:p>
            <a:pPr marL="285750" lvl="0" indent="-285750" algn="l" rtl="0">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Go to FAFSA.GOV</a:t>
            </a:r>
            <a:endParaRPr>
              <a:latin typeface="Roboto"/>
              <a:ea typeface="Roboto"/>
              <a:cs typeface="Roboto"/>
              <a:sym typeface="Roboto"/>
            </a:endParaRPr>
          </a:p>
          <a:p>
            <a:pPr marL="457200" lvl="0" indent="0" algn="l" rtl="0">
              <a:lnSpc>
                <a:spcPct val="90000"/>
              </a:lnSpc>
              <a:spcBef>
                <a:spcPts val="1000"/>
              </a:spcBef>
              <a:spcAft>
                <a:spcPts val="0"/>
              </a:spcAft>
              <a:buNone/>
            </a:pPr>
            <a:r>
              <a:rPr lang="en-US" sz="1500">
                <a:solidFill>
                  <a:srgbClr val="3C5A62"/>
                </a:solidFill>
                <a:latin typeface="Roboto"/>
                <a:ea typeface="Roboto"/>
                <a:cs typeface="Roboto"/>
                <a:sym typeface="Roboto"/>
              </a:rPr>
              <a:t>Utilize FAFSA nights for help OR Financial Aid Office Help </a:t>
            </a:r>
            <a:br>
              <a:rPr lang="en-US" sz="1500">
                <a:solidFill>
                  <a:srgbClr val="3C5A62"/>
                </a:solidFill>
              </a:rPr>
            </a:br>
            <a:endParaRPr sz="1500">
              <a:solidFill>
                <a:srgbClr val="3C5A62"/>
              </a:solidFill>
            </a:endParaRPr>
          </a:p>
          <a:p>
            <a:pPr marL="0" lvl="0" indent="0" algn="l" rtl="0">
              <a:lnSpc>
                <a:spcPct val="90000"/>
              </a:lnSpc>
              <a:spcBef>
                <a:spcPts val="1000"/>
              </a:spcBef>
              <a:spcAft>
                <a:spcPts val="0"/>
              </a:spcAft>
              <a:buNone/>
            </a:pPr>
            <a:endParaRPr sz="1500">
              <a:solidFill>
                <a:srgbClr val="3C5A6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p:cNvSpPr txBox="1">
            <a:spLocks noGrp="1"/>
          </p:cNvSpPr>
          <p:nvPr>
            <p:ph type="title"/>
          </p:nvPr>
        </p:nvSpPr>
        <p:spPr>
          <a:xfrm>
            <a:off x="831850" y="2118617"/>
            <a:ext cx="4969191" cy="17692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b="1">
                <a:latin typeface="Poppins"/>
                <a:ea typeface="Poppins"/>
                <a:cs typeface="Poppins"/>
                <a:sym typeface="Poppins"/>
              </a:rPr>
              <a:t>COMPLETING THE FAFSA</a:t>
            </a:r>
            <a:endParaRPr b="1">
              <a:latin typeface="Poppins"/>
              <a:ea typeface="Poppins"/>
              <a:cs typeface="Poppins"/>
              <a:sym typeface="Poppins"/>
            </a:endParaRPr>
          </a:p>
        </p:txBody>
      </p:sp>
      <p:pic>
        <p:nvPicPr>
          <p:cNvPr id="156" name="Google Shape;156;p2" descr="A picture containing outdoor, park, metal, plant&#10;&#10;Description automatically generated"/>
          <p:cNvPicPr preferRelativeResize="0">
            <a:picLocks noGrp="1"/>
          </p:cNvPicPr>
          <p:nvPr>
            <p:ph type="pic" idx="2"/>
          </p:nvPr>
        </p:nvPicPr>
        <p:blipFill rotWithShape="1">
          <a:blip r:embed="rId3">
            <a:alphaModFix/>
          </a:blip>
          <a:srcRect l="28865" r="28866"/>
          <a:stretch/>
        </p:blipFill>
        <p:spPr>
          <a:xfrm>
            <a:off x="7844246" y="0"/>
            <a:ext cx="4347754" cy="6858000"/>
          </a:xfrm>
          <a:prstGeom prst="rect">
            <a:avLst/>
          </a:prstGeom>
          <a:solidFill>
            <a:schemeClr val="lt1"/>
          </a:solidFill>
          <a:ln>
            <a:noFill/>
          </a:ln>
        </p:spPr>
      </p:pic>
      <p:sp>
        <p:nvSpPr>
          <p:cNvPr id="157" name="Google Shape;157;p2"/>
          <p:cNvSpPr txBox="1">
            <a:spLocks noGrp="1"/>
          </p:cNvSpPr>
          <p:nvPr>
            <p:ph type="body" idx="4294967295"/>
          </p:nvPr>
        </p:nvSpPr>
        <p:spPr>
          <a:xfrm>
            <a:off x="6491823" y="4983481"/>
            <a:ext cx="2148840" cy="100584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1800"/>
              <a:buFont typeface="Arial"/>
              <a:buNone/>
            </a:pPr>
            <a:r>
              <a:rPr lang="en-US"/>
              <a:t>Date here</a:t>
            </a:r>
            <a:endParaRPr/>
          </a:p>
        </p:txBody>
      </p:sp>
      <p:sp>
        <p:nvSpPr>
          <p:cNvPr id="158" name="Google Shape;158;p2"/>
          <p:cNvSpPr txBox="1">
            <a:spLocks noGrp="1"/>
          </p:cNvSpPr>
          <p:nvPr>
            <p:ph type="body" idx="4294967295"/>
          </p:nvPr>
        </p:nvSpPr>
        <p:spPr>
          <a:xfrm>
            <a:off x="6449713" y="3777124"/>
            <a:ext cx="2148840" cy="41450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800"/>
              <a:buFont typeface="Arial"/>
              <a:buNone/>
            </a:pPr>
            <a:endParaRPr/>
          </a:p>
        </p:txBody>
      </p:sp>
      <p:sp>
        <p:nvSpPr>
          <p:cNvPr id="159" name="Google Shape;159;p2"/>
          <p:cNvSpPr/>
          <p:nvPr/>
        </p:nvSpPr>
        <p:spPr>
          <a:xfrm>
            <a:off x="6434328" y="3729006"/>
            <a:ext cx="2578608" cy="2578608"/>
          </a:xfrm>
          <a:prstGeom prst="rect">
            <a:avLst/>
          </a:prstGeom>
          <a:solidFill>
            <a:srgbClr val="3C59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60" name="Google Shape;160;p2"/>
          <p:cNvCxnSpPr/>
          <p:nvPr/>
        </p:nvCxnSpPr>
        <p:spPr>
          <a:xfrm>
            <a:off x="8342122" y="4509922"/>
            <a:ext cx="450941" cy="0"/>
          </a:xfrm>
          <a:prstGeom prst="straightConnector1">
            <a:avLst/>
          </a:prstGeom>
          <a:noFill/>
          <a:ln w="28575" cap="flat" cmpd="sng">
            <a:solidFill>
              <a:schemeClr val="lt1"/>
            </a:solidFill>
            <a:prstDash val="solid"/>
            <a:miter lim="800000"/>
            <a:headEnd type="none" w="sm" len="sm"/>
            <a:tailEnd type="none" w="sm" len="sm"/>
          </a:ln>
        </p:spPr>
      </p:cxnSp>
      <p:cxnSp>
        <p:nvCxnSpPr>
          <p:cNvPr id="161" name="Google Shape;161;p2"/>
          <p:cNvCxnSpPr/>
          <p:nvPr/>
        </p:nvCxnSpPr>
        <p:spPr>
          <a:xfrm>
            <a:off x="8342122" y="4509922"/>
            <a:ext cx="450941" cy="0"/>
          </a:xfrm>
          <a:prstGeom prst="straightConnector1">
            <a:avLst/>
          </a:prstGeom>
          <a:noFill/>
          <a:ln w="28575" cap="flat" cmpd="sng">
            <a:solidFill>
              <a:schemeClr val="lt1"/>
            </a:solidFill>
            <a:prstDash val="solid"/>
            <a:miter lim="800000"/>
            <a:headEnd type="none" w="sm" len="sm"/>
            <a:tailEnd type="none" w="sm" len="sm"/>
          </a:ln>
        </p:spPr>
      </p:cxnSp>
      <p:sp>
        <p:nvSpPr>
          <p:cNvPr id="162" name="Google Shape;162;p2"/>
          <p:cNvSpPr txBox="1"/>
          <p:nvPr/>
        </p:nvSpPr>
        <p:spPr>
          <a:xfrm>
            <a:off x="6644223" y="4983481"/>
            <a:ext cx="2148840" cy="100584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1800"/>
              <a:buFont typeface="Arial"/>
              <a:buNone/>
            </a:pPr>
            <a:r>
              <a:rPr lang="en-US" sz="1800" b="1">
                <a:solidFill>
                  <a:schemeClr val="lt1"/>
                </a:solidFill>
                <a:latin typeface="Poppins"/>
                <a:ea typeface="Poppins"/>
                <a:cs typeface="Poppins"/>
                <a:sym typeface="Poppins"/>
              </a:rPr>
              <a:t>FAFSA HOW?</a:t>
            </a:r>
            <a:endParaRPr sz="1800" b="1">
              <a:solidFill>
                <a:schemeClr val="lt1"/>
              </a:solidFill>
              <a:latin typeface="Poppins"/>
              <a:ea typeface="Poppins"/>
              <a:cs typeface="Poppins"/>
              <a:sym typeface="Poppins"/>
            </a:endParaRPr>
          </a:p>
        </p:txBody>
      </p:sp>
      <p:sp>
        <p:nvSpPr>
          <p:cNvPr id="163" name="Google Shape;163;p2"/>
          <p:cNvSpPr txBox="1"/>
          <p:nvPr/>
        </p:nvSpPr>
        <p:spPr>
          <a:xfrm>
            <a:off x="6644223" y="3941740"/>
            <a:ext cx="2148840" cy="414503"/>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Date here</a:t>
            </a:r>
            <a:endParaRPr sz="1800" b="0" i="0" u="none" strike="noStrike" cap="none">
              <a:solidFill>
                <a:schemeClr val="lt1"/>
              </a:solidFill>
              <a:latin typeface="Arial"/>
              <a:ea typeface="Arial"/>
              <a:cs typeface="Arial"/>
              <a:sym typeface="Arial"/>
            </a:endParaRPr>
          </a:p>
        </p:txBody>
      </p:sp>
      <p:sp>
        <p:nvSpPr>
          <p:cNvPr id="164" name="Google Shape;164;p2"/>
          <p:cNvSpPr/>
          <p:nvPr/>
        </p:nvSpPr>
        <p:spPr>
          <a:xfrm>
            <a:off x="272143" y="6233886"/>
            <a:ext cx="1654629" cy="355600"/>
          </a:xfrm>
          <a:prstGeom prst="rect">
            <a:avLst/>
          </a:prstGeom>
          <a:solidFill>
            <a:srgbClr val="00B3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6"/>
          <p:cNvSpPr txBox="1">
            <a:spLocks noGrp="1"/>
          </p:cNvSpPr>
          <p:nvPr>
            <p:ph type="title"/>
          </p:nvPr>
        </p:nvSpPr>
        <p:spPr>
          <a:xfrm>
            <a:off x="831851" y="1984290"/>
            <a:ext cx="3383534" cy="395627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COMPLETING THE FAFSA FORM</a:t>
            </a:r>
            <a:endParaRPr>
              <a:latin typeface="Poppins"/>
              <a:ea typeface="Poppins"/>
              <a:cs typeface="Poppins"/>
              <a:sym typeface="Poppins"/>
            </a:endParaRPr>
          </a:p>
        </p:txBody>
      </p:sp>
      <p:pic>
        <p:nvPicPr>
          <p:cNvPr id="170" name="Google Shape;170;p6">
            <a:hlinkClick r:id="rId3"/>
          </p:cNvPr>
          <p:cNvPicPr preferRelativeResize="0"/>
          <p:nvPr/>
        </p:nvPicPr>
        <p:blipFill>
          <a:blip r:embed="rId4">
            <a:alphaModFix/>
          </a:blip>
          <a:stretch>
            <a:fillRect/>
          </a:stretch>
        </p:blipFill>
        <p:spPr>
          <a:xfrm>
            <a:off x="278800" y="3111897"/>
            <a:ext cx="4489627" cy="2524676"/>
          </a:xfrm>
          <a:prstGeom prst="rect">
            <a:avLst/>
          </a:prstGeom>
          <a:noFill/>
          <a:ln>
            <a:noFill/>
          </a:ln>
        </p:spPr>
      </p:pic>
      <p:sp>
        <p:nvSpPr>
          <p:cNvPr id="171" name="Google Shape;171;p6"/>
          <p:cNvSpPr txBox="1">
            <a:spLocks noGrp="1"/>
          </p:cNvSpPr>
          <p:nvPr>
            <p:ph type="body" idx="1"/>
          </p:nvPr>
        </p:nvSpPr>
        <p:spPr>
          <a:xfrm>
            <a:off x="4977775" y="865525"/>
            <a:ext cx="7143300" cy="5911800"/>
          </a:xfrm>
          <a:prstGeom prst="rect">
            <a:avLst/>
          </a:prstGeom>
          <a:noFill/>
          <a:ln>
            <a:noFill/>
          </a:ln>
        </p:spPr>
        <p:txBody>
          <a:bodyPr spcFirstLastPara="1" wrap="square" lIns="91425" tIns="45700" rIns="91425" bIns="45700" anchor="t" anchorCtr="0">
            <a:noAutofit/>
          </a:bodyPr>
          <a:lstStyle/>
          <a:p>
            <a:pPr marL="160020" lvl="0" indent="-160020" algn="l" rtl="0">
              <a:lnSpc>
                <a:spcPct val="100000"/>
              </a:lnSpc>
              <a:spcBef>
                <a:spcPts val="0"/>
              </a:spcBef>
              <a:spcAft>
                <a:spcPts val="0"/>
              </a:spcAft>
              <a:buClr>
                <a:srgbClr val="EE5934"/>
              </a:buClr>
              <a:buSzPts val="1500"/>
              <a:buFont typeface="Roboto"/>
              <a:buChar char="•"/>
            </a:pPr>
            <a:r>
              <a:rPr lang="en-US" sz="1500" dirty="0">
                <a:latin typeface="Roboto"/>
                <a:ea typeface="Roboto"/>
                <a:cs typeface="Roboto"/>
                <a:sym typeface="Roboto"/>
              </a:rPr>
              <a:t>Have your documents ready!</a:t>
            </a:r>
            <a:endParaRPr sz="1500" dirty="0">
              <a:latin typeface="Roboto"/>
              <a:ea typeface="Roboto"/>
              <a:cs typeface="Roboto"/>
              <a:sym typeface="Roboto"/>
            </a:endParaRPr>
          </a:p>
          <a:p>
            <a:pPr marL="457200" lvl="0" indent="0" algn="l" rtl="0">
              <a:lnSpc>
                <a:spcPct val="100000"/>
              </a:lnSpc>
              <a:spcBef>
                <a:spcPts val="600"/>
              </a:spcBef>
              <a:spcAft>
                <a:spcPts val="0"/>
              </a:spcAft>
              <a:buNone/>
            </a:pPr>
            <a:r>
              <a:rPr lang="en-US" sz="1500" dirty="0">
                <a:latin typeface="Roboto"/>
                <a:ea typeface="Roboto"/>
                <a:cs typeface="Roboto"/>
                <a:sym typeface="Roboto"/>
              </a:rPr>
              <a:t>It should take around 30 minutes! You can save and return to the application if needed.</a:t>
            </a:r>
            <a:endParaRPr sz="1500" dirty="0">
              <a:latin typeface="Roboto"/>
              <a:ea typeface="Roboto"/>
              <a:cs typeface="Roboto"/>
              <a:sym typeface="Roboto"/>
            </a:endParaRPr>
          </a:p>
          <a:p>
            <a:pPr marL="160020" lvl="0" indent="-160020" algn="l" rtl="0">
              <a:lnSpc>
                <a:spcPct val="100000"/>
              </a:lnSpc>
              <a:spcBef>
                <a:spcPts val="600"/>
              </a:spcBef>
              <a:spcAft>
                <a:spcPts val="0"/>
              </a:spcAft>
              <a:buClr>
                <a:srgbClr val="EE5934"/>
              </a:buClr>
              <a:buSzPts val="1500"/>
              <a:buFont typeface="Roboto"/>
              <a:buChar char="•"/>
            </a:pPr>
            <a:r>
              <a:rPr lang="en-US" sz="1500" dirty="0">
                <a:latin typeface="Roboto"/>
                <a:ea typeface="Roboto"/>
                <a:cs typeface="Roboto"/>
                <a:sym typeface="Roboto"/>
              </a:rPr>
              <a:t>Follow these 8 steps to Completing the FAFSA Form</a:t>
            </a:r>
            <a:endParaRPr sz="1500" dirty="0">
              <a:latin typeface="Roboto"/>
              <a:ea typeface="Roboto"/>
              <a:cs typeface="Roboto"/>
              <a:sym typeface="Roboto"/>
            </a:endParaRPr>
          </a:p>
          <a:p>
            <a:pPr marL="0" lvl="0" indent="0" algn="l" rtl="0">
              <a:lnSpc>
                <a:spcPct val="100000"/>
              </a:lnSpc>
              <a:spcBef>
                <a:spcPts val="600"/>
              </a:spcBef>
              <a:spcAft>
                <a:spcPts val="0"/>
              </a:spcAft>
              <a:buNone/>
            </a:pPr>
            <a:endParaRPr sz="1500" dirty="0">
              <a:latin typeface="Roboto"/>
              <a:ea typeface="Roboto"/>
              <a:cs typeface="Roboto"/>
              <a:sym typeface="Roboto"/>
            </a:endParaRPr>
          </a:p>
          <a:p>
            <a:pPr marL="457200" lvl="0" indent="-323850" algn="l" rtl="0">
              <a:lnSpc>
                <a:spcPct val="100000"/>
              </a:lnSpc>
              <a:spcBef>
                <a:spcPts val="600"/>
              </a:spcBef>
              <a:spcAft>
                <a:spcPts val="0"/>
              </a:spcAft>
              <a:buSzPts val="1500"/>
              <a:buFont typeface="Roboto"/>
              <a:buAutoNum type="arabicParenR"/>
            </a:pPr>
            <a:r>
              <a:rPr lang="en-US" sz="1500" dirty="0">
                <a:latin typeface="Roboto"/>
                <a:ea typeface="Roboto"/>
                <a:cs typeface="Roboto"/>
                <a:sym typeface="Roboto"/>
              </a:rPr>
              <a:t>Create a StudentAid.gov account (FSA ID)</a:t>
            </a:r>
            <a:endParaRPr sz="1500" dirty="0">
              <a:latin typeface="Roboto"/>
              <a:ea typeface="Roboto"/>
              <a:cs typeface="Roboto"/>
              <a:sym typeface="Roboto"/>
            </a:endParaRPr>
          </a:p>
          <a:p>
            <a:pPr marL="1371600" lvl="1" indent="-323850" algn="l" rtl="0">
              <a:lnSpc>
                <a:spcPct val="100000"/>
              </a:lnSpc>
              <a:spcBef>
                <a:spcPts val="0"/>
              </a:spcBef>
              <a:spcAft>
                <a:spcPts val="0"/>
              </a:spcAft>
              <a:buSzPts val="1500"/>
              <a:buFont typeface="Roboto"/>
              <a:buAutoNum type="alphaLcParenR"/>
            </a:pPr>
            <a:r>
              <a:rPr lang="en-US" sz="1500" dirty="0">
                <a:latin typeface="Roboto"/>
                <a:ea typeface="Roboto"/>
                <a:cs typeface="Roboto"/>
                <a:sym typeface="Roboto"/>
              </a:rPr>
              <a:t>Skip if you and your parent have already done this!</a:t>
            </a:r>
            <a:endParaRPr sz="1500" dirty="0">
              <a:latin typeface="Roboto"/>
              <a:ea typeface="Roboto"/>
              <a:cs typeface="Roboto"/>
              <a:sym typeface="Roboto"/>
            </a:endParaRPr>
          </a:p>
          <a:p>
            <a:pPr marL="457200" lvl="0" indent="-323850" algn="l" rtl="0">
              <a:lnSpc>
                <a:spcPct val="100000"/>
              </a:lnSpc>
              <a:spcBef>
                <a:spcPts val="0"/>
              </a:spcBef>
              <a:spcAft>
                <a:spcPts val="0"/>
              </a:spcAft>
              <a:buSzPts val="1500"/>
              <a:buFont typeface="Roboto"/>
              <a:buAutoNum type="arabicParenR"/>
            </a:pPr>
            <a:r>
              <a:rPr lang="en-US" sz="1500" dirty="0">
                <a:latin typeface="Roboto"/>
                <a:ea typeface="Roboto"/>
                <a:cs typeface="Roboto"/>
                <a:sym typeface="Roboto"/>
              </a:rPr>
              <a:t>Start the FAFSA form at fafsa.gov</a:t>
            </a:r>
            <a:endParaRPr dirty="0">
              <a:latin typeface="Roboto"/>
              <a:ea typeface="Roboto"/>
              <a:cs typeface="Roboto"/>
              <a:sym typeface="Roboto"/>
            </a:endParaRPr>
          </a:p>
          <a:p>
            <a:pPr marL="457200" lvl="0" indent="-323850" algn="l" rtl="0">
              <a:lnSpc>
                <a:spcPct val="100000"/>
              </a:lnSpc>
              <a:spcBef>
                <a:spcPts val="0"/>
              </a:spcBef>
              <a:spcAft>
                <a:spcPts val="0"/>
              </a:spcAft>
              <a:buSzPts val="1500"/>
              <a:buFont typeface="Roboto"/>
              <a:buAutoNum type="arabicParenR"/>
            </a:pPr>
            <a:r>
              <a:rPr lang="en-US" sz="1500" dirty="0">
                <a:latin typeface="Roboto"/>
                <a:ea typeface="Roboto"/>
                <a:cs typeface="Roboto"/>
                <a:sym typeface="Roboto"/>
              </a:rPr>
              <a:t>Fill out the Student Demographics Section</a:t>
            </a:r>
            <a:endParaRPr sz="1500" dirty="0">
              <a:latin typeface="Roboto"/>
              <a:ea typeface="Roboto"/>
              <a:cs typeface="Roboto"/>
              <a:sym typeface="Roboto"/>
            </a:endParaRPr>
          </a:p>
          <a:p>
            <a:pPr marL="457200" lvl="0" indent="-323850" algn="l" rtl="0">
              <a:lnSpc>
                <a:spcPct val="100000"/>
              </a:lnSpc>
              <a:spcBef>
                <a:spcPts val="0"/>
              </a:spcBef>
              <a:spcAft>
                <a:spcPts val="0"/>
              </a:spcAft>
              <a:buSzPts val="1500"/>
              <a:buFont typeface="Roboto"/>
              <a:buAutoNum type="arabicParenR"/>
            </a:pPr>
            <a:r>
              <a:rPr lang="en-US" sz="1500" dirty="0">
                <a:latin typeface="Roboto"/>
                <a:ea typeface="Roboto"/>
                <a:cs typeface="Roboto"/>
                <a:sym typeface="Roboto"/>
              </a:rPr>
              <a:t>List the schools to which you want your FAFSA information sent</a:t>
            </a:r>
            <a:endParaRPr sz="1500" dirty="0">
              <a:latin typeface="Roboto"/>
              <a:ea typeface="Roboto"/>
              <a:cs typeface="Roboto"/>
              <a:sym typeface="Roboto"/>
            </a:endParaRPr>
          </a:p>
          <a:p>
            <a:pPr marL="1371600" lvl="1" indent="-323850" algn="l" rtl="0">
              <a:lnSpc>
                <a:spcPct val="115000"/>
              </a:lnSpc>
              <a:spcBef>
                <a:spcPts val="0"/>
              </a:spcBef>
              <a:spcAft>
                <a:spcPts val="0"/>
              </a:spcAft>
              <a:buSzPts val="1500"/>
              <a:buFont typeface="Roboto"/>
              <a:buAutoNum type="alphaLcParenR"/>
            </a:pPr>
            <a:r>
              <a:rPr lang="en-US" dirty="0">
                <a:latin typeface="Roboto"/>
                <a:ea typeface="Roboto"/>
                <a:cs typeface="Roboto"/>
                <a:sym typeface="Roboto"/>
              </a:rPr>
              <a:t>You should add every school that you’re considering, even if you haven’t applied or been accepted yet.</a:t>
            </a:r>
            <a:endParaRPr sz="1500" dirty="0">
              <a:latin typeface="Roboto"/>
              <a:ea typeface="Roboto"/>
              <a:cs typeface="Roboto"/>
              <a:sym typeface="Roboto"/>
            </a:endParaRPr>
          </a:p>
          <a:p>
            <a:pPr marL="457200" lvl="0" indent="-323850" algn="l" rtl="0">
              <a:lnSpc>
                <a:spcPct val="100000"/>
              </a:lnSpc>
              <a:spcBef>
                <a:spcPts val="0"/>
              </a:spcBef>
              <a:spcAft>
                <a:spcPts val="0"/>
              </a:spcAft>
              <a:buSzPts val="1500"/>
              <a:buFont typeface="Roboto"/>
              <a:buAutoNum type="arabicParenR"/>
            </a:pPr>
            <a:r>
              <a:rPr lang="en-US" sz="1500" dirty="0">
                <a:latin typeface="Roboto"/>
                <a:ea typeface="Roboto"/>
                <a:cs typeface="Roboto"/>
                <a:sym typeface="Roboto"/>
              </a:rPr>
              <a:t>Answer the dependency status questions</a:t>
            </a:r>
            <a:endParaRPr sz="1500" dirty="0">
              <a:latin typeface="Roboto"/>
              <a:ea typeface="Roboto"/>
              <a:cs typeface="Roboto"/>
              <a:sym typeface="Roboto"/>
            </a:endParaRPr>
          </a:p>
          <a:p>
            <a:pPr marL="457200" lvl="0" indent="-323850" algn="l" rtl="0">
              <a:lnSpc>
                <a:spcPct val="100000"/>
              </a:lnSpc>
              <a:spcBef>
                <a:spcPts val="0"/>
              </a:spcBef>
              <a:spcAft>
                <a:spcPts val="0"/>
              </a:spcAft>
              <a:buSzPts val="1500"/>
              <a:buFont typeface="Roboto"/>
              <a:buAutoNum type="arabicParenR"/>
            </a:pPr>
            <a:r>
              <a:rPr lang="en-US" sz="1500" dirty="0">
                <a:latin typeface="Roboto"/>
                <a:ea typeface="Roboto"/>
                <a:cs typeface="Roboto"/>
                <a:sym typeface="Roboto"/>
              </a:rPr>
              <a:t>Fill out the Parent Demographics section</a:t>
            </a:r>
            <a:endParaRPr sz="1500" dirty="0">
              <a:latin typeface="Roboto"/>
              <a:ea typeface="Roboto"/>
              <a:cs typeface="Roboto"/>
              <a:sym typeface="Roboto"/>
            </a:endParaRPr>
          </a:p>
          <a:p>
            <a:pPr marL="457200" lvl="0" indent="-323850" algn="l" rtl="0">
              <a:lnSpc>
                <a:spcPct val="100000"/>
              </a:lnSpc>
              <a:spcBef>
                <a:spcPts val="0"/>
              </a:spcBef>
              <a:spcAft>
                <a:spcPts val="0"/>
              </a:spcAft>
              <a:buSzPts val="1500"/>
              <a:buFont typeface="Roboto"/>
              <a:buAutoNum type="arabicParenR"/>
            </a:pPr>
            <a:r>
              <a:rPr lang="en-US" sz="1500" dirty="0">
                <a:latin typeface="Roboto"/>
                <a:ea typeface="Roboto"/>
                <a:cs typeface="Roboto"/>
                <a:sym typeface="Roboto"/>
              </a:rPr>
              <a:t>Supply your financial information</a:t>
            </a:r>
            <a:endParaRPr sz="1500" dirty="0">
              <a:latin typeface="Roboto"/>
              <a:ea typeface="Roboto"/>
              <a:cs typeface="Roboto"/>
              <a:sym typeface="Roboto"/>
            </a:endParaRPr>
          </a:p>
          <a:p>
            <a:pPr marL="1371600" lvl="1" indent="-323850" algn="l" rtl="0">
              <a:lnSpc>
                <a:spcPct val="100000"/>
              </a:lnSpc>
              <a:spcBef>
                <a:spcPts val="0"/>
              </a:spcBef>
              <a:spcAft>
                <a:spcPts val="0"/>
              </a:spcAft>
              <a:buSzPts val="1500"/>
              <a:buFont typeface="Roboto"/>
              <a:buAutoNum type="alphaLcParenR"/>
            </a:pPr>
            <a:r>
              <a:rPr lang="en-US" sz="1500" dirty="0">
                <a:latin typeface="Roboto"/>
                <a:ea typeface="Roboto"/>
                <a:cs typeface="Roboto"/>
                <a:sym typeface="Roboto"/>
              </a:rPr>
              <a:t>You may be able to use the IRS Data Retrieval Tool </a:t>
            </a:r>
            <a:r>
              <a:rPr lang="en-US" dirty="0">
                <a:latin typeface="Roboto"/>
                <a:ea typeface="Roboto"/>
                <a:cs typeface="Roboto"/>
                <a:sym typeface="Roboto"/>
              </a:rPr>
              <a:t> that transfers your financial information from the IRS to the FAFSA.</a:t>
            </a:r>
            <a:endParaRPr sz="1500" dirty="0">
              <a:latin typeface="Roboto"/>
              <a:ea typeface="Roboto"/>
              <a:cs typeface="Roboto"/>
              <a:sym typeface="Roboto"/>
            </a:endParaRPr>
          </a:p>
          <a:p>
            <a:pPr marL="457200" lvl="0" indent="-323850" algn="l" rtl="0">
              <a:lnSpc>
                <a:spcPct val="100000"/>
              </a:lnSpc>
              <a:spcBef>
                <a:spcPts val="0"/>
              </a:spcBef>
              <a:spcAft>
                <a:spcPts val="0"/>
              </a:spcAft>
              <a:buSzPts val="1500"/>
              <a:buFont typeface="Roboto"/>
              <a:buAutoNum type="arabicParenR"/>
            </a:pPr>
            <a:r>
              <a:rPr lang="en-US" sz="1500" dirty="0">
                <a:latin typeface="Roboto"/>
                <a:ea typeface="Roboto"/>
                <a:cs typeface="Roboto"/>
                <a:sym typeface="Roboto"/>
              </a:rPr>
              <a:t>Sign and submit your FAFSA form </a:t>
            </a:r>
            <a:endParaRPr sz="1500" dirty="0">
              <a:latin typeface="Roboto"/>
              <a:ea typeface="Roboto"/>
              <a:cs typeface="Roboto"/>
              <a:sym typeface="Roboto"/>
            </a:endParaRPr>
          </a:p>
          <a:p>
            <a:pPr marL="1371600" lvl="1" indent="-323850" algn="l" rtl="0">
              <a:lnSpc>
                <a:spcPct val="100000"/>
              </a:lnSpc>
              <a:spcBef>
                <a:spcPts val="0"/>
              </a:spcBef>
              <a:spcAft>
                <a:spcPts val="0"/>
              </a:spcAft>
              <a:buSzPts val="1500"/>
              <a:buFont typeface="Roboto"/>
              <a:buAutoNum type="alphaLcParenR"/>
            </a:pPr>
            <a:r>
              <a:rPr lang="en-US" sz="1500" dirty="0">
                <a:latin typeface="Roboto"/>
                <a:ea typeface="Roboto"/>
                <a:cs typeface="Roboto"/>
                <a:sym typeface="Roboto"/>
              </a:rPr>
              <a:t>Use your FSA ID (Parent must use their own FSA ID)</a:t>
            </a:r>
            <a:endParaRPr sz="1500" dirty="0">
              <a:latin typeface="Roboto"/>
              <a:ea typeface="Roboto"/>
              <a:cs typeface="Roboto"/>
              <a:sym typeface="Roboto"/>
            </a:endParaRPr>
          </a:p>
          <a:p>
            <a:pPr marL="1371600" lvl="1" indent="-323850" algn="l" rtl="0">
              <a:lnSpc>
                <a:spcPct val="100000"/>
              </a:lnSpc>
              <a:spcBef>
                <a:spcPts val="0"/>
              </a:spcBef>
              <a:spcAft>
                <a:spcPts val="0"/>
              </a:spcAft>
              <a:buSzPts val="1500"/>
              <a:buFont typeface="Roboto"/>
              <a:buAutoNum type="alphaLcParenR"/>
            </a:pPr>
            <a:r>
              <a:rPr lang="en-US" sz="1500" dirty="0">
                <a:latin typeface="Roboto"/>
                <a:ea typeface="Roboto"/>
                <a:cs typeface="Roboto"/>
                <a:sym typeface="Roboto"/>
              </a:rPr>
              <a:t>THIS IS THE MOST IMPORTANT STEP!!</a:t>
            </a:r>
            <a:endParaRPr dirty="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debb109802_0_13"/>
          <p:cNvSpPr txBox="1">
            <a:spLocks noGrp="1"/>
          </p:cNvSpPr>
          <p:nvPr>
            <p:ph type="title"/>
          </p:nvPr>
        </p:nvSpPr>
        <p:spPr>
          <a:xfrm>
            <a:off x="657201" y="1902790"/>
            <a:ext cx="3383400" cy="3956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IT’S SUBMITTED, WHAT NOW?</a:t>
            </a:r>
            <a:endParaRPr>
              <a:latin typeface="Poppins"/>
              <a:ea typeface="Poppins"/>
              <a:cs typeface="Poppins"/>
              <a:sym typeface="Poppins"/>
            </a:endParaRPr>
          </a:p>
        </p:txBody>
      </p:sp>
      <p:sp>
        <p:nvSpPr>
          <p:cNvPr id="177" name="Google Shape;177;gdebb109802_0_13"/>
          <p:cNvSpPr txBox="1">
            <a:spLocks noGrp="1"/>
          </p:cNvSpPr>
          <p:nvPr>
            <p:ph type="body" idx="1"/>
          </p:nvPr>
        </p:nvSpPr>
        <p:spPr>
          <a:xfrm>
            <a:off x="3481575" y="972500"/>
            <a:ext cx="4309200" cy="5817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C5A62"/>
              </a:buClr>
              <a:buSzPts val="1500"/>
              <a:buFont typeface="Arial"/>
              <a:buNone/>
            </a:pPr>
            <a:r>
              <a:rPr lang="en-US" sz="1500" b="1" dirty="0">
                <a:solidFill>
                  <a:srgbClr val="3C5A62"/>
                </a:solidFill>
                <a:latin typeface="Roboto"/>
                <a:ea typeface="Roboto"/>
                <a:cs typeface="Roboto"/>
                <a:sym typeface="Roboto"/>
              </a:rPr>
              <a:t>YOU WILL GET AN ELECTRONIC OF PAPER DOCUMENT STUDENT AID REPORT (SAR)</a:t>
            </a:r>
            <a:endParaRPr sz="1500" b="1" dirty="0">
              <a:solidFill>
                <a:srgbClr val="3C5A62"/>
              </a:solidFill>
              <a:latin typeface="Roboto"/>
              <a:ea typeface="Roboto"/>
              <a:cs typeface="Roboto"/>
              <a:sym typeface="Roboto"/>
            </a:endParaRPr>
          </a:p>
          <a:p>
            <a:pPr marL="285750" lvl="0" indent="-285750" algn="l" rtl="0">
              <a:lnSpc>
                <a:spcPct val="90000"/>
              </a:lnSpc>
              <a:spcBef>
                <a:spcPts val="1000"/>
              </a:spcBef>
              <a:spcAft>
                <a:spcPts val="0"/>
              </a:spcAft>
              <a:buClr>
                <a:srgbClr val="EE5934"/>
              </a:buClr>
              <a:buSzPts val="1500"/>
              <a:buFont typeface="Roboto"/>
              <a:buChar char="•"/>
            </a:pPr>
            <a:r>
              <a:rPr lang="en-US" sz="1500" dirty="0">
                <a:solidFill>
                  <a:srgbClr val="3C5A62"/>
                </a:solidFill>
                <a:latin typeface="Roboto"/>
                <a:ea typeface="Roboto"/>
                <a:cs typeface="Roboto"/>
                <a:sym typeface="Roboto"/>
              </a:rPr>
              <a:t>Summarizes the information you provided on your FAFSA form </a:t>
            </a:r>
            <a:endParaRPr sz="1500" dirty="0">
              <a:solidFill>
                <a:srgbClr val="3C5A62"/>
              </a:solidFill>
              <a:latin typeface="Roboto"/>
              <a:ea typeface="Roboto"/>
              <a:cs typeface="Roboto"/>
              <a:sym typeface="Roboto"/>
            </a:endParaRPr>
          </a:p>
          <a:p>
            <a:pPr marL="457200" lvl="1" indent="0" algn="l" rtl="0">
              <a:lnSpc>
                <a:spcPct val="90000"/>
              </a:lnSpc>
              <a:spcBef>
                <a:spcPts val="1000"/>
              </a:spcBef>
              <a:spcAft>
                <a:spcPts val="0"/>
              </a:spcAft>
              <a:buClr>
                <a:srgbClr val="3C5A62"/>
              </a:buClr>
              <a:buSzPts val="1500"/>
              <a:buFont typeface="Roboto"/>
              <a:buNone/>
            </a:pPr>
            <a:r>
              <a:rPr lang="en-US" sz="1500" dirty="0">
                <a:solidFill>
                  <a:srgbClr val="3C5A62"/>
                </a:solidFill>
                <a:latin typeface="Roboto"/>
                <a:ea typeface="Roboto"/>
                <a:cs typeface="Roboto"/>
                <a:sym typeface="Roboto"/>
              </a:rPr>
              <a:t>DOUBLE CHECK THAT IT’S CORRECT!</a:t>
            </a:r>
            <a:endParaRPr sz="1500" dirty="0">
              <a:solidFill>
                <a:srgbClr val="3C5A62"/>
              </a:solidFill>
              <a:latin typeface="Roboto"/>
              <a:ea typeface="Roboto"/>
              <a:cs typeface="Roboto"/>
              <a:sym typeface="Roboto"/>
            </a:endParaRPr>
          </a:p>
          <a:p>
            <a:pPr marL="285750" lvl="0" indent="-285750" algn="l" rtl="0">
              <a:lnSpc>
                <a:spcPct val="90000"/>
              </a:lnSpc>
              <a:spcBef>
                <a:spcPts val="1000"/>
              </a:spcBef>
              <a:spcAft>
                <a:spcPts val="0"/>
              </a:spcAft>
              <a:buClr>
                <a:srgbClr val="EE5934"/>
              </a:buClr>
              <a:buSzPts val="1500"/>
              <a:buFont typeface="Roboto"/>
              <a:buChar char="•"/>
            </a:pPr>
            <a:r>
              <a:rPr lang="en-US" sz="1500" dirty="0">
                <a:solidFill>
                  <a:srgbClr val="3C5A62"/>
                </a:solidFill>
                <a:latin typeface="Roboto"/>
                <a:ea typeface="Roboto"/>
                <a:cs typeface="Roboto"/>
                <a:sym typeface="Roboto"/>
              </a:rPr>
              <a:t>It includes your Student Aid Index (SAI), your estimated eligibility for federal student loans and grants.</a:t>
            </a:r>
            <a:br>
              <a:rPr lang="en-US" sz="1500" dirty="0">
                <a:solidFill>
                  <a:srgbClr val="3C5A62"/>
                </a:solidFill>
                <a:latin typeface="Roboto"/>
                <a:ea typeface="Roboto"/>
                <a:cs typeface="Roboto"/>
                <a:sym typeface="Roboto"/>
              </a:rPr>
            </a:br>
            <a:endParaRPr sz="1500" dirty="0">
              <a:solidFill>
                <a:srgbClr val="3C5A62"/>
              </a:solidFill>
              <a:latin typeface="Roboto"/>
              <a:ea typeface="Roboto"/>
              <a:cs typeface="Roboto"/>
              <a:sym typeface="Roboto"/>
            </a:endParaRPr>
          </a:p>
          <a:p>
            <a:pPr marL="0" lvl="0" indent="0" algn="l" rtl="0">
              <a:lnSpc>
                <a:spcPct val="90000"/>
              </a:lnSpc>
              <a:spcBef>
                <a:spcPts val="1000"/>
              </a:spcBef>
              <a:spcAft>
                <a:spcPts val="0"/>
              </a:spcAft>
              <a:buClr>
                <a:srgbClr val="3C5A62"/>
              </a:buClr>
              <a:buSzPts val="1500"/>
              <a:buFont typeface="Arial"/>
              <a:buNone/>
            </a:pPr>
            <a:r>
              <a:rPr lang="en-US" sz="1500" b="1" dirty="0">
                <a:solidFill>
                  <a:srgbClr val="3C5A62"/>
                </a:solidFill>
                <a:latin typeface="Roboto"/>
                <a:ea typeface="Roboto"/>
                <a:cs typeface="Roboto"/>
                <a:sym typeface="Roboto"/>
              </a:rPr>
              <a:t>STUDENT AID INDEX (SAI) </a:t>
            </a:r>
            <a:endParaRPr sz="1500" dirty="0">
              <a:solidFill>
                <a:srgbClr val="3C5A62"/>
              </a:solidFill>
              <a:latin typeface="Roboto"/>
              <a:ea typeface="Roboto"/>
              <a:cs typeface="Roboto"/>
              <a:sym typeface="Roboto"/>
            </a:endParaRPr>
          </a:p>
          <a:p>
            <a:pPr marL="285750" lvl="0" indent="-285750" algn="l" rtl="0">
              <a:lnSpc>
                <a:spcPct val="90000"/>
              </a:lnSpc>
              <a:spcBef>
                <a:spcPts val="1000"/>
              </a:spcBef>
              <a:spcAft>
                <a:spcPts val="0"/>
              </a:spcAft>
              <a:buClr>
                <a:srgbClr val="EE5934"/>
              </a:buClr>
              <a:buSzPts val="1500"/>
              <a:buFont typeface="Roboto"/>
              <a:buChar char="•"/>
            </a:pPr>
            <a:r>
              <a:rPr lang="en-US" sz="1500" dirty="0">
                <a:solidFill>
                  <a:srgbClr val="3C5A62"/>
                </a:solidFill>
                <a:latin typeface="Roboto"/>
                <a:ea typeface="Roboto"/>
                <a:cs typeface="Roboto"/>
                <a:sym typeface="Roboto"/>
              </a:rPr>
              <a:t>A number used to calculate how much financial aid you are eligible to receive based off or Parent/Student financial information from last year.</a:t>
            </a:r>
            <a:endParaRPr sz="1500" dirty="0">
              <a:solidFill>
                <a:srgbClr val="3C5A62"/>
              </a:solidFill>
              <a:latin typeface="Roboto"/>
              <a:ea typeface="Roboto"/>
              <a:cs typeface="Roboto"/>
              <a:sym typeface="Roboto"/>
            </a:endParaRPr>
          </a:p>
          <a:p>
            <a:pPr marL="0" lvl="0" indent="0" algn="l" rtl="0">
              <a:lnSpc>
                <a:spcPct val="90000"/>
              </a:lnSpc>
              <a:spcBef>
                <a:spcPts val="1000"/>
              </a:spcBef>
              <a:spcAft>
                <a:spcPts val="0"/>
              </a:spcAft>
              <a:buNone/>
            </a:pPr>
            <a:r>
              <a:rPr lang="en-US" sz="1500" b="1" dirty="0">
                <a:solidFill>
                  <a:srgbClr val="3C5A62"/>
                </a:solidFill>
                <a:latin typeface="Roboto"/>
                <a:ea typeface="Roboto"/>
                <a:cs typeface="Roboto"/>
                <a:sym typeface="Roboto"/>
              </a:rPr>
              <a:t>CALCULATING YOUR AID AMOUNT </a:t>
            </a:r>
            <a:endParaRPr sz="1500" dirty="0">
              <a:solidFill>
                <a:srgbClr val="3C5A62"/>
              </a:solidFill>
              <a:latin typeface="Roboto"/>
              <a:ea typeface="Roboto"/>
              <a:cs typeface="Roboto"/>
              <a:sym typeface="Roboto"/>
            </a:endParaRPr>
          </a:p>
          <a:p>
            <a:pPr marL="0" lvl="0" indent="-95250" algn="l" rtl="0">
              <a:spcBef>
                <a:spcPts val="1000"/>
              </a:spcBef>
              <a:spcAft>
                <a:spcPts val="0"/>
              </a:spcAft>
              <a:buClr>
                <a:srgbClr val="EE5934"/>
              </a:buClr>
              <a:buSzPts val="1500"/>
              <a:buFont typeface="Roboto"/>
              <a:buChar char="•"/>
            </a:pPr>
            <a:r>
              <a:rPr lang="en-US" sz="1500" dirty="0">
                <a:solidFill>
                  <a:srgbClr val="3C5A62"/>
                </a:solidFill>
                <a:latin typeface="Roboto"/>
                <a:ea typeface="Roboto"/>
                <a:cs typeface="Roboto"/>
                <a:sym typeface="Roboto"/>
              </a:rPr>
              <a:t> College or career schools determine financial need by using this simple formula from FAFSA information:</a:t>
            </a:r>
            <a:endParaRPr sz="1500" dirty="0">
              <a:solidFill>
                <a:srgbClr val="3C5A62"/>
              </a:solidFill>
              <a:latin typeface="Roboto"/>
              <a:ea typeface="Roboto"/>
              <a:cs typeface="Roboto"/>
              <a:sym typeface="Roboto"/>
            </a:endParaRPr>
          </a:p>
          <a:p>
            <a:pPr marL="457200" lvl="1" indent="0" algn="l" rtl="0">
              <a:spcBef>
                <a:spcPts val="500"/>
              </a:spcBef>
              <a:spcAft>
                <a:spcPts val="0"/>
              </a:spcAft>
              <a:buClr>
                <a:srgbClr val="3C5A62"/>
              </a:buClr>
              <a:buSzPts val="1500"/>
              <a:buFont typeface="Roboto"/>
              <a:buNone/>
            </a:pPr>
            <a:r>
              <a:rPr lang="en-US" sz="1500" dirty="0">
                <a:solidFill>
                  <a:srgbClr val="3C5A62"/>
                </a:solidFill>
                <a:latin typeface="Roboto"/>
                <a:ea typeface="Roboto"/>
                <a:cs typeface="Roboto"/>
                <a:sym typeface="Roboto"/>
              </a:rPr>
              <a:t>Cost of Attendance (COA) - Expected Student Aid Index (SAI) = Financial need</a:t>
            </a:r>
            <a:endParaRPr sz="1500" dirty="0">
              <a:solidFill>
                <a:srgbClr val="3C5A62"/>
              </a:solidFill>
              <a:latin typeface="Roboto"/>
              <a:ea typeface="Roboto"/>
              <a:cs typeface="Roboto"/>
              <a:sym typeface="Roboto"/>
            </a:endParaRPr>
          </a:p>
        </p:txBody>
      </p:sp>
      <p:pic>
        <p:nvPicPr>
          <p:cNvPr id="178" name="Google Shape;178;gdebb109802_0_13"/>
          <p:cNvPicPr preferRelativeResize="0"/>
          <p:nvPr/>
        </p:nvPicPr>
        <p:blipFill rotWithShape="1">
          <a:blip r:embed="rId3">
            <a:alphaModFix/>
          </a:blip>
          <a:srcRect l="12314" r="37625"/>
          <a:stretch/>
        </p:blipFill>
        <p:spPr>
          <a:xfrm>
            <a:off x="7790775" y="813325"/>
            <a:ext cx="4401226" cy="58636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dfd3631-cb66-4a9a-8540-b76472768eac">
      <Terms xmlns="http://schemas.microsoft.com/office/infopath/2007/PartnerControls"/>
    </lcf76f155ced4ddcb4097134ff3c332f>
    <TaxCatchAll xmlns="ade8cbd1-f347-45e1-9449-447a4f95543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B92DBC9D9CF64CB6BA90C05495734C" ma:contentTypeVersion="11" ma:contentTypeDescription="Create a new document." ma:contentTypeScope="" ma:versionID="17f85e223dbb8567b303ca8c43e374bf">
  <xsd:schema xmlns:xsd="http://www.w3.org/2001/XMLSchema" xmlns:xs="http://www.w3.org/2001/XMLSchema" xmlns:p="http://schemas.microsoft.com/office/2006/metadata/properties" xmlns:ns2="0dfd3631-cb66-4a9a-8540-b76472768eac" xmlns:ns3="ade8cbd1-f347-45e1-9449-447a4f955431" targetNamespace="http://schemas.microsoft.com/office/2006/metadata/properties" ma:root="true" ma:fieldsID="b5712b901ec440cf25313cb23f88e5c2" ns2:_="" ns3:_="">
    <xsd:import namespace="0dfd3631-cb66-4a9a-8540-b76472768eac"/>
    <xsd:import namespace="ade8cbd1-f347-45e1-9449-447a4f95543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fd3631-cb66-4a9a-8540-b76472768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93a56bb-598c-4665-8db4-1c64969b827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e8cbd1-f347-45e1-9449-447a4f95543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aa643cb-f558-42b0-8c88-8d9b01f6a1ff}" ma:internalName="TaxCatchAll" ma:showField="CatchAllData" ma:web="ade8cbd1-f347-45e1-9449-447a4f9554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4FF739-6647-4122-B530-8473E3EFF581}">
  <ds:schemaRefs>
    <ds:schemaRef ds:uri="http://schemas.microsoft.com/office/2006/metadata/properties"/>
    <ds:schemaRef ds:uri="http://schemas.microsoft.com/office/infopath/2007/PartnerControls"/>
    <ds:schemaRef ds:uri="0dfd3631-cb66-4a9a-8540-b76472768eac"/>
    <ds:schemaRef ds:uri="ade8cbd1-f347-45e1-9449-447a4f955431"/>
  </ds:schemaRefs>
</ds:datastoreItem>
</file>

<file path=customXml/itemProps2.xml><?xml version="1.0" encoding="utf-8"?>
<ds:datastoreItem xmlns:ds="http://schemas.openxmlformats.org/officeDocument/2006/customXml" ds:itemID="{2E14709E-F0B5-4439-92D3-F6C046DC3FE5}">
  <ds:schemaRefs>
    <ds:schemaRef ds:uri="http://schemas.microsoft.com/sharepoint/v3/contenttype/forms"/>
  </ds:schemaRefs>
</ds:datastoreItem>
</file>

<file path=customXml/itemProps3.xml><?xml version="1.0" encoding="utf-8"?>
<ds:datastoreItem xmlns:ds="http://schemas.openxmlformats.org/officeDocument/2006/customXml" ds:itemID="{E039E74F-DBAC-4DBB-9B11-04673420AA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fd3631-cb66-4a9a-8540-b76472768eac"/>
    <ds:schemaRef ds:uri="ade8cbd1-f347-45e1-9449-447a4f9554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1906</Words>
  <Application>Microsoft Office PowerPoint</Application>
  <PresentationFormat>Widescreen</PresentationFormat>
  <Paragraphs>133</Paragraphs>
  <Slides>9</Slides>
  <Notes>9</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Office Theme</vt:lpstr>
      <vt:lpstr>WHAT IS FAFSA?</vt:lpstr>
      <vt:lpstr>“GOALS ARE DREAMS WITH DEADLINES.”</vt:lpstr>
      <vt:lpstr>WHAT IS FAFSA?</vt:lpstr>
      <vt:lpstr>TYPES OF FINANCIAL AID</vt:lpstr>
      <vt:lpstr>WHO &amp; WHEN SHOULD I FILL OUT THE FAFSA?</vt:lpstr>
      <vt:lpstr>HOW TO FILL OUT THE FAFSA</vt:lpstr>
      <vt:lpstr>COMPLETING THE FAFSA</vt:lpstr>
      <vt:lpstr>COMPLETING THE FAFSA FORM</vt:lpstr>
      <vt:lpstr>IT’S SUBMITTED, WHAT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Kimberly Miller</dc:creator>
  <cp:lastModifiedBy>Bibiana Ramirez</cp:lastModifiedBy>
  <cp:revision>2</cp:revision>
  <dcterms:created xsi:type="dcterms:W3CDTF">2021-03-28T15:21:24Z</dcterms:created>
  <dcterms:modified xsi:type="dcterms:W3CDTF">2024-12-31T17:48:12Z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0x01010048B92DBC9D9CF64CB6BA90C05495734C</vt:lpwstr>
  </property>
</Properties>
</file>