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8" r:id="rId5"/>
    <p:sldId id="270" r:id="rId6"/>
    <p:sldId id="257" r:id="rId7"/>
    <p:sldId id="259"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2"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FE337-BD90-4B16-9971-59EC17188D19}"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E257D-15AB-4A0A-ADC4-BA7318AEE632}" type="slidenum">
              <a:rPr lang="en-US" smtClean="0"/>
              <a:t>‹#›</a:t>
            </a:fld>
            <a:endParaRPr lang="en-US"/>
          </a:p>
        </p:txBody>
      </p:sp>
    </p:spTree>
    <p:extLst>
      <p:ext uri="{BB962C8B-B14F-4D97-AF65-F5344CB8AC3E}">
        <p14:creationId xmlns:p14="http://schemas.microsoft.com/office/powerpoint/2010/main" val="240856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src.nist.gov/glossary/term/P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If moving through the lessons in order, students should have recently finished the lesson on Digital Citizenship and online security. Remind them of those concepts (maybe do a whole class review, and then have them complete this warm-up). Be diligent about having students apply this concept to college/career plans. </a:t>
            </a:r>
          </a:p>
        </p:txBody>
      </p:sp>
      <p:sp>
        <p:nvSpPr>
          <p:cNvPr id="4" name="Slide Number Placeholder 3"/>
          <p:cNvSpPr>
            <a:spLocks noGrp="1"/>
          </p:cNvSpPr>
          <p:nvPr>
            <p:ph type="sldNum" sz="quarter" idx="5"/>
          </p:nvPr>
        </p:nvSpPr>
        <p:spPr/>
        <p:txBody>
          <a:bodyPr/>
          <a:lstStyle/>
          <a:p>
            <a:fld id="{9B0E257D-15AB-4A0A-ADC4-BA7318AEE632}" type="slidenum">
              <a:rPr lang="en-US" smtClean="0"/>
              <a:t>3</a:t>
            </a:fld>
            <a:endParaRPr lang="en-US"/>
          </a:p>
        </p:txBody>
      </p:sp>
    </p:spTree>
    <p:extLst>
      <p:ext uri="{BB962C8B-B14F-4D97-AF65-F5344CB8AC3E}">
        <p14:creationId xmlns:p14="http://schemas.microsoft.com/office/powerpoint/2010/main" val="130973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Give students the opportunity to fill in definition and then ask for ideas about why people may steal private information. </a:t>
            </a:r>
          </a:p>
          <a:p>
            <a:r>
              <a:rPr lang="en-US" dirty="0"/>
              <a:t>Definition from: </a:t>
            </a:r>
            <a:r>
              <a:rPr lang="en-US" dirty="0">
                <a:hlinkClick r:id="rId3"/>
              </a:rPr>
              <a:t>PII - Glossary | CSRC (nist.gov)</a:t>
            </a:r>
            <a:endParaRPr lang="en-US" dirty="0"/>
          </a:p>
        </p:txBody>
      </p:sp>
      <p:sp>
        <p:nvSpPr>
          <p:cNvPr id="4" name="Slide Number Placeholder 3"/>
          <p:cNvSpPr>
            <a:spLocks noGrp="1"/>
          </p:cNvSpPr>
          <p:nvPr>
            <p:ph type="sldNum" sz="quarter" idx="5"/>
          </p:nvPr>
        </p:nvSpPr>
        <p:spPr/>
        <p:txBody>
          <a:bodyPr/>
          <a:lstStyle/>
          <a:p>
            <a:fld id="{9B0E257D-15AB-4A0A-ADC4-BA7318AEE632}" type="slidenum">
              <a:rPr lang="en-US" smtClean="0"/>
              <a:t>4</a:t>
            </a:fld>
            <a:endParaRPr lang="en-US"/>
          </a:p>
        </p:txBody>
      </p:sp>
    </p:spTree>
    <p:extLst>
      <p:ext uri="{BB962C8B-B14F-4D97-AF65-F5344CB8AC3E}">
        <p14:creationId xmlns:p14="http://schemas.microsoft.com/office/powerpoint/2010/main" val="70147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Give students the opportunity to share instances that they know of when this has occurred. Ask if they can make connections or the workplace or college where this would be particularly problematic. </a:t>
            </a:r>
          </a:p>
          <a:p>
            <a:r>
              <a:rPr lang="en-US" dirty="0"/>
              <a:t>Definition: </a:t>
            </a:r>
            <a:r>
              <a:rPr lang="en-US" dirty="0">
                <a:hlinkClick r:id="rId3"/>
              </a:rPr>
              <a:t>National Institute of Standards and Technology (nist.gov)</a:t>
            </a:r>
            <a:endParaRPr lang="en-US" dirty="0"/>
          </a:p>
        </p:txBody>
      </p:sp>
      <p:sp>
        <p:nvSpPr>
          <p:cNvPr id="4" name="Slide Number Placeholder 3"/>
          <p:cNvSpPr>
            <a:spLocks noGrp="1"/>
          </p:cNvSpPr>
          <p:nvPr>
            <p:ph type="sldNum" sz="quarter" idx="5"/>
          </p:nvPr>
        </p:nvSpPr>
        <p:spPr/>
        <p:txBody>
          <a:bodyPr/>
          <a:lstStyle/>
          <a:p>
            <a:fld id="{9B0E257D-15AB-4A0A-ADC4-BA7318AEE632}" type="slidenum">
              <a:rPr lang="en-US" smtClean="0"/>
              <a:t>5</a:t>
            </a:fld>
            <a:endParaRPr lang="en-US"/>
          </a:p>
        </p:txBody>
      </p:sp>
    </p:spTree>
    <p:extLst>
      <p:ext uri="{BB962C8B-B14F-4D97-AF65-F5344CB8AC3E}">
        <p14:creationId xmlns:p14="http://schemas.microsoft.com/office/powerpoint/2010/main" val="146128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Give students 1 minute after the video to discuss with a partner what the video suggests doing to avoid the “bait” of a phishing scam. Then have the whole class participate and call-out answers and ideas.</a:t>
            </a:r>
          </a:p>
          <a:p>
            <a:r>
              <a:rPr lang="en-US" dirty="0"/>
              <a:t>Definition: </a:t>
            </a:r>
            <a:r>
              <a:rPr lang="en-US" dirty="0">
                <a:hlinkClick r:id="rId3"/>
              </a:rPr>
              <a:t>National Institute of Standards and Technology (nist.gov)</a:t>
            </a:r>
            <a:endParaRPr lang="en-US" dirty="0"/>
          </a:p>
        </p:txBody>
      </p:sp>
      <p:sp>
        <p:nvSpPr>
          <p:cNvPr id="4" name="Slide Number Placeholder 3"/>
          <p:cNvSpPr>
            <a:spLocks noGrp="1"/>
          </p:cNvSpPr>
          <p:nvPr>
            <p:ph type="sldNum" sz="quarter" idx="5"/>
          </p:nvPr>
        </p:nvSpPr>
        <p:spPr/>
        <p:txBody>
          <a:bodyPr/>
          <a:lstStyle/>
          <a:p>
            <a:fld id="{9B0E257D-15AB-4A0A-ADC4-BA7318AEE632}" type="slidenum">
              <a:rPr lang="en-US" smtClean="0"/>
              <a:t>6</a:t>
            </a:fld>
            <a:endParaRPr lang="en-US"/>
          </a:p>
        </p:txBody>
      </p:sp>
    </p:spTree>
    <p:extLst>
      <p:ext uri="{BB962C8B-B14F-4D97-AF65-F5344CB8AC3E}">
        <p14:creationId xmlns:p14="http://schemas.microsoft.com/office/powerpoint/2010/main" val="25657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Opportunity to have students read these items aloud one-by-one and discuss them as a class. How might these things look? Why would they be signs of phishing? How can you be extra aware of these things while consuming online content?</a:t>
            </a:r>
          </a:p>
        </p:txBody>
      </p:sp>
      <p:sp>
        <p:nvSpPr>
          <p:cNvPr id="4" name="Slide Number Placeholder 3"/>
          <p:cNvSpPr>
            <a:spLocks noGrp="1"/>
          </p:cNvSpPr>
          <p:nvPr>
            <p:ph type="sldNum" sz="quarter" idx="5"/>
          </p:nvPr>
        </p:nvSpPr>
        <p:spPr/>
        <p:txBody>
          <a:bodyPr/>
          <a:lstStyle/>
          <a:p>
            <a:fld id="{9B0E257D-15AB-4A0A-ADC4-BA7318AEE632}" type="slidenum">
              <a:rPr lang="en-US" smtClean="0"/>
              <a:t>7</a:t>
            </a:fld>
            <a:endParaRPr lang="en-US"/>
          </a:p>
        </p:txBody>
      </p:sp>
    </p:spTree>
    <p:extLst>
      <p:ext uri="{BB962C8B-B14F-4D97-AF65-F5344CB8AC3E}">
        <p14:creationId xmlns:p14="http://schemas.microsoft.com/office/powerpoint/2010/main" val="187651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Make sure to go through the examples with the class as a whole and allow for varying opinions for each example. If you take the route of groups/partners, have each group share the example they worked on and the red flags/reasoning that they were able to develop.</a:t>
            </a:r>
          </a:p>
        </p:txBody>
      </p:sp>
      <p:sp>
        <p:nvSpPr>
          <p:cNvPr id="4" name="Slide Number Placeholder 3"/>
          <p:cNvSpPr>
            <a:spLocks noGrp="1"/>
          </p:cNvSpPr>
          <p:nvPr>
            <p:ph type="sldNum" sz="quarter" idx="5"/>
          </p:nvPr>
        </p:nvSpPr>
        <p:spPr/>
        <p:txBody>
          <a:bodyPr/>
          <a:lstStyle/>
          <a:p>
            <a:fld id="{9B0E257D-15AB-4A0A-ADC4-BA7318AEE632}" type="slidenum">
              <a:rPr lang="en-US" smtClean="0"/>
              <a:t>8</a:t>
            </a:fld>
            <a:endParaRPr lang="en-US"/>
          </a:p>
        </p:txBody>
      </p:sp>
    </p:spTree>
    <p:extLst>
      <p:ext uri="{BB962C8B-B14F-4D97-AF65-F5344CB8AC3E}">
        <p14:creationId xmlns:p14="http://schemas.microsoft.com/office/powerpoint/2010/main" val="187248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Make sure to monitor students progress/internet use during this time. If students don’t have access to email/device have them pair up or research different examples of phishing activities. </a:t>
            </a:r>
          </a:p>
        </p:txBody>
      </p:sp>
      <p:sp>
        <p:nvSpPr>
          <p:cNvPr id="4" name="Slide Number Placeholder 3"/>
          <p:cNvSpPr>
            <a:spLocks noGrp="1"/>
          </p:cNvSpPr>
          <p:nvPr>
            <p:ph type="sldNum" sz="quarter" idx="5"/>
          </p:nvPr>
        </p:nvSpPr>
        <p:spPr/>
        <p:txBody>
          <a:bodyPr/>
          <a:lstStyle/>
          <a:p>
            <a:fld id="{9B0E257D-15AB-4A0A-ADC4-BA7318AEE632}" type="slidenum">
              <a:rPr lang="en-US" smtClean="0"/>
              <a:t>9</a:t>
            </a:fld>
            <a:endParaRPr lang="en-US"/>
          </a:p>
        </p:txBody>
      </p:sp>
    </p:spTree>
    <p:extLst>
      <p:ext uri="{BB962C8B-B14F-4D97-AF65-F5344CB8AC3E}">
        <p14:creationId xmlns:p14="http://schemas.microsoft.com/office/powerpoint/2010/main" val="2865756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31850" y="-14300"/>
            <a:ext cx="1333500"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9092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50371" y="-14300"/>
            <a:ext cx="1296458"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7141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203200" y="-514350"/>
            <a:ext cx="12719050" cy="754652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758955"/>
            <a:ext cx="7269734" cy="3128890"/>
          </a:xfrm>
        </p:spPr>
        <p:txBody>
          <a:bodyPr tIns="0" anchor="b" anchorCtr="0">
            <a:normAutofit/>
          </a:bodyPr>
          <a:lstStyle>
            <a:lvl1pPr>
              <a:defRPr sz="48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p>
        </p:txBody>
      </p:sp>
    </p:spTree>
    <p:extLst>
      <p:ext uri="{BB962C8B-B14F-4D97-AF65-F5344CB8AC3E}">
        <p14:creationId xmlns:p14="http://schemas.microsoft.com/office/powerpoint/2010/main" val="2458940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203200" y="-514350"/>
            <a:ext cx="12719050" cy="8191500"/>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8191500"/>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758955"/>
            <a:ext cx="7269734" cy="3128890"/>
          </a:xfrm>
        </p:spPr>
        <p:txBody>
          <a:bodyPr tIns="0" anchor="b" anchorCtr="0">
            <a:normAutofit/>
          </a:bodyPr>
          <a:lstStyle>
            <a:lvl1pPr>
              <a:defRPr sz="60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84981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97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91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9489597" cy="735915"/>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2552769"/>
            <a:ext cx="9489597" cy="353688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400">
                <a:solidFill>
                  <a:schemeClr val="tx1">
                    <a:tint val="75000"/>
                  </a:schemeClr>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2200">
                <a:solidFill>
                  <a:schemeClr val="tx1">
                    <a:tint val="75000"/>
                  </a:schemeClr>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200">
                <a:solidFill>
                  <a:schemeClr val="tx1">
                    <a:tint val="75000"/>
                  </a:schemeClr>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831850" y="-14300"/>
            <a:ext cx="1333500" cy="1333500"/>
          </a:xfrm>
          <a:prstGeom prst="rect">
            <a:avLst/>
          </a:prstGeom>
        </p:spPr>
      </p:pic>
    </p:spTree>
    <p:extLst>
      <p:ext uri="{BB962C8B-B14F-4D97-AF65-F5344CB8AC3E}">
        <p14:creationId xmlns:p14="http://schemas.microsoft.com/office/powerpoint/2010/main" val="428324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831850" y="-14300"/>
            <a:ext cx="1333500" cy="1333500"/>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831850" y="1984292"/>
            <a:ext cx="10759946" cy="395627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solidFill>
                  <a:srgbClr val="3C596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600">
                <a:solidFill>
                  <a:srgbClr val="00B3BC"/>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1600">
                <a:solidFill>
                  <a:srgbClr val="3C5961"/>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600">
                <a:solidFill>
                  <a:srgbClr val="3C5961"/>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600">
                <a:solidFill>
                  <a:srgbClr val="3C5961"/>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283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831850" y="-14300"/>
            <a:ext cx="1333500" cy="1333500"/>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631371" y="1436280"/>
            <a:ext cx="10341428" cy="1248138"/>
          </a:xfrm>
        </p:spPr>
        <p:txBody>
          <a:bodyPr>
            <a:normAutofit/>
          </a:bodyPr>
          <a:lstStyle>
            <a:lvl1pPr>
              <a:defRPr sz="3590"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631370" y="2901722"/>
            <a:ext cx="10341429" cy="3149828"/>
          </a:xfrm>
          <a:prstGeom prst="rect">
            <a:avLst/>
          </a:prstGeom>
        </p:spPr>
        <p:txBody>
          <a:bodyPr vert="horz" lIns="91440" tIns="45720" rIns="91440" bIns="45720" rtlCol="0">
            <a:normAutofit/>
          </a:bodyPr>
          <a:lstStyle>
            <a:lvl1pPr>
              <a:defRPr sz="2000">
                <a:solidFill>
                  <a:schemeClr val="bg1"/>
                </a:solidFill>
              </a:defRPr>
            </a:lvl1pPr>
            <a:lvl2pPr>
              <a:defRPr sz="1600">
                <a:solidFill>
                  <a:srgbClr val="00B3BC"/>
                </a:solidFill>
              </a:defRPr>
            </a:lvl2pPr>
            <a:lvl3pPr marL="1200150" indent="-285750">
              <a:buClr>
                <a:srgbClr val="EE5934"/>
              </a:buClr>
              <a:buFont typeface="Arial" panose="020B0604020202020204" pitchFamily="34" charset="0"/>
              <a:buChar char="•"/>
              <a:defRPr sz="1600">
                <a:solidFill>
                  <a:schemeClr val="bg1"/>
                </a:solidFill>
              </a:defRPr>
            </a:lvl3pPr>
            <a:lvl4pPr marL="1600200" indent="-228600">
              <a:buClr>
                <a:srgbClr val="EE5934"/>
              </a:buClr>
              <a:buFont typeface="Wingdings" pitchFamily="2" charset="2"/>
              <a:buChar char="§"/>
              <a:defRPr sz="1600">
                <a:solidFill>
                  <a:schemeClr val="bg1"/>
                </a:solidFill>
              </a:defRPr>
            </a:lvl4pPr>
            <a:lvl5pPr marL="2057400" indent="-228600">
              <a:buClr>
                <a:srgbClr val="EE5934"/>
              </a:buClr>
              <a:buFont typeface="Courier New" panose="02070309020205020404" pitchFamily="49" charset="0"/>
              <a:buChar char="o"/>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solidFill>
                  <a:schemeClr val="bg1"/>
                </a:solidFill>
              </a:rPr>
              <a:pPr/>
              <a:t>‹#›</a:t>
            </a:fld>
            <a:r>
              <a:rPr lang="en-US"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solidFill>
                  <a:schemeClr val="bg1"/>
                </a:solidFill>
                <a:latin typeface="Arial" panose="020B0604020202020204" pitchFamily="34" charset="0"/>
              </a:defRPr>
            </a:lvl1pPr>
          </a:lstStyle>
          <a:p>
            <a:r>
              <a:rPr lang="en-US"/>
              <a:t>What Am I Good At?</a:t>
            </a:r>
          </a:p>
        </p:txBody>
      </p:sp>
    </p:spTree>
    <p:extLst>
      <p:ext uri="{BB962C8B-B14F-4D97-AF65-F5344CB8AC3E}">
        <p14:creationId xmlns:p14="http://schemas.microsoft.com/office/powerpoint/2010/main" val="107357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6176"/>
            <a:ext cx="10515600" cy="6945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940313"/>
            <a:ext cx="10515600" cy="4236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p>
        </p:txBody>
      </p:sp>
    </p:spTree>
    <p:extLst>
      <p:ext uri="{BB962C8B-B14F-4D97-AF65-F5344CB8AC3E}">
        <p14:creationId xmlns:p14="http://schemas.microsoft.com/office/powerpoint/2010/main" val="595448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glossary/term/personally_identifiable_information#:~:text=Personally%20Identifiable%20Information%20is%20information,linkable%20to%20a%20specific%20individua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XsOWczwRVuc" TargetMode="External"/><Relationship Id="rId5" Type="http://schemas.openxmlformats.org/officeDocument/2006/relationships/image" Target="../media/image8.jpeg"/><Relationship Id="rId4" Type="http://schemas.openxmlformats.org/officeDocument/2006/relationships/hyperlink" Target="https://www.nist.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9416-FE17-4BDD-8F12-5323FF7D0D56}"/>
              </a:ext>
            </a:extLst>
          </p:cNvPr>
          <p:cNvSpPr>
            <a:spLocks noGrp="1"/>
          </p:cNvSpPr>
          <p:nvPr>
            <p:ph type="title"/>
          </p:nvPr>
        </p:nvSpPr>
        <p:spPr>
          <a:xfrm>
            <a:off x="831850" y="2118617"/>
            <a:ext cx="5342808" cy="1769228"/>
          </a:xfrm>
        </p:spPr>
        <p:txBody>
          <a:bodyPr/>
          <a:lstStyle/>
          <a:p>
            <a:r>
              <a:rPr lang="en-US" b="1"/>
              <a:t>DON’T GET SCAMMED!</a:t>
            </a:r>
            <a:endParaRPr lang="en-US" b="1" dirty="0"/>
          </a:p>
        </p:txBody>
      </p:sp>
      <p:pic>
        <p:nvPicPr>
          <p:cNvPr id="10" name="Picture Placeholder 9">
            <a:extLst>
              <a:ext uri="{FF2B5EF4-FFF2-40B4-BE49-F238E27FC236}">
                <a16:creationId xmlns:a16="http://schemas.microsoft.com/office/drawing/2014/main" id="{4BC8FF3C-00B9-4FA5-A0F6-D6C46C0EF8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868" r="28868"/>
          <a:stretch>
            <a:fillRect/>
          </a:stretch>
        </p:blipFill>
        <p:spPr/>
      </p:pic>
      <p:sp>
        <p:nvSpPr>
          <p:cNvPr id="5" name="Rectangle 4">
            <a:extLst>
              <a:ext uri="{FF2B5EF4-FFF2-40B4-BE49-F238E27FC236}">
                <a16:creationId xmlns:a16="http://schemas.microsoft.com/office/drawing/2014/main" id="{4C11C977-E4EF-4531-A1B5-50A4C44389DF}"/>
              </a:ext>
            </a:extLst>
          </p:cNvPr>
          <p:cNvSpPr/>
          <p:nvPr/>
        </p:nvSpPr>
        <p:spPr>
          <a:xfrm>
            <a:off x="5796116" y="3760840"/>
            <a:ext cx="2937383" cy="2647242"/>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1">
            <a:extLst>
              <a:ext uri="{FF2B5EF4-FFF2-40B4-BE49-F238E27FC236}">
                <a16:creationId xmlns:a16="http://schemas.microsoft.com/office/drawing/2014/main" id="{E8F40DED-4485-42F0-8601-7EE25E7E8D96}"/>
              </a:ext>
            </a:extLst>
          </p:cNvPr>
          <p:cNvSpPr txBox="1">
            <a:spLocks/>
          </p:cNvSpPr>
          <p:nvPr/>
        </p:nvSpPr>
        <p:spPr>
          <a:xfrm>
            <a:off x="5812962" y="5308176"/>
            <a:ext cx="2888787" cy="10971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Arial"/>
                <a:cs typeface="Arial"/>
              </a:rPr>
              <a:t>WHAT AM I GOOD AT?</a:t>
            </a:r>
            <a:endParaRPr lang="en-US" dirty="0">
              <a:cs typeface="Arial"/>
            </a:endParaRPr>
          </a:p>
        </p:txBody>
      </p:sp>
      <p:sp>
        <p:nvSpPr>
          <p:cNvPr id="7" name="Text Placeholder 32">
            <a:extLst>
              <a:ext uri="{FF2B5EF4-FFF2-40B4-BE49-F238E27FC236}">
                <a16:creationId xmlns:a16="http://schemas.microsoft.com/office/drawing/2014/main" id="{2029A458-3A3B-40B6-8683-253E9112244E}"/>
              </a:ext>
            </a:extLst>
          </p:cNvPr>
          <p:cNvSpPr txBox="1">
            <a:spLocks/>
          </p:cNvSpPr>
          <p:nvPr/>
        </p:nvSpPr>
        <p:spPr>
          <a:xfrm>
            <a:off x="5837597" y="4147356"/>
            <a:ext cx="2843346" cy="45212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8" name="Straight Connector 7">
            <a:extLst>
              <a:ext uri="{FF2B5EF4-FFF2-40B4-BE49-F238E27FC236}">
                <a16:creationId xmlns:a16="http://schemas.microsoft.com/office/drawing/2014/main" id="{7E2EFCD8-0A7F-47D6-9DAE-052C3996E987}"/>
              </a:ext>
            </a:extLst>
          </p:cNvPr>
          <p:cNvCxnSpPr>
            <a:cxnSpLocks/>
          </p:cNvCxnSpPr>
          <p:nvPr/>
        </p:nvCxnSpPr>
        <p:spPr>
          <a:xfrm>
            <a:off x="7969175" y="4709161"/>
            <a:ext cx="5176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7328BA4-7AA5-45E3-BBD7-1F59E8F85182}"/>
              </a:ext>
            </a:extLst>
          </p:cNvPr>
          <p:cNvGrpSpPr/>
          <p:nvPr/>
        </p:nvGrpSpPr>
        <p:grpSpPr>
          <a:xfrm>
            <a:off x="2810545" y="255640"/>
            <a:ext cx="2454629" cy="870616"/>
            <a:chOff x="1910904" y="108235"/>
            <a:chExt cx="2228638" cy="761378"/>
          </a:xfrm>
        </p:grpSpPr>
        <p:sp>
          <p:nvSpPr>
            <p:cNvPr id="11" name="Rectangle 10">
              <a:extLst>
                <a:ext uri="{FF2B5EF4-FFF2-40B4-BE49-F238E27FC236}">
                  <a16:creationId xmlns:a16="http://schemas.microsoft.com/office/drawing/2014/main" id="{ECB90416-79F5-4A60-BD66-4A7B7D3B10FE}"/>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74A3DF-D8A1-41CD-BB89-C1D75F2F0851}"/>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363930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a:xfrm>
            <a:off x="831851" y="1984290"/>
            <a:ext cx="2879826" cy="3956279"/>
          </a:xfrm>
        </p:spPr>
        <p:txBody>
          <a:bodyPr vert="horz" lIns="91440" tIns="45720" rIns="91440" bIns="45720" rtlCol="0" anchor="t">
            <a:noAutofit/>
          </a:bodyPr>
          <a:lstStyle/>
          <a:p>
            <a:r>
              <a:rPr lang="en-US" dirty="0"/>
              <a:t>“CATCHING THE PHISH”</a:t>
            </a:r>
            <a:br>
              <a:rPr lang="en-US" dirty="0"/>
            </a:br>
            <a:r>
              <a:rPr lang="en-US" dirty="0"/>
              <a:t>REFLECTION</a:t>
            </a:r>
          </a:p>
        </p:txBody>
      </p:sp>
      <p:sp>
        <p:nvSpPr>
          <p:cNvPr id="7" name="Footer Placeholder 6">
            <a:extLst>
              <a:ext uri="{FF2B5EF4-FFF2-40B4-BE49-F238E27FC236}">
                <a16:creationId xmlns:a16="http://schemas.microsoft.com/office/drawing/2014/main" id="{FE20EE0F-0C86-4B95-A05B-10BBF65F77BE}"/>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p:txBody>
          <a:bodyPr vert="horz" lIns="91440" tIns="45720" rIns="91440" bIns="45720" rtlCol="0">
            <a:normAutofit/>
          </a:bodyPr>
          <a:lstStyle/>
          <a:p>
            <a:pPr marL="0" indent="0">
              <a:buNone/>
            </a:pPr>
            <a:r>
              <a:rPr lang="en-US" sz="1800" b="1" dirty="0"/>
              <a:t>DISCUSS/REFLECT</a:t>
            </a:r>
            <a:endParaRPr lang="en-US" sz="1800" dirty="0"/>
          </a:p>
          <a:p>
            <a:pPr marL="285750" indent="-285750">
              <a:buClr>
                <a:schemeClr val="accent1"/>
              </a:buClr>
              <a:buFont typeface="Arial" panose="020B0604020202020204" pitchFamily="34" charset="0"/>
              <a:buChar char="•"/>
            </a:pPr>
            <a:r>
              <a:rPr lang="en-US" sz="1800" dirty="0"/>
              <a:t>Was it easy to spot the difference between a trustworthy and non-trustworthy email?</a:t>
            </a:r>
          </a:p>
          <a:p>
            <a:pPr marL="285750" indent="-285750">
              <a:buClr>
                <a:schemeClr val="accent1"/>
              </a:buClr>
              <a:buFont typeface="Arial" panose="020B0604020202020204" pitchFamily="34" charset="0"/>
              <a:buChar char="•"/>
            </a:pPr>
            <a:r>
              <a:rPr lang="en-US" sz="1800" dirty="0"/>
              <a:t>How long (in seconds) did it take you to realize the difference between a trustworthy and non-trustworthy email?</a:t>
            </a:r>
          </a:p>
          <a:p>
            <a:pPr marL="285750" indent="-285750">
              <a:buClr>
                <a:schemeClr val="accent1"/>
              </a:buClr>
              <a:buFont typeface="Arial" panose="020B0604020202020204" pitchFamily="34" charset="0"/>
              <a:buChar char="•"/>
            </a:pPr>
            <a:r>
              <a:rPr lang="en-US" sz="1800" dirty="0"/>
              <a:t>What advice could you give someone about phishing who doesn’t know anything about it? </a:t>
            </a:r>
          </a:p>
        </p:txBody>
      </p:sp>
    </p:spTree>
    <p:extLst>
      <p:ext uri="{BB962C8B-B14F-4D97-AF65-F5344CB8AC3E}">
        <p14:creationId xmlns:p14="http://schemas.microsoft.com/office/powerpoint/2010/main" val="211884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5F44-EBC4-40E8-9261-E657D9D24B12}"/>
              </a:ext>
            </a:extLst>
          </p:cNvPr>
          <p:cNvSpPr>
            <a:spLocks noGrp="1"/>
          </p:cNvSpPr>
          <p:nvPr>
            <p:ph type="title"/>
          </p:nvPr>
        </p:nvSpPr>
        <p:spPr/>
        <p:txBody>
          <a:bodyPr/>
          <a:lstStyle/>
          <a:p>
            <a:r>
              <a:rPr lang="en-US" dirty="0"/>
              <a:t>LEARNING OUTCOMES	</a:t>
            </a:r>
          </a:p>
        </p:txBody>
      </p:sp>
      <p:sp>
        <p:nvSpPr>
          <p:cNvPr id="3" name="Footer Placeholder 2">
            <a:extLst>
              <a:ext uri="{FF2B5EF4-FFF2-40B4-BE49-F238E27FC236}">
                <a16:creationId xmlns:a16="http://schemas.microsoft.com/office/drawing/2014/main" id="{0D93CDDA-030D-4590-9A94-013260BC0716}"/>
              </a:ext>
            </a:extLst>
          </p:cNvPr>
          <p:cNvSpPr>
            <a:spLocks noGrp="1"/>
          </p:cNvSpPr>
          <p:nvPr>
            <p:ph type="ftr" sz="quarter" idx="3"/>
          </p:nvPr>
        </p:nvSpPr>
        <p:spPr/>
        <p:txBody>
          <a:bodyPr/>
          <a:lstStyle/>
          <a:p>
            <a:r>
              <a:rPr lang="en-US"/>
              <a:t>What Am I Good At?</a:t>
            </a:r>
          </a:p>
        </p:txBody>
      </p:sp>
      <p:sp>
        <p:nvSpPr>
          <p:cNvPr id="4" name="Content Placeholder 3">
            <a:extLst>
              <a:ext uri="{FF2B5EF4-FFF2-40B4-BE49-F238E27FC236}">
                <a16:creationId xmlns:a16="http://schemas.microsoft.com/office/drawing/2014/main" id="{BFE33021-5912-4E5F-B1E8-847462644F75}"/>
              </a:ext>
            </a:extLst>
          </p:cNvPr>
          <p:cNvSpPr>
            <a:spLocks noGrp="1"/>
          </p:cNvSpPr>
          <p:nvPr>
            <p:ph idx="1"/>
          </p:nvPr>
        </p:nvSpPr>
        <p:spPr>
          <a:xfrm>
            <a:off x="4795590" y="1984292"/>
            <a:ext cx="6796206" cy="4573824"/>
          </a:xfrm>
        </p:spPr>
        <p:txBody>
          <a:bodyPr>
            <a:normAutofit/>
          </a:bodyPr>
          <a:lstStyle/>
          <a:p>
            <a:r>
              <a:rPr lang="en-US" sz="1800" b="1" dirty="0"/>
              <a:t>STUDENTS WILL BE ABLE TO (SWBAT)</a:t>
            </a:r>
          </a:p>
          <a:p>
            <a:pPr marL="342900" indent="-342900">
              <a:buAutoNum type="arabicPeriod"/>
            </a:pPr>
            <a:r>
              <a:rPr lang="en-US" sz="1800" dirty="0"/>
              <a:t>Understand the importance of information security </a:t>
            </a:r>
          </a:p>
          <a:p>
            <a:pPr marL="342900" indent="-342900">
              <a:buAutoNum type="arabicPeriod"/>
            </a:pPr>
            <a:r>
              <a:rPr lang="en-US" sz="1800" dirty="0"/>
              <a:t>Demonstrate understanding in email</a:t>
            </a:r>
          </a:p>
          <a:p>
            <a:pPr marL="342900" indent="-342900">
              <a:buAutoNum type="arabicPeriod"/>
            </a:pPr>
            <a:r>
              <a:rPr lang="en-US" sz="1800" dirty="0"/>
              <a:t>Apply the information security guidelines to their professional internet identifies</a:t>
            </a:r>
          </a:p>
          <a:p>
            <a:endParaRPr lang="en-US" sz="1800" dirty="0"/>
          </a:p>
          <a:p>
            <a:pPr>
              <a:lnSpc>
                <a:spcPct val="100000"/>
              </a:lnSpc>
              <a:spcBef>
                <a:spcPts val="0"/>
              </a:spcBef>
            </a:pPr>
            <a:r>
              <a:rPr lang="en-US" sz="1800" b="1" dirty="0"/>
              <a:t>FOCUS STANDARDS</a:t>
            </a:r>
          </a:p>
          <a:p>
            <a:pPr>
              <a:lnSpc>
                <a:spcPct val="100000"/>
              </a:lnSpc>
              <a:spcBef>
                <a:spcPts val="0"/>
              </a:spcBef>
            </a:pPr>
            <a:r>
              <a:rPr lang="en-US" sz="1800" dirty="0"/>
              <a:t>Domain 1: Self Evaluation (Who am I?)</a:t>
            </a:r>
          </a:p>
          <a:p>
            <a:pPr>
              <a:lnSpc>
                <a:spcPct val="100000"/>
              </a:lnSpc>
              <a:spcBef>
                <a:spcPts val="0"/>
              </a:spcBef>
            </a:pPr>
            <a:r>
              <a:rPr lang="en-US" sz="1800" b="1" dirty="0"/>
              <a:t>	</a:t>
            </a:r>
            <a:r>
              <a:rPr lang="en-US" sz="1800" dirty="0">
                <a:solidFill>
                  <a:schemeClr val="accent2"/>
                </a:solidFill>
              </a:rPr>
              <a:t>4. Identify Skills (What am I good at?)</a:t>
            </a:r>
          </a:p>
          <a:p>
            <a:pPr>
              <a:lnSpc>
                <a:spcPct val="100000"/>
              </a:lnSpc>
              <a:spcBef>
                <a:spcPts val="0"/>
              </a:spcBef>
            </a:pPr>
            <a:r>
              <a:rPr lang="en-US" sz="1800" dirty="0">
                <a:solidFill>
                  <a:schemeClr val="accent2"/>
                </a:solidFill>
              </a:rPr>
              <a:t>		C. Information Security</a:t>
            </a:r>
          </a:p>
          <a:p>
            <a:pPr>
              <a:lnSpc>
                <a:spcPct val="100000"/>
              </a:lnSpc>
              <a:spcBef>
                <a:spcPts val="0"/>
              </a:spcBef>
            </a:pPr>
            <a:r>
              <a:rPr lang="en-US" sz="1800" dirty="0">
                <a:solidFill>
                  <a:schemeClr val="accent2"/>
                </a:solidFill>
              </a:rPr>
              <a:t>			vi. Demonstrate basic internet and 			</a:t>
            </a:r>
            <a:r>
              <a:rPr lang="en-US" sz="1800">
                <a:solidFill>
                  <a:schemeClr val="accent2"/>
                </a:solidFill>
              </a:rPr>
              <a:t>	email </a:t>
            </a:r>
            <a:r>
              <a:rPr lang="en-US" sz="1800" dirty="0">
                <a:solidFill>
                  <a:schemeClr val="accent2"/>
                </a:solidFill>
              </a:rPr>
              <a:t>safety</a:t>
            </a:r>
          </a:p>
          <a:p>
            <a:pPr>
              <a:lnSpc>
                <a:spcPct val="100000"/>
              </a:lnSpc>
              <a:spcBef>
                <a:spcPts val="0"/>
              </a:spcBef>
            </a:pPr>
            <a:r>
              <a:rPr lang="en-US" sz="1800" dirty="0">
                <a:solidFill>
                  <a:schemeClr val="accent2"/>
                </a:solidFill>
              </a:rPr>
              <a:t>			v. Document a reflection</a:t>
            </a:r>
          </a:p>
          <a:p>
            <a:endParaRPr lang="en-US" sz="1800" dirty="0">
              <a:solidFill>
                <a:schemeClr val="accent2"/>
              </a:solidFill>
            </a:endParaRPr>
          </a:p>
        </p:txBody>
      </p:sp>
    </p:spTree>
    <p:extLst>
      <p:ext uri="{BB962C8B-B14F-4D97-AF65-F5344CB8AC3E}">
        <p14:creationId xmlns:p14="http://schemas.microsoft.com/office/powerpoint/2010/main" val="10298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p:txBody>
          <a:bodyPr vert="horz" lIns="91440" tIns="45720" rIns="91440" bIns="45720" rtlCol="0" anchor="t">
            <a:normAutofit/>
          </a:bodyPr>
          <a:lstStyle/>
          <a:p>
            <a:r>
              <a:rPr lang="en-US" dirty="0"/>
              <a:t>WARM-UP</a:t>
            </a:r>
          </a:p>
        </p:txBody>
      </p:sp>
      <p:sp>
        <p:nvSpPr>
          <p:cNvPr id="7" name="Footer Placeholder 6">
            <a:extLst>
              <a:ext uri="{FF2B5EF4-FFF2-40B4-BE49-F238E27FC236}">
                <a16:creationId xmlns:a16="http://schemas.microsoft.com/office/drawing/2014/main" id="{251146B0-33B2-436C-983C-4CC33EDB853A}"/>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a:xfrm>
            <a:off x="4385187" y="1984292"/>
            <a:ext cx="7206609" cy="4327608"/>
          </a:xfrm>
        </p:spPr>
        <p:txBody>
          <a:bodyPr vert="horz" lIns="91440" tIns="45720" rIns="91440" bIns="45720" rtlCol="0">
            <a:normAutofit fontScale="92500" lnSpcReduction="20000"/>
          </a:bodyPr>
          <a:lstStyle/>
          <a:p>
            <a:pPr marL="0" indent="0">
              <a:buNone/>
            </a:pPr>
            <a:r>
              <a:rPr lang="en-US" sz="2000" b="1" dirty="0"/>
              <a:t>PRIVATE VS. PUBLIC INFORMATION</a:t>
            </a:r>
          </a:p>
          <a:p>
            <a:pPr marL="0" indent="0">
              <a:buNone/>
            </a:pPr>
            <a:r>
              <a:rPr lang="en-US" sz="2000" dirty="0"/>
              <a:t>With a partner or on your own, separate TYPES of information about yourself into the two categories on your handout: </a:t>
            </a:r>
          </a:p>
          <a:p>
            <a:pPr marL="0"/>
            <a:endParaRPr lang="en-US" sz="2000" dirty="0"/>
          </a:p>
          <a:p>
            <a:pPr marL="0"/>
            <a:r>
              <a:rPr lang="en-US" sz="1900" dirty="0"/>
              <a:t>Public Information</a:t>
            </a:r>
          </a:p>
          <a:p>
            <a:pPr marL="457200" lvl="1"/>
            <a:r>
              <a:rPr lang="en-US" sz="1900" b="0" dirty="0">
                <a:solidFill>
                  <a:schemeClr val="tx1"/>
                </a:solidFill>
              </a:rPr>
              <a:t>Example: Social Media username.</a:t>
            </a:r>
          </a:p>
          <a:p>
            <a:pPr marL="457200" lvl="1"/>
            <a:endParaRPr lang="en-US" sz="1900" b="0" dirty="0">
              <a:solidFill>
                <a:schemeClr val="tx1"/>
              </a:solidFill>
            </a:endParaRPr>
          </a:p>
          <a:p>
            <a:pPr marL="0"/>
            <a:r>
              <a:rPr lang="en-US" sz="1900" dirty="0"/>
              <a:t>Private Information</a:t>
            </a:r>
          </a:p>
          <a:p>
            <a:pPr marL="457200" lvl="1"/>
            <a:r>
              <a:rPr lang="en-US" sz="1900" b="0" dirty="0">
                <a:solidFill>
                  <a:schemeClr val="tx1"/>
                </a:solidFill>
              </a:rPr>
              <a:t>Example: Social Media password.</a:t>
            </a:r>
          </a:p>
          <a:p>
            <a:pPr marL="0" indent="0">
              <a:buNone/>
            </a:pPr>
            <a:endParaRPr lang="en-US" sz="2000" dirty="0"/>
          </a:p>
          <a:p>
            <a:pPr marL="0" indent="0">
              <a:buNone/>
            </a:pPr>
            <a:r>
              <a:rPr lang="en-US" sz="2000" b="1" dirty="0"/>
              <a:t>REVIEW </a:t>
            </a:r>
          </a:p>
          <a:p>
            <a:pPr marL="342900" indent="-342900">
              <a:buClr>
                <a:schemeClr val="accent1"/>
              </a:buClr>
              <a:buFont typeface="Arial" panose="020B0604020202020204" pitchFamily="34" charset="0"/>
              <a:buChar char="•"/>
            </a:pPr>
            <a:r>
              <a:rPr lang="en-US" sz="2000" dirty="0"/>
              <a:t>Why are these two things so different?</a:t>
            </a:r>
          </a:p>
          <a:p>
            <a:pPr marL="342900" indent="-342900">
              <a:buClr>
                <a:schemeClr val="accent1"/>
              </a:buClr>
              <a:buFont typeface="Arial" panose="020B0604020202020204" pitchFamily="34" charset="0"/>
              <a:buChar char="•"/>
            </a:pPr>
            <a:r>
              <a:rPr lang="en-US" dirty="0"/>
              <a:t>Why are they important to consider when you think about your plans for college or a career?</a:t>
            </a:r>
            <a:endParaRPr lang="en-US" sz="2000" dirty="0"/>
          </a:p>
        </p:txBody>
      </p:sp>
    </p:spTree>
    <p:extLst>
      <p:ext uri="{BB962C8B-B14F-4D97-AF65-F5344CB8AC3E}">
        <p14:creationId xmlns:p14="http://schemas.microsoft.com/office/powerpoint/2010/main" val="378406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p:txBody>
          <a:bodyPr vert="horz" lIns="91440" tIns="45720" rIns="91440" bIns="45720" rtlCol="0" anchor="t">
            <a:normAutofit/>
          </a:bodyPr>
          <a:lstStyle/>
          <a:p>
            <a:r>
              <a:rPr lang="en-US" dirty="0"/>
              <a:t>PRIVATE INFORMATION </a:t>
            </a:r>
          </a:p>
        </p:txBody>
      </p:sp>
      <p:sp>
        <p:nvSpPr>
          <p:cNvPr id="7" name="Footer Placeholder 6">
            <a:extLst>
              <a:ext uri="{FF2B5EF4-FFF2-40B4-BE49-F238E27FC236}">
                <a16:creationId xmlns:a16="http://schemas.microsoft.com/office/drawing/2014/main" id="{ABFD283D-72DA-4541-AB1F-F364D412E7CA}"/>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a:xfrm>
            <a:off x="4795590" y="1887794"/>
            <a:ext cx="6998204" cy="4052776"/>
          </a:xfrm>
        </p:spPr>
        <p:txBody>
          <a:bodyPr vert="horz" lIns="91440" tIns="45720" rIns="91440" bIns="45720" rtlCol="0">
            <a:normAutofit/>
          </a:bodyPr>
          <a:lstStyle/>
          <a:p>
            <a:r>
              <a:rPr lang="en-US" sz="1800" b="1" dirty="0"/>
              <a:t>PERSONALLY IDENTIFIABLE INFORMATION (PII): </a:t>
            </a:r>
            <a:r>
              <a:rPr lang="en-US" sz="1800" dirty="0"/>
              <a:t>“Information that can be used to distinguish or trace an individual’s identity, either alone or when combined with other information that is linked or linkable to a specific individual.” </a:t>
            </a:r>
            <a:r>
              <a:rPr lang="en-US" sz="1800" dirty="0">
                <a:hlinkClick r:id="rId3"/>
              </a:rPr>
              <a:t>(NIST)</a:t>
            </a:r>
            <a:r>
              <a:rPr lang="en-US" sz="1800" dirty="0"/>
              <a:t>.</a:t>
            </a:r>
          </a:p>
          <a:p>
            <a:r>
              <a:rPr lang="en-US" sz="1800" dirty="0"/>
              <a:t> </a:t>
            </a:r>
          </a:p>
          <a:p>
            <a:r>
              <a:rPr lang="en-US" sz="1800" dirty="0"/>
              <a:t>EX: social security name, birthdate, mother’s maiden name, biometric, etc. </a:t>
            </a:r>
          </a:p>
          <a:p>
            <a:pPr marL="0" indent="0">
              <a:buNone/>
            </a:pPr>
            <a:endParaRPr lang="en-US" sz="1800" dirty="0"/>
          </a:p>
          <a:p>
            <a:pPr marL="0" indent="0">
              <a:buNone/>
            </a:pPr>
            <a:r>
              <a:rPr lang="en-US" sz="1800" dirty="0"/>
              <a:t>Why might someone want to take your private information?</a:t>
            </a:r>
          </a:p>
          <a:p>
            <a:pPr marL="0" indent="0">
              <a:buNone/>
            </a:pPr>
            <a:endParaRPr lang="en-US" sz="2000" i="1" dirty="0"/>
          </a:p>
        </p:txBody>
      </p:sp>
      <p:pic>
        <p:nvPicPr>
          <p:cNvPr id="9" name="Picture 8">
            <a:extLst>
              <a:ext uri="{FF2B5EF4-FFF2-40B4-BE49-F238E27FC236}">
                <a16:creationId xmlns:a16="http://schemas.microsoft.com/office/drawing/2014/main" id="{ECE37888-0109-438C-BD77-68C12EA53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1" y="3234813"/>
            <a:ext cx="3200400" cy="2133600"/>
          </a:xfrm>
          <a:prstGeom prst="rect">
            <a:avLst/>
          </a:prstGeom>
        </p:spPr>
      </p:pic>
    </p:spTree>
    <p:extLst>
      <p:ext uri="{BB962C8B-B14F-4D97-AF65-F5344CB8AC3E}">
        <p14:creationId xmlns:p14="http://schemas.microsoft.com/office/powerpoint/2010/main" val="278574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p:txBody>
          <a:bodyPr vert="horz" lIns="91440" tIns="45720" rIns="91440" bIns="45720" rtlCol="0" anchor="t">
            <a:normAutofit/>
          </a:bodyPr>
          <a:lstStyle/>
          <a:p>
            <a:r>
              <a:rPr lang="en-US" dirty="0"/>
              <a:t>IDENTITY THEFT</a:t>
            </a:r>
          </a:p>
        </p:txBody>
      </p:sp>
      <p:sp>
        <p:nvSpPr>
          <p:cNvPr id="7" name="Footer Placeholder 6">
            <a:extLst>
              <a:ext uri="{FF2B5EF4-FFF2-40B4-BE49-F238E27FC236}">
                <a16:creationId xmlns:a16="http://schemas.microsoft.com/office/drawing/2014/main" id="{149B3E8C-955B-4395-9FE0-5EAA60A3C95F}"/>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p:txBody>
          <a:bodyPr vert="horz" lIns="91440" tIns="45720" rIns="91440" bIns="45720" rtlCol="0">
            <a:normAutofit/>
          </a:bodyPr>
          <a:lstStyle/>
          <a:p>
            <a:r>
              <a:rPr lang="en-US" sz="1800" b="1" dirty="0"/>
              <a:t>DEFINITION: </a:t>
            </a:r>
            <a:r>
              <a:rPr lang="en-US" sz="1800" dirty="0"/>
              <a:t>“all types of crime in which someone wrongfully obtains and uses another person's personal data in some way that involves fraud or deception, typically for economic gain” </a:t>
            </a:r>
            <a:r>
              <a:rPr lang="en-US" sz="1800" dirty="0">
                <a:hlinkClick r:id="rId3"/>
              </a:rPr>
              <a:t>(NIST)</a:t>
            </a:r>
            <a:endParaRPr lang="en-US" sz="1800" i="1" dirty="0"/>
          </a:p>
          <a:p>
            <a:pPr marL="0" indent="0">
              <a:buNone/>
            </a:pPr>
            <a:r>
              <a:rPr lang="en-US" sz="1800" b="1" dirty="0"/>
              <a:t>INCLUDING (BUT NOT LIMITED TO):</a:t>
            </a:r>
          </a:p>
          <a:p>
            <a:pPr marL="457200" indent="-457200">
              <a:buAutoNum type="arabicPeriod"/>
            </a:pPr>
            <a:r>
              <a:rPr lang="en-US" sz="1800" dirty="0"/>
              <a:t>Cyberbullying someone</a:t>
            </a:r>
          </a:p>
          <a:p>
            <a:pPr marL="457200" indent="-457200">
              <a:buAutoNum type="arabicPeriod"/>
            </a:pPr>
            <a:r>
              <a:rPr lang="en-US" sz="1800" dirty="0"/>
              <a:t>Purchasing items with others’ money</a:t>
            </a:r>
          </a:p>
          <a:p>
            <a:pPr marL="457200" indent="-457200">
              <a:buAutoNum type="arabicPeriod"/>
            </a:pPr>
            <a:r>
              <a:rPr lang="en-US" sz="1800" dirty="0"/>
              <a:t>Creating false documents</a:t>
            </a:r>
          </a:p>
          <a:p>
            <a:pPr marL="457200" indent="-457200">
              <a:buAutoNum type="arabicPeriod"/>
            </a:pPr>
            <a:r>
              <a:rPr lang="en-US" sz="1800" dirty="0"/>
              <a:t>Getting loans, jobs, and driver’s licenses</a:t>
            </a:r>
          </a:p>
        </p:txBody>
      </p:sp>
    </p:spTree>
    <p:extLst>
      <p:ext uri="{BB962C8B-B14F-4D97-AF65-F5344CB8AC3E}">
        <p14:creationId xmlns:p14="http://schemas.microsoft.com/office/powerpoint/2010/main" val="92430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p:txBody>
          <a:bodyPr vert="horz" lIns="91440" tIns="45720" rIns="91440" bIns="45720" rtlCol="0" anchor="t">
            <a:normAutofit/>
          </a:bodyPr>
          <a:lstStyle/>
          <a:p>
            <a:r>
              <a:rPr lang="en-US" dirty="0"/>
              <a:t>PHISHING</a:t>
            </a:r>
          </a:p>
        </p:txBody>
      </p:sp>
      <p:sp>
        <p:nvSpPr>
          <p:cNvPr id="7" name="Footer Placeholder 6">
            <a:extLst>
              <a:ext uri="{FF2B5EF4-FFF2-40B4-BE49-F238E27FC236}">
                <a16:creationId xmlns:a16="http://schemas.microsoft.com/office/drawing/2014/main" id="{581F3F42-7999-4DA4-A5CC-A75BF34E343E}"/>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p:txBody>
          <a:bodyPr vert="horz" lIns="91440" tIns="45720" rIns="91440" bIns="45720" rtlCol="0">
            <a:normAutofit/>
          </a:bodyPr>
          <a:lstStyle/>
          <a:p>
            <a:r>
              <a:rPr lang="en-US" sz="1800" b="1" dirty="0"/>
              <a:t>DEFINITION: </a:t>
            </a:r>
            <a:r>
              <a:rPr lang="en-US" sz="1800" dirty="0"/>
              <a:t>“Tricking individuals into disclosing sensitive personal information by claiming to be a trustworthy entity in an electronic communication (e.g., internet web sites).”</a:t>
            </a:r>
            <a:r>
              <a:rPr lang="en-US" sz="1800" dirty="0">
                <a:hlinkClick r:id="rId4"/>
              </a:rPr>
              <a:t>(NIST)</a:t>
            </a:r>
            <a:endParaRPr lang="en-US" sz="1800" dirty="0"/>
          </a:p>
          <a:p>
            <a:pPr marL="0" indent="0">
              <a:buNone/>
            </a:pPr>
            <a:endParaRPr lang="en-US" sz="1800" b="1" dirty="0"/>
          </a:p>
          <a:p>
            <a:pPr marL="0" indent="0">
              <a:buNone/>
            </a:pPr>
            <a:r>
              <a:rPr lang="en-US" sz="1800" b="1" dirty="0"/>
              <a:t>PHISHING LEADS TO IDENTIFY THEFT</a:t>
            </a:r>
          </a:p>
          <a:p>
            <a:pPr marL="0" indent="0">
              <a:buNone/>
            </a:pPr>
            <a:endParaRPr lang="en-US" sz="2000" b="1" dirty="0"/>
          </a:p>
          <a:p>
            <a:pPr marL="0" indent="0">
              <a:buNone/>
            </a:pPr>
            <a:endParaRPr lang="en-US" sz="2000" b="1" dirty="0"/>
          </a:p>
        </p:txBody>
      </p:sp>
      <p:pic>
        <p:nvPicPr>
          <p:cNvPr id="8" name="Online Media 7" title="What Is Phishing and How to Avoid the Bait">
            <a:hlinkClick r:id="" action="ppaction://media"/>
            <a:extLst>
              <a:ext uri="{FF2B5EF4-FFF2-40B4-BE49-F238E27FC236}">
                <a16:creationId xmlns:a16="http://schemas.microsoft.com/office/drawing/2014/main" id="{AA98B07B-AD7E-49F2-8DC4-43393271F722}"/>
              </a:ext>
            </a:extLst>
          </p:cNvPr>
          <p:cNvPicPr>
            <a:picLocks noRot="1" noChangeAspect="1"/>
          </p:cNvPicPr>
          <p:nvPr>
            <a:videoFile r:link="rId1"/>
          </p:nvPr>
        </p:nvPicPr>
        <p:blipFill>
          <a:blip r:embed="rId5"/>
          <a:stretch>
            <a:fillRect/>
          </a:stretch>
        </p:blipFill>
        <p:spPr>
          <a:xfrm>
            <a:off x="5995220" y="3759457"/>
            <a:ext cx="3861619" cy="2172161"/>
          </a:xfrm>
          <a:prstGeom prst="rect">
            <a:avLst/>
          </a:prstGeom>
        </p:spPr>
      </p:pic>
    </p:spTree>
    <p:extLst>
      <p:ext uri="{BB962C8B-B14F-4D97-AF65-F5344CB8AC3E}">
        <p14:creationId xmlns:p14="http://schemas.microsoft.com/office/powerpoint/2010/main" val="342415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p:txBody>
          <a:bodyPr vert="horz" lIns="91440" tIns="45720" rIns="91440" bIns="45720" rtlCol="0" anchor="t">
            <a:noAutofit/>
          </a:bodyPr>
          <a:lstStyle/>
          <a:p>
            <a:r>
              <a:rPr lang="en-US" dirty="0"/>
              <a:t>COMMON SIGNS</a:t>
            </a:r>
          </a:p>
        </p:txBody>
      </p:sp>
      <p:sp>
        <p:nvSpPr>
          <p:cNvPr id="7" name="Footer Placeholder 6">
            <a:extLst>
              <a:ext uri="{FF2B5EF4-FFF2-40B4-BE49-F238E27FC236}">
                <a16:creationId xmlns:a16="http://schemas.microsoft.com/office/drawing/2014/main" id="{FC3904E1-2532-4C18-9AC7-065F5C9834F5}"/>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p:txBody>
          <a:bodyPr vert="horz" lIns="91440" tIns="45720" rIns="91440" bIns="45720" rtlCol="0">
            <a:normAutofit/>
          </a:bodyPr>
          <a:lstStyle/>
          <a:p>
            <a:pPr marL="0" indent="0">
              <a:buNone/>
            </a:pPr>
            <a:r>
              <a:rPr lang="en-US" sz="1800" b="1" dirty="0"/>
              <a:t>PHISHING SCAMS OFTEN CONTAIN:</a:t>
            </a:r>
          </a:p>
          <a:p>
            <a:pPr marL="342900" indent="-342900">
              <a:buClr>
                <a:schemeClr val="accent1"/>
              </a:buClr>
              <a:buFont typeface="Arial" panose="020B0604020202020204" pitchFamily="34" charset="0"/>
              <a:buChar char="•"/>
            </a:pPr>
            <a:r>
              <a:rPr lang="en-US" sz="1800" dirty="0"/>
              <a:t>An unfamiliar greeting.</a:t>
            </a:r>
          </a:p>
          <a:p>
            <a:pPr marL="342900" indent="-342900">
              <a:buClr>
                <a:schemeClr val="accent1"/>
              </a:buClr>
              <a:buFont typeface="Arial" panose="020B0604020202020204" pitchFamily="34" charset="0"/>
              <a:buChar char="•"/>
            </a:pPr>
            <a:r>
              <a:rPr lang="en-US" sz="1800" dirty="0"/>
              <a:t>Grammar errors and misspelled words.</a:t>
            </a:r>
          </a:p>
          <a:p>
            <a:pPr marL="342900" indent="-342900">
              <a:buClr>
                <a:schemeClr val="accent1"/>
              </a:buClr>
              <a:buFont typeface="Arial" panose="020B0604020202020204" pitchFamily="34" charset="0"/>
              <a:buChar char="•"/>
            </a:pPr>
            <a:r>
              <a:rPr lang="en-US" sz="1800" dirty="0"/>
              <a:t>Email addresses and domain names that don't match.</a:t>
            </a:r>
          </a:p>
          <a:p>
            <a:pPr marL="342900" indent="-342900">
              <a:buClr>
                <a:schemeClr val="accent1"/>
              </a:buClr>
              <a:buFont typeface="Arial" panose="020B0604020202020204" pitchFamily="34" charset="0"/>
              <a:buChar char="•"/>
            </a:pPr>
            <a:r>
              <a:rPr lang="en-US" sz="1800" dirty="0"/>
              <a:t>Unusual content or request – these often involve a transfer of funds or requests for login credentials.</a:t>
            </a:r>
          </a:p>
          <a:p>
            <a:pPr marL="342900" indent="-342900">
              <a:buClr>
                <a:schemeClr val="accent1"/>
              </a:buClr>
              <a:buFont typeface="Arial" panose="020B0604020202020204" pitchFamily="34" charset="0"/>
              <a:buChar char="•"/>
            </a:pPr>
            <a:r>
              <a:rPr lang="en-US" sz="1800" dirty="0"/>
              <a:t>Urgency – ACT NOW, IMMEDIATE ACTION REQUIRED.</a:t>
            </a:r>
          </a:p>
          <a:p>
            <a:pPr marL="0" indent="0">
              <a:buNone/>
            </a:pPr>
            <a:endParaRPr lang="en-US" sz="1800" b="1" dirty="0"/>
          </a:p>
          <a:p>
            <a:pPr marL="0" indent="0">
              <a:buNone/>
            </a:pPr>
            <a:r>
              <a:rPr lang="en-US" sz="1800" b="1" dirty="0"/>
              <a:t>CAN YOU SPOT A PHISHING SCAM?</a:t>
            </a:r>
          </a:p>
        </p:txBody>
      </p:sp>
    </p:spTree>
    <p:extLst>
      <p:ext uri="{BB962C8B-B14F-4D97-AF65-F5344CB8AC3E}">
        <p14:creationId xmlns:p14="http://schemas.microsoft.com/office/powerpoint/2010/main" val="4741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a:xfrm>
            <a:off x="831851" y="1984290"/>
            <a:ext cx="2648768" cy="3956279"/>
          </a:xfrm>
        </p:spPr>
        <p:txBody>
          <a:bodyPr vert="horz" lIns="91440" tIns="45720" rIns="91440" bIns="45720" rtlCol="0" anchor="t">
            <a:noAutofit/>
          </a:bodyPr>
          <a:lstStyle/>
          <a:p>
            <a:r>
              <a:rPr lang="en-US" dirty="0"/>
              <a:t>“CATCHING THE PHISH”</a:t>
            </a:r>
            <a:br>
              <a:rPr lang="en-US" dirty="0"/>
            </a:br>
            <a:r>
              <a:rPr lang="en-US" dirty="0"/>
              <a:t>EXERCISE</a:t>
            </a:r>
          </a:p>
        </p:txBody>
      </p:sp>
      <p:sp>
        <p:nvSpPr>
          <p:cNvPr id="7" name="Footer Placeholder 6">
            <a:extLst>
              <a:ext uri="{FF2B5EF4-FFF2-40B4-BE49-F238E27FC236}">
                <a16:creationId xmlns:a16="http://schemas.microsoft.com/office/drawing/2014/main" id="{CBC94335-8900-41DD-A936-A89242D3B89D}"/>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a:xfrm>
            <a:off x="5580991" y="1984290"/>
            <a:ext cx="6260784" cy="3956278"/>
          </a:xfrm>
        </p:spPr>
        <p:txBody>
          <a:bodyPr vert="horz" lIns="91440" tIns="45720" rIns="91440" bIns="45720" rtlCol="0">
            <a:normAutofit/>
          </a:bodyPr>
          <a:lstStyle/>
          <a:p>
            <a:pPr marL="0" indent="0">
              <a:buNone/>
            </a:pPr>
            <a:r>
              <a:rPr lang="en-US" sz="1800" b="1" dirty="0"/>
              <a:t>CAN YOU IDENTIFY A SCAM?</a:t>
            </a:r>
          </a:p>
          <a:p>
            <a:pPr marL="0" indent="0">
              <a:buNone/>
            </a:pPr>
            <a:r>
              <a:rPr lang="en-US" sz="1800" b="1" dirty="0"/>
              <a:t>DIRECTIONS</a:t>
            </a:r>
          </a:p>
          <a:p>
            <a:pPr marL="285750" indent="-285750">
              <a:buClr>
                <a:schemeClr val="accent1"/>
              </a:buClr>
              <a:buFont typeface="Arial" panose="020B0604020202020204" pitchFamily="34" charset="0"/>
              <a:buChar char="•"/>
            </a:pPr>
            <a:r>
              <a:rPr lang="en-US" sz="1800" dirty="0"/>
              <a:t>Circle as many “Red Flags” as you can for each example</a:t>
            </a:r>
          </a:p>
          <a:p>
            <a:pPr marL="285750" indent="-285750">
              <a:buClr>
                <a:schemeClr val="accent1"/>
              </a:buClr>
              <a:buFont typeface="Arial" panose="020B0604020202020204" pitchFamily="34" charset="0"/>
              <a:buChar char="•"/>
            </a:pPr>
            <a:r>
              <a:rPr lang="en-US" sz="1800" dirty="0"/>
              <a:t>Explain why each one is a “Red Flag”</a:t>
            </a:r>
          </a:p>
          <a:p>
            <a:pPr marL="285750" indent="-285750">
              <a:buClr>
                <a:schemeClr val="accent1"/>
              </a:buClr>
              <a:buFont typeface="Arial" panose="020B0604020202020204" pitchFamily="34" charset="0"/>
              <a:buChar char="•"/>
            </a:pPr>
            <a:r>
              <a:rPr lang="en-US" sz="1800" dirty="0"/>
              <a:t>Determine if the email is trustworthy or not</a:t>
            </a:r>
          </a:p>
        </p:txBody>
      </p:sp>
      <p:pic>
        <p:nvPicPr>
          <p:cNvPr id="9" name="Picture 8">
            <a:extLst>
              <a:ext uri="{FF2B5EF4-FFF2-40B4-BE49-F238E27FC236}">
                <a16:creationId xmlns:a16="http://schemas.microsoft.com/office/drawing/2014/main" id="{4CE7D1F0-67AC-4420-943A-8F9FB4771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40840" y="3055347"/>
            <a:ext cx="2250350" cy="3144180"/>
          </a:xfrm>
          <a:prstGeom prst="rect">
            <a:avLst/>
          </a:prstGeom>
        </p:spPr>
      </p:pic>
    </p:spTree>
    <p:extLst>
      <p:ext uri="{BB962C8B-B14F-4D97-AF65-F5344CB8AC3E}">
        <p14:creationId xmlns:p14="http://schemas.microsoft.com/office/powerpoint/2010/main" val="120096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5-92D6-405B-ACDD-EC7068DE8841}"/>
              </a:ext>
            </a:extLst>
          </p:cNvPr>
          <p:cNvSpPr>
            <a:spLocks noGrp="1"/>
          </p:cNvSpPr>
          <p:nvPr>
            <p:ph type="title"/>
          </p:nvPr>
        </p:nvSpPr>
        <p:spPr>
          <a:xfrm>
            <a:off x="831851" y="1984290"/>
            <a:ext cx="2924072" cy="3956279"/>
          </a:xfrm>
        </p:spPr>
        <p:txBody>
          <a:bodyPr vert="horz" lIns="91440" tIns="45720" rIns="91440" bIns="45720" rtlCol="0" anchor="t">
            <a:noAutofit/>
          </a:bodyPr>
          <a:lstStyle/>
          <a:p>
            <a:r>
              <a:rPr lang="en-US" dirty="0"/>
              <a:t>“CATCHING THE PHISH”</a:t>
            </a:r>
            <a:br>
              <a:rPr lang="en-US" dirty="0"/>
            </a:br>
            <a:r>
              <a:rPr lang="en-US" dirty="0"/>
              <a:t>EXERCISE</a:t>
            </a:r>
          </a:p>
        </p:txBody>
      </p:sp>
      <p:sp>
        <p:nvSpPr>
          <p:cNvPr id="7" name="Footer Placeholder 6">
            <a:extLst>
              <a:ext uri="{FF2B5EF4-FFF2-40B4-BE49-F238E27FC236}">
                <a16:creationId xmlns:a16="http://schemas.microsoft.com/office/drawing/2014/main" id="{B3519C65-CE30-4043-AC94-3C6F9C1CD5D6}"/>
              </a:ext>
            </a:extLst>
          </p:cNvPr>
          <p:cNvSpPr>
            <a:spLocks noGrp="1"/>
          </p:cNvSpPr>
          <p:nvPr>
            <p:ph type="ftr" sz="quarter" idx="3"/>
          </p:nvPr>
        </p:nvSpPr>
        <p:spPr/>
        <p:txBody>
          <a:bodyPr/>
          <a:lstStyle/>
          <a:p>
            <a:r>
              <a:rPr lang="en-US"/>
              <a:t>What Am I Good At?</a:t>
            </a:r>
          </a:p>
        </p:txBody>
      </p:sp>
      <p:sp>
        <p:nvSpPr>
          <p:cNvPr id="3" name="Content Placeholder 2">
            <a:extLst>
              <a:ext uri="{FF2B5EF4-FFF2-40B4-BE49-F238E27FC236}">
                <a16:creationId xmlns:a16="http://schemas.microsoft.com/office/drawing/2014/main" id="{F71C5C83-D839-4637-A25B-46EC6315ECAC}"/>
              </a:ext>
            </a:extLst>
          </p:cNvPr>
          <p:cNvSpPr>
            <a:spLocks noGrp="1"/>
          </p:cNvSpPr>
          <p:nvPr>
            <p:ph idx="1"/>
          </p:nvPr>
        </p:nvSpPr>
        <p:spPr>
          <a:xfrm>
            <a:off x="5646081" y="1982465"/>
            <a:ext cx="5901906" cy="3956278"/>
          </a:xfrm>
        </p:spPr>
        <p:txBody>
          <a:bodyPr vert="horz" lIns="91440" tIns="45720" rIns="91440" bIns="45720" rtlCol="0">
            <a:normAutofit/>
          </a:bodyPr>
          <a:lstStyle/>
          <a:p>
            <a:pPr marL="0" indent="0">
              <a:buNone/>
            </a:pPr>
            <a:r>
              <a:rPr lang="en-US" sz="1800" b="1" dirty="0"/>
              <a:t>IDENTIFYING SCAMMERS IN YOUR OWN LIFE</a:t>
            </a:r>
          </a:p>
          <a:p>
            <a:pPr marL="0" indent="0">
              <a:buNone/>
            </a:pPr>
            <a:r>
              <a:rPr lang="en-US" sz="1800" b="1" dirty="0"/>
              <a:t>DIRECTIONS</a:t>
            </a:r>
          </a:p>
          <a:p>
            <a:pPr marL="342900" indent="-342900">
              <a:buClr>
                <a:schemeClr val="accent1"/>
              </a:buClr>
              <a:buFont typeface="Arial" panose="020B0604020202020204" pitchFamily="34" charset="0"/>
              <a:buChar char="•"/>
            </a:pPr>
            <a:r>
              <a:rPr lang="en-US" sz="1800" dirty="0"/>
              <a:t>Apply the same test to your own emails</a:t>
            </a:r>
          </a:p>
          <a:p>
            <a:pPr marL="342900" indent="-342900">
              <a:buClr>
                <a:schemeClr val="accent1"/>
              </a:buClr>
              <a:buFont typeface="Arial" panose="020B0604020202020204" pitchFamily="34" charset="0"/>
              <a:buChar char="•"/>
            </a:pPr>
            <a:r>
              <a:rPr lang="en-US" sz="1800" dirty="0"/>
              <a:t>Choose three emails to identify the “red flags” in</a:t>
            </a:r>
          </a:p>
          <a:p>
            <a:pPr marL="342900" indent="-342900">
              <a:buClr>
                <a:schemeClr val="accent1"/>
              </a:buClr>
              <a:buFont typeface="Arial" panose="020B0604020202020204" pitchFamily="34" charset="0"/>
              <a:buChar char="•"/>
            </a:pPr>
            <a:r>
              <a:rPr lang="en-US" sz="1800" dirty="0"/>
              <a:t>Explain why they are red flags</a:t>
            </a:r>
          </a:p>
          <a:p>
            <a:pPr marL="342900" indent="-342900">
              <a:buClr>
                <a:schemeClr val="accent1"/>
              </a:buClr>
              <a:buFont typeface="Arial" panose="020B0604020202020204" pitchFamily="34" charset="0"/>
              <a:buChar char="•"/>
            </a:pPr>
            <a:r>
              <a:rPr lang="en-US" sz="1800" dirty="0"/>
              <a:t>Determine if the email is trustworthy or not</a:t>
            </a:r>
          </a:p>
        </p:txBody>
      </p:sp>
      <p:pic>
        <p:nvPicPr>
          <p:cNvPr id="9" name="Picture 8">
            <a:extLst>
              <a:ext uri="{FF2B5EF4-FFF2-40B4-BE49-F238E27FC236}">
                <a16:creationId xmlns:a16="http://schemas.microsoft.com/office/drawing/2014/main" id="{32911140-99AF-4966-9142-C34BA6384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 y="3554361"/>
            <a:ext cx="3067665" cy="2045110"/>
          </a:xfrm>
          <a:prstGeom prst="rect">
            <a:avLst/>
          </a:prstGeom>
        </p:spPr>
      </p:pic>
    </p:spTree>
    <p:extLst>
      <p:ext uri="{BB962C8B-B14F-4D97-AF65-F5344CB8AC3E}">
        <p14:creationId xmlns:p14="http://schemas.microsoft.com/office/powerpoint/2010/main" val="3919002980"/>
      </p:ext>
    </p:extLst>
  </p:cSld>
  <p:clrMapOvr>
    <a:masterClrMapping/>
  </p:clrMapOvr>
</p:sld>
</file>

<file path=ppt/theme/theme1.xml><?xml version="1.0" encoding="utf-8"?>
<a:theme xmlns:a="http://schemas.openxmlformats.org/drawingml/2006/main" name="SLIDE DECK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6CC0C-B1FD-4F9B-BB2F-1EE0F3620F95}">
  <ds:schemaRefs>
    <ds:schemaRef ds:uri="http://schemas.microsoft.com/office/2006/documentManagement/types"/>
    <ds:schemaRef ds:uri="031b28de-6f87-4eab-8d2f-5c442a493674"/>
    <ds:schemaRef ds:uri="e79566cd-f847-4411-bfa4-89aa038057a8"/>
    <ds:schemaRef ds:uri="http://schemas.microsoft.com/office/infopath/2007/PartnerControl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1C621C91-2FAA-4AB2-AF9B-39074BB5115F}">
  <ds:schemaRefs>
    <ds:schemaRef ds:uri="http://schemas.microsoft.com/sharepoint/v3/contenttype/forms"/>
  </ds:schemaRefs>
</ds:datastoreItem>
</file>

<file path=customXml/itemProps3.xml><?xml version="1.0" encoding="utf-8"?>
<ds:datastoreItem xmlns:ds="http://schemas.openxmlformats.org/officeDocument/2006/customXml" ds:itemID="{0BF4AC93-892F-459F-8346-00625701B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DECK TEMPLATE</Template>
  <TotalTime>958</TotalTime>
  <Words>948</Words>
  <Application>Microsoft Office PowerPoint</Application>
  <PresentationFormat>Widescreen</PresentationFormat>
  <Paragraphs>98</Paragraphs>
  <Slides>10</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Wingdings</vt:lpstr>
      <vt:lpstr>SLIDE DECK TEMPLATE</vt:lpstr>
      <vt:lpstr>DON’T GET SCAMMED!</vt:lpstr>
      <vt:lpstr>LEARNING OUTCOMES </vt:lpstr>
      <vt:lpstr>WARM-UP</vt:lpstr>
      <vt:lpstr>PRIVATE INFORMATION </vt:lpstr>
      <vt:lpstr>IDENTITY THEFT</vt:lpstr>
      <vt:lpstr>PHISHING</vt:lpstr>
      <vt:lpstr>COMMON SIGNS</vt:lpstr>
      <vt:lpstr>“CATCHING THE PHISH” EXERCISE</vt:lpstr>
      <vt:lpstr>“CATCHING THE PHISH” EXERCISE</vt:lpstr>
      <vt:lpstr>“CATCHING THE PHISH”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Garcia Tyler</dc:creator>
  <cp:lastModifiedBy>Joan Cleary</cp:lastModifiedBy>
  <cp:revision>26</cp:revision>
  <dcterms:created xsi:type="dcterms:W3CDTF">2022-04-19T16:09:45Z</dcterms:created>
  <dcterms:modified xsi:type="dcterms:W3CDTF">2023-07-07T15:46:40Z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