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embeddedFontLst>
    <p:embeddedFont>
      <p:font typeface="Roboto"/>
      <p:regular r:id="rId15"/>
      <p:bold r:id="rId16"/>
      <p:italic r:id="rId17"/>
      <p:boldItalic r:id="rId18"/>
    </p:embeddedFont>
    <p:embeddedFont>
      <p:font typeface="Poppins"/>
      <p:regular r:id="rId19"/>
      <p:bold r:id="rId20"/>
      <p:italic r:id="rId21"/>
      <p:boldItalic r:id="rId22"/>
    </p:embeddedFon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KwHbTewFC8aNS+/HivaDWJmrk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19A164-3FBE-4B20-8BF9-35105E0A9F0C}">
  <a:tblStyle styleId="{2519A164-3FBE-4B20-8BF9-35105E0A9F0C}"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Poppins-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yfuture.com/career/resume-builde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yfuture.com/career/creating-your-cover-lette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Career Activity: Starting a Resume</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activity will help students develop a vision for how to develop a strong resume that will be important to hold by the start of the senior year. Additionally students will learn how to create a cover letter to accompany their resume.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Estimated Time:</a:t>
            </a:r>
            <a:r>
              <a:rPr lang="en-US">
                <a:latin typeface="Helvetica Neue"/>
                <a:ea typeface="Helvetica Neue"/>
                <a:cs typeface="Helvetica Neue"/>
                <a:sym typeface="Helvetica Neue"/>
              </a:rPr>
              <a:t>  30-55 minutes (Part 1: Starting a Resume; Part 2: Creating a Cover Letter)</a:t>
            </a:r>
            <a:endParaRPr>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lang="en-US" sz="1100">
                <a:latin typeface="Helvetica Neue"/>
                <a:ea typeface="Helvetica Neue"/>
                <a:cs typeface="Helvetica Neue"/>
                <a:sym typeface="Helvetica Neue"/>
              </a:rPr>
              <a:t>Learning Plan Activity: </a:t>
            </a:r>
            <a:r>
              <a:rPr lang="en-US" sz="1100">
                <a:latin typeface="Helvetica Neue"/>
                <a:ea typeface="Helvetica Neue"/>
                <a:cs typeface="Helvetica Neue"/>
                <a:sym typeface="Helvetica Neue"/>
              </a:rPr>
              <a:t>11th: Starting a Resume; 12th Grade: Creating a resume and cover letter </a:t>
            </a:r>
            <a:r>
              <a:rPr b="1" lang="en-US" sz="1100">
                <a:latin typeface="Helvetica Neue"/>
                <a:ea typeface="Helvetica Neue"/>
                <a:cs typeface="Helvetica Neue"/>
                <a:sym typeface="Helvetica Neue"/>
              </a:rPr>
              <a:t>Additional Activities</a:t>
            </a:r>
            <a:r>
              <a:rPr lang="en-US" sz="1100">
                <a:latin typeface="Helvetica Neue"/>
                <a:ea typeface="Helvetica Neue"/>
                <a:cs typeface="Helvetica Neue"/>
                <a:sym typeface="Helvetica Neue"/>
              </a:rPr>
              <a:t>: 9, 10</a:t>
            </a:r>
            <a:endParaRPr>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Students will learn what a solid resume and cover letter entails, build one, update it, and review it. Students will end with a vision as to what they can accomplish in high school to help create more opportunities for the best training and financial support for after high school.  This will lead to the development of a topnotch resume upon entering the senior year.</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Powerpoint, Handouts, Pen, Computer </a:t>
            </a:r>
            <a:endParaRPr b="1">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Academic Vocabulary</a:t>
            </a:r>
            <a:r>
              <a:rPr i="1" lang="en-US">
                <a:latin typeface="Helvetica Neue"/>
                <a:ea typeface="Helvetica Neue"/>
                <a:cs typeface="Helvetica Neue"/>
                <a:sym typeface="Helvetica Neue"/>
              </a:rPr>
              <a:t> </a:t>
            </a:r>
            <a:endParaRPr b="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University</a:t>
            </a:r>
            <a:r>
              <a:rPr lang="en-US">
                <a:latin typeface="Helvetica Neue"/>
                <a:ea typeface="Helvetica Neue"/>
                <a:cs typeface="Helvetica Neue"/>
                <a:sym typeface="Helvetica Neue"/>
              </a:rPr>
              <a:t>: A school that offers courses leading to the following degrees.</a:t>
            </a:r>
            <a:endParaRPr>
              <a:latin typeface="Helvetica Neue"/>
              <a:ea typeface="Helvetica Neue"/>
              <a:cs typeface="Helvetica Neue"/>
              <a:sym typeface="Helvetica Neue"/>
            </a:endParaRPr>
          </a:p>
          <a:p>
            <a:pPr indent="-304800" lvl="1" marL="914400" rtl="0" algn="l">
              <a:spcBef>
                <a:spcPts val="0"/>
              </a:spcBef>
              <a:spcAft>
                <a:spcPts val="0"/>
              </a:spcAft>
              <a:buClr>
                <a:schemeClr val="dk1"/>
              </a:buClr>
              <a:buSzPts val="1200"/>
              <a:buFont typeface="Helvetica Neue"/>
              <a:buChar char="o"/>
            </a:pPr>
            <a:r>
              <a:rPr b="1" lang="en-US">
                <a:latin typeface="Helvetica Neue"/>
                <a:ea typeface="Helvetica Neue"/>
                <a:cs typeface="Helvetica Neue"/>
                <a:sym typeface="Helvetica Neue"/>
              </a:rPr>
              <a:t>Bachelor’s Degree:</a:t>
            </a:r>
            <a:r>
              <a:rPr lang="en-US">
                <a:latin typeface="Helvetica Neue"/>
                <a:ea typeface="Helvetica Neue"/>
                <a:cs typeface="Helvetica Neue"/>
                <a:sym typeface="Helvetica Neue"/>
              </a:rPr>
              <a:t> 4-Year Degree</a:t>
            </a:r>
            <a:endParaRPr>
              <a:latin typeface="Helvetica Neue"/>
              <a:ea typeface="Helvetica Neue"/>
              <a:cs typeface="Helvetica Neue"/>
              <a:sym typeface="Helvetica Neue"/>
            </a:endParaRPr>
          </a:p>
          <a:p>
            <a:pPr indent="-304800" lvl="2" marL="13716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Can focus more on the Arts (BA) or Sciences (BS)</a:t>
            </a:r>
            <a:endParaRPr>
              <a:latin typeface="Helvetica Neue"/>
              <a:ea typeface="Helvetica Neue"/>
              <a:cs typeface="Helvetica Neue"/>
              <a:sym typeface="Helvetica Neue"/>
            </a:endParaRPr>
          </a:p>
          <a:p>
            <a:pPr indent="-304800" lvl="2" marL="13716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Can take longer than 4 years to complete if the student takes less classes per semester</a:t>
            </a:r>
            <a:endParaRPr>
              <a:latin typeface="Helvetica Neue"/>
              <a:ea typeface="Helvetica Neue"/>
              <a:cs typeface="Helvetica Neue"/>
              <a:sym typeface="Helvetica Neue"/>
            </a:endParaRPr>
          </a:p>
          <a:p>
            <a:pPr indent="-304800" lvl="1" marL="914400" rtl="0" algn="l">
              <a:spcBef>
                <a:spcPts val="0"/>
              </a:spcBef>
              <a:spcAft>
                <a:spcPts val="0"/>
              </a:spcAft>
              <a:buClr>
                <a:schemeClr val="dk1"/>
              </a:buClr>
              <a:buSzPts val="1200"/>
              <a:buFont typeface="Helvetica Neue"/>
              <a:buChar char="o"/>
            </a:pPr>
            <a:r>
              <a:rPr b="1" lang="en-US">
                <a:latin typeface="Helvetica Neue"/>
                <a:ea typeface="Helvetica Neue"/>
                <a:cs typeface="Helvetica Neue"/>
                <a:sym typeface="Helvetica Neue"/>
              </a:rPr>
              <a:t>Master’s Degree:</a:t>
            </a:r>
            <a:r>
              <a:rPr lang="en-US">
                <a:latin typeface="Helvetica Neue"/>
                <a:ea typeface="Helvetica Neue"/>
                <a:cs typeface="Helvetica Neue"/>
                <a:sym typeface="Helvetica Neue"/>
              </a:rPr>
              <a:t> 2-3 years past a Bachelor’s Degree</a:t>
            </a:r>
            <a:endParaRPr>
              <a:latin typeface="Helvetica Neue"/>
              <a:ea typeface="Helvetica Neue"/>
              <a:cs typeface="Helvetica Neue"/>
              <a:sym typeface="Helvetica Neue"/>
            </a:endParaRPr>
          </a:p>
          <a:p>
            <a:pPr indent="-304800" lvl="1" marL="914400" rtl="0" algn="l">
              <a:spcBef>
                <a:spcPts val="0"/>
              </a:spcBef>
              <a:spcAft>
                <a:spcPts val="0"/>
              </a:spcAft>
              <a:buClr>
                <a:schemeClr val="dk1"/>
              </a:buClr>
              <a:buSzPts val="1200"/>
              <a:buFont typeface="Helvetica Neue"/>
              <a:buChar char="o"/>
            </a:pPr>
            <a:r>
              <a:rPr b="1" lang="en-US">
                <a:latin typeface="Helvetica Neue"/>
                <a:ea typeface="Helvetica Neue"/>
                <a:cs typeface="Helvetica Neue"/>
                <a:sym typeface="Helvetica Neue"/>
              </a:rPr>
              <a:t>Doctorate:</a:t>
            </a:r>
            <a:r>
              <a:rPr lang="en-US">
                <a:latin typeface="Helvetica Neue"/>
                <a:ea typeface="Helvetica Neue"/>
                <a:cs typeface="Helvetica Neue"/>
                <a:sym typeface="Helvetica Neue"/>
              </a:rPr>
              <a:t> 5-Year Degree (Typically) </a:t>
            </a:r>
            <a:endParaRPr>
              <a:latin typeface="Helvetica Neue"/>
              <a:ea typeface="Helvetica Neue"/>
              <a:cs typeface="Helvetica Neue"/>
              <a:sym typeface="Helvetica Neue"/>
            </a:endParaRPr>
          </a:p>
          <a:p>
            <a:pPr indent="-304800" lvl="2" marL="13716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Done usually after a Master’s Degree and highest degree that can be earned</a:t>
            </a:r>
            <a:endParaRPr>
              <a:latin typeface="Helvetica Neue"/>
              <a:ea typeface="Helvetica Neue"/>
              <a:cs typeface="Helvetica Neue"/>
              <a:sym typeface="Helvetica Neue"/>
            </a:endParaRPr>
          </a:p>
          <a:p>
            <a:pPr indent="-304800" lvl="3" marL="18288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Sometimes programs allow part of the Master’s Degree credits to count toward this degree shortening the length of time to get the degree</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Community College</a:t>
            </a:r>
            <a:r>
              <a:rPr lang="en-US">
                <a:latin typeface="Helvetica Neue"/>
                <a:ea typeface="Helvetica Neue"/>
                <a:cs typeface="Helvetica Neue"/>
                <a:sym typeface="Helvetica Neue"/>
              </a:rPr>
              <a:t>: A school that offers courses leading to a 2-Year </a:t>
            </a:r>
            <a:r>
              <a:rPr b="1" lang="en-US">
                <a:latin typeface="Helvetica Neue"/>
                <a:ea typeface="Helvetica Neue"/>
                <a:cs typeface="Helvetica Neue"/>
                <a:sym typeface="Helvetica Neue"/>
              </a:rPr>
              <a:t>Associate's Degree</a:t>
            </a:r>
            <a:r>
              <a:rPr lang="en-US">
                <a:latin typeface="Helvetica Neue"/>
                <a:ea typeface="Helvetica Neue"/>
                <a:cs typeface="Helvetica Neue"/>
                <a:sym typeface="Helvetica Neue"/>
              </a:rPr>
              <a:t>, and also typically holds 1-2 year certificate programs which usually includes trade programs.  </a:t>
            </a:r>
            <a:endParaRPr>
              <a:latin typeface="Helvetica Neue"/>
              <a:ea typeface="Helvetica Neue"/>
              <a:cs typeface="Helvetica Neue"/>
              <a:sym typeface="Helvetica Neue"/>
            </a:endParaRPr>
          </a:p>
          <a:p>
            <a:pPr indent="-304800" lvl="1" marL="914400" rtl="0" algn="l">
              <a:spcBef>
                <a:spcPts val="0"/>
              </a:spcBef>
              <a:spcAft>
                <a:spcPts val="0"/>
              </a:spcAft>
              <a:buClr>
                <a:schemeClr val="dk1"/>
              </a:buClr>
              <a:buSzPts val="1200"/>
              <a:buFont typeface="Helvetica Neue"/>
              <a:buChar char="o"/>
            </a:pPr>
            <a:r>
              <a:rPr lang="en-US">
                <a:latin typeface="Helvetica Neue"/>
                <a:ea typeface="Helvetica Neue"/>
                <a:cs typeface="Helvetica Neue"/>
                <a:sym typeface="Helvetica Neue"/>
              </a:rPr>
              <a:t>Some students start at a community college then transfer to a University to complete a 4-Year Degree.</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Apprenticeship: </a:t>
            </a:r>
            <a:r>
              <a:rPr lang="en-US">
                <a:latin typeface="Helvetica Neue"/>
                <a:ea typeface="Helvetica Neue"/>
                <a:cs typeface="Helvetica Neue"/>
                <a:sym typeface="Helvetica Neue"/>
              </a:rPr>
              <a:t>Learning a trade or art under a skilled worker usually for pay (Example: Plumbing).</a:t>
            </a:r>
            <a:endParaRPr b="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Trade School: </a:t>
            </a:r>
            <a:r>
              <a:rPr lang="en-US">
                <a:latin typeface="Helvetica Neue"/>
                <a:ea typeface="Helvetica Neue"/>
                <a:cs typeface="Helvetica Neue"/>
                <a:sym typeface="Helvetica Neue"/>
              </a:rPr>
              <a:t>A school that teaches skilled trades (Example: Automotive, Cosmetology).</a:t>
            </a:r>
            <a:endParaRPr b="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Rigor: </a:t>
            </a:r>
            <a:r>
              <a:rPr lang="en-US">
                <a:latin typeface="Helvetica Neue"/>
                <a:ea typeface="Helvetica Neue"/>
                <a:cs typeface="Helvetica Neue"/>
                <a:sym typeface="Helvetica Neue"/>
              </a:rPr>
              <a:t>In regards to high school this term means a student challenges himself/herself in taking more classes than required and/or taking higher level courses (college level) such as Advanced Placement or Dual Credit Courses.  It also may mean the student takes higher level courses in classes such as in the trades (Ex. Automotive, Cosmetology)</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Having a resume that lists your skills and experience is crucial to being successful in the future. Though you may feel like you don’t have much to put on a resume yet, going through the process of creating one will put you in the mindset of thinking about how to stand out from the crowd.</a:t>
            </a:r>
            <a:endParaRPr>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Think of your resume as the written expression of a social media account. On your Instagram, Snapchat, or YouTube Channel you show people what you’ve done, where you have been, your interests, and the things that make you unique. You put the best version of yourself on those platforms, for presentation to the world.Resumes are not much different, though they pertain mostly to your professional accomplishments. A good resume shows a potential employer what you can do and why you are the best person to do that job by listing your skills and experience and accomplishments. Though you may feel like you don’t have much to put on a resume </a:t>
            </a:r>
            <a:r>
              <a:rPr i="1" lang="en-US">
                <a:latin typeface="Helvetica Neue"/>
                <a:ea typeface="Helvetica Neue"/>
                <a:cs typeface="Helvetica Neue"/>
                <a:sym typeface="Helvetica Neue"/>
              </a:rPr>
              <a:t>yet,</a:t>
            </a:r>
            <a:r>
              <a:rPr lang="en-US">
                <a:latin typeface="Helvetica Neue"/>
                <a:ea typeface="Helvetica Neue"/>
                <a:cs typeface="Helvetica Neue"/>
                <a:sym typeface="Helvetica Neue"/>
              </a:rPr>
              <a:t> going through the process of creating one will put you in the mindset of thinking about how to stand out from the crowd.Today we are going to have you look at what you have accomplished since last year, what you are working on now, and also consider what you will do this year, so you will enter your senior year with a strong resume. Keep your resume from here on out on your path into adulthood. It will be easy to update it over the years as your life training and jobs shift with you on your career journey.</a:t>
            </a:r>
            <a:endParaRPr b="1">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Resume: </a:t>
            </a:r>
            <a:endParaRPr b="1">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Letters of Recommendation:  Producing a solid resume will give the best ammo to a letter writer to say the things they need to be able to say to get you what you want (scholarships, a job, admission to college, etc.)</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Scholarships: Lots of scholarships ask for a resume</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University and Community Colleges:  Even if a University/Community College does not require an actual resume, what it took to build it will pay off and be used on an application when applying to college.  Great grades, leadership, extra-curricular, work and volunteer experiences will lead to being admitted and receiving scholarships.</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Jobs:  Great resumes get you the interview, so you can sell yourself in person for a job</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Military: What recruiter would not want to jump at having you who has a solid resume?  She/he will be excited to help you keep building it.</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Trade School:  Trade schools will want to snatch you because of your great resume.  Also because of your demonstrating a good use of your time in high school the school may be able to provide some scholarship opportunities to help you attend.</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Getting Ready to Create your Resume: </a:t>
            </a:r>
            <a:r>
              <a:rPr lang="en-US">
                <a:latin typeface="Helvetica Neue"/>
                <a:ea typeface="Helvetica Neue"/>
                <a:cs typeface="Helvetica Neue"/>
                <a:sym typeface="Helvetica Neue"/>
              </a:rPr>
              <a:t>If you do not have a resume started, use this template to help you get started. As you plan ahead, think of other ways you can add more to your resume in these areas in the future! </a:t>
            </a:r>
            <a:r>
              <a:rPr i="1" lang="en-US">
                <a:latin typeface="Helvetica Neue"/>
                <a:ea typeface="Helvetica Neue"/>
                <a:cs typeface="Helvetica Neue"/>
                <a:sym typeface="Helvetica Neue"/>
              </a:rPr>
              <a:t>Give students a copy of the handout_My Plan: Building a Solid Resume. Have students complete as much information as they can remember to help with entering the information in the Resume Builder Activity next.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Creating a Resume Activity</a:t>
            </a:r>
            <a:r>
              <a:rPr lang="en-US">
                <a:latin typeface="Helvetica Neue"/>
                <a:ea typeface="Helvetica Neue"/>
                <a:cs typeface="Helvetica Neue"/>
                <a:sym typeface="Helvetica Neue"/>
              </a:rPr>
              <a:t>: (11th Grade - End at this slide)  </a:t>
            </a:r>
            <a:r>
              <a:rPr i="1" lang="en-US">
                <a:latin typeface="Helvetica Neue"/>
                <a:ea typeface="Helvetica Neue"/>
                <a:cs typeface="Helvetica Neue"/>
                <a:sym typeface="Helvetica Neue"/>
              </a:rPr>
              <a:t>If resumes and plans are saved in a career file, on a student computer, etc. have students pull them up. </a:t>
            </a:r>
            <a:endParaRPr>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lang="en-US">
                <a:latin typeface="Helvetica Neue"/>
                <a:ea typeface="Helvetica Neue"/>
                <a:cs typeface="Helvetica Neue"/>
                <a:sym typeface="Helvetica Neue"/>
              </a:rPr>
              <a:t>Follow this user-friendly Resume Builder app: </a:t>
            </a:r>
            <a:r>
              <a:rPr lang="en-US" u="sng">
                <a:solidFill>
                  <a:srgbClr val="0000FF"/>
                </a:solidFill>
                <a:latin typeface="Helvetica Neue"/>
                <a:ea typeface="Helvetica Neue"/>
                <a:cs typeface="Helvetica Neue"/>
                <a:sym typeface="Helvetica Neue"/>
                <a:hlinkClick r:id="rId2">
                  <a:extLst>
                    <a:ext uri="{A12FA001-AC4F-418D-AE19-62706E023703}">
                      <ahyp:hlinkClr val="tx"/>
                    </a:ext>
                  </a:extLst>
                </a:hlinkClick>
              </a:rPr>
              <a:t>https://myfuture.com/career/resume-builder</a:t>
            </a:r>
            <a:r>
              <a:rPr lang="en-US">
                <a:latin typeface="Helvetica Neue"/>
                <a:ea typeface="Helvetica Neue"/>
                <a:cs typeface="Helvetica Neue"/>
                <a:sym typeface="Helvetica Neue"/>
              </a:rPr>
              <a:t>  and make sure to save a copy of this document on your Google Drive or another safe place you can access when you need it.</a:t>
            </a:r>
            <a:endParaRPr>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Remember a resume is a living document that is always changing and the need to plan ahead is important.  In order to get where you want to go in a career don’t forget to look at your plan often, and think about ways you can make yourself standout.  The resume that catches the reader’s eye is the one that will get the prize on the other side.</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Part 2: 12th Grade</a:t>
            </a:r>
            <a:endParaRPr/>
          </a:p>
          <a:p>
            <a:pPr indent="0" lvl="0" marL="0" rtl="0" algn="l">
              <a:spcBef>
                <a:spcPts val="0"/>
              </a:spcBef>
              <a:spcAft>
                <a:spcPts val="0"/>
              </a:spcAft>
              <a:buNone/>
            </a:pPr>
            <a:r>
              <a:rPr lang="en-US"/>
              <a:t>Career Activity: Creating a Cover Letter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Introduction: [Use powerpoint] Every time you send out a résumé, you'll need to have a great cover letter to send along with it. It's a good idea to customize your cover letter for each job you're applying for. The cover letter is another way of introducing yourself to a potential employer. What it says about you can be the difference between getting in the door and missing your chance.</a:t>
            </a:r>
            <a:endParaRPr>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6" name="Google Shape;1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Creating a Cover Letter Activity</a:t>
            </a:r>
            <a:r>
              <a:rPr lang="en-US">
                <a:latin typeface="Helvetica Neue"/>
                <a:ea typeface="Helvetica Neue"/>
                <a:cs typeface="Helvetica Neue"/>
                <a:sym typeface="Helvetica Neue"/>
              </a:rPr>
              <a:t>: </a:t>
            </a:r>
            <a:r>
              <a:rPr i="1" lang="en-US">
                <a:latin typeface="Helvetica Neue"/>
                <a:ea typeface="Helvetica Neue"/>
                <a:cs typeface="Helvetica Neue"/>
                <a:sym typeface="Helvetica Neue"/>
              </a:rPr>
              <a:t>After students have updated their resume, have them start working on a draft cover letter that they can edit or personalize as needed. Have each student go to the </a:t>
            </a:r>
            <a:r>
              <a:rPr i="1" lang="en-US" u="sng">
                <a:solidFill>
                  <a:srgbClr val="1C4587"/>
                </a:solidFill>
                <a:latin typeface="Helvetica Neue"/>
                <a:ea typeface="Helvetica Neue"/>
                <a:cs typeface="Helvetica Neue"/>
                <a:sym typeface="Helvetica Neue"/>
                <a:hlinkClick r:id="rId2">
                  <a:extLst>
                    <a:ext uri="{A12FA001-AC4F-418D-AE19-62706E023703}">
                      <ahyp:hlinkClr val="tx"/>
                    </a:ext>
                  </a:extLst>
                </a:hlinkClick>
              </a:rPr>
              <a:t>My Future Create your Cover Letter</a:t>
            </a:r>
            <a:r>
              <a:rPr i="1" lang="en-US">
                <a:latin typeface="Helvetica Neue"/>
                <a:ea typeface="Helvetica Neue"/>
                <a:cs typeface="Helvetica Neue"/>
                <a:sym typeface="Helvetica Neue"/>
              </a:rPr>
              <a:t> website and open a new Google Doc/Microsoft Word/Paper.  Give each student a copy of the handout_ Sample Cover Letter for reference.</a:t>
            </a:r>
            <a:endParaRPr/>
          </a:p>
        </p:txBody>
      </p:sp>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f16f6a393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Helvetica Neue"/>
                <a:ea typeface="Helvetica Neue"/>
                <a:cs typeface="Helvetica Neue"/>
                <a:sym typeface="Helvetica Neue"/>
              </a:rPr>
              <a:t>Composing the Cover Letter: </a:t>
            </a:r>
            <a:r>
              <a:rPr i="1" lang="en-US">
                <a:latin typeface="Helvetica Neue"/>
                <a:ea typeface="Helvetica Neue"/>
                <a:cs typeface="Helvetica Neue"/>
                <a:sym typeface="Helvetica Neue"/>
              </a:rPr>
              <a:t>Students should use their resume as they think about their talents, strengths, etc. Some parts will not be able to complete unless they have a specific audience they are writing to.</a:t>
            </a:r>
            <a:endParaRPr i="1">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Paragraph 1: This is especially important if you've been referred by a mutual friend or acquaintance. If this is the case, don't start with "My friend John Peterson told me you have a job opening so I thought I would write." This will not "wow" anyone. Instead, show a little excitement and passion for the potential employment: "I was thrilled when my friend John Peterson told me there was an opening for an assistant photographer at your company."  Follow this with a few key strengths you have that are pertinent to the position you're looking to obtain.</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Paragraph 2:  Don't go overboard; pick the top three talents or characteristics that would make you stand out as a candidate. (your résumé is there to fill in the details). When writing this paragraph, think about how and why your specific skills, talents and accomplishments would be best for the role.</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Paragraph 3: Maybe you like their fast growth, know people who work there already or you've always used their products. Companies feel good if the candidate has some connection to them and has a good understanding of how the company works, even before he or she is hired.</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Paragraph 4: Suggest a time and a way for you to follow up. Always give the reader easy ways to contact you.</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Save your initial cover letter and remember to do some research to be able to individualize each cover letter you create for each specific audience so you can stand out!</a:t>
            </a:r>
            <a:endParaRPr>
              <a:latin typeface="Helvetica Neue"/>
              <a:ea typeface="Helvetica Neue"/>
              <a:cs typeface="Helvetica Neue"/>
              <a:sym typeface="Helvetica Neue"/>
            </a:endParaRPr>
          </a:p>
        </p:txBody>
      </p:sp>
      <p:sp>
        <p:nvSpPr>
          <p:cNvPr id="167" name="Google Shape;167;gdf16f6a393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14" name="Shape 14"/>
        <p:cNvGrpSpPr/>
        <p:nvPr/>
      </p:nvGrpSpPr>
      <p:grpSpPr>
        <a:xfrm>
          <a:off x="0" y="0"/>
          <a:ext cx="0" cy="0"/>
          <a:chOff x="0" y="0"/>
          <a:chExt cx="0" cy="0"/>
        </a:xfrm>
      </p:grpSpPr>
      <p:sp>
        <p:nvSpPr>
          <p:cNvPr id="15" name="Google Shape;15;p1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18" name="Google Shape;18;p1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9" name="Google Shape;19;p11"/>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0" name="Google Shape;20;p11"/>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 type="secHead">
  <p:cSld name="SECTION_HEADER">
    <p:bg>
      <p:bgPr>
        <a:solidFill>
          <a:schemeClr val="lt1"/>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831850" y="1709739"/>
            <a:ext cx="9489597" cy="735915"/>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rgbClr val="EE5934"/>
              </a:buClr>
              <a:buSzPts val="2800"/>
              <a:buFont typeface="Arial"/>
              <a:buNone/>
              <a:defRPr b="1" sz="2800">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1" type="body"/>
          </p:nvPr>
        </p:nvSpPr>
        <p:spPr>
          <a:xfrm>
            <a:off x="831850" y="2552769"/>
            <a:ext cx="9489597" cy="3536882"/>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marR="0" algn="l">
              <a:lnSpc>
                <a:spcPct val="90000"/>
              </a:lnSpc>
              <a:spcBef>
                <a:spcPts val="500"/>
              </a:spcBef>
              <a:spcAft>
                <a:spcPts val="0"/>
              </a:spcAft>
              <a:buClr>
                <a:srgbClr val="8F999C"/>
              </a:buClr>
              <a:buSzPts val="1400"/>
              <a:buFont typeface="Arial"/>
              <a:buNone/>
              <a:defRPr sz="1400">
                <a:solidFill>
                  <a:srgbClr val="8F999C"/>
                </a:solidFill>
              </a:defRPr>
            </a:lvl2pPr>
            <a:lvl3pPr indent="-368300" lvl="2" marL="1371600" marR="0" algn="l">
              <a:lnSpc>
                <a:spcPct val="90000"/>
              </a:lnSpc>
              <a:spcBef>
                <a:spcPts val="500"/>
              </a:spcBef>
              <a:spcAft>
                <a:spcPts val="0"/>
              </a:spcAft>
              <a:buClr>
                <a:srgbClr val="EE5934"/>
              </a:buClr>
              <a:buSzPts val="2200"/>
              <a:buFont typeface="Arial"/>
              <a:buChar char="•"/>
              <a:defRPr sz="2200">
                <a:solidFill>
                  <a:srgbClr val="8F999C"/>
                </a:solidFill>
              </a:defRPr>
            </a:lvl3pPr>
            <a:lvl4pPr indent="-304800" lvl="3" marL="1828800" marR="0" algn="l">
              <a:lnSpc>
                <a:spcPct val="90000"/>
              </a:lnSpc>
              <a:spcBef>
                <a:spcPts val="500"/>
              </a:spcBef>
              <a:spcAft>
                <a:spcPts val="0"/>
              </a:spcAft>
              <a:buClr>
                <a:srgbClr val="EE5934"/>
              </a:buClr>
              <a:buSzPts val="1200"/>
              <a:buFont typeface="Courier New"/>
              <a:buChar char="o"/>
              <a:defRPr sz="1200">
                <a:solidFill>
                  <a:srgbClr val="8F999C"/>
                </a:solidFill>
              </a:defRPr>
            </a:lvl4pPr>
            <a:lvl5pPr indent="-317500" lvl="4" marL="2286000" marR="0" algn="l">
              <a:lnSpc>
                <a:spcPct val="90000"/>
              </a:lnSpc>
              <a:spcBef>
                <a:spcPts val="500"/>
              </a:spcBef>
              <a:spcAft>
                <a:spcPts val="0"/>
              </a:spcAft>
              <a:buClr>
                <a:srgbClr val="EE5934"/>
              </a:buClr>
              <a:buSzPts val="1400"/>
              <a:buFont typeface="Noto Sans Symbols"/>
              <a:buChar char="▪"/>
              <a:defRPr sz="1400">
                <a:solidFill>
                  <a:srgbClr val="8F999C"/>
                </a:solidFill>
              </a:defRPr>
            </a:lvl5pPr>
            <a:lvl6pPr indent="-228600" lvl="5" marL="2743200" algn="l">
              <a:lnSpc>
                <a:spcPct val="90000"/>
              </a:lnSpc>
              <a:spcBef>
                <a:spcPts val="500"/>
              </a:spcBef>
              <a:spcAft>
                <a:spcPts val="0"/>
              </a:spcAft>
              <a:buClr>
                <a:srgbClr val="8F999C"/>
              </a:buClr>
              <a:buSzPts val="1400"/>
              <a:buNone/>
              <a:defRPr sz="1400">
                <a:solidFill>
                  <a:srgbClr val="8F999C"/>
                </a:solidFill>
              </a:defRPr>
            </a:lvl6pPr>
            <a:lvl7pPr indent="-228600" lvl="6" marL="3200400" algn="l">
              <a:lnSpc>
                <a:spcPct val="90000"/>
              </a:lnSpc>
              <a:spcBef>
                <a:spcPts val="500"/>
              </a:spcBef>
              <a:spcAft>
                <a:spcPts val="0"/>
              </a:spcAft>
              <a:buClr>
                <a:srgbClr val="8F999C"/>
              </a:buClr>
              <a:buSzPts val="1600"/>
              <a:buNone/>
              <a:defRPr sz="1600">
                <a:solidFill>
                  <a:srgbClr val="8F999C"/>
                </a:solidFill>
              </a:defRPr>
            </a:lvl7pPr>
            <a:lvl8pPr indent="-228600" lvl="7" marL="3657600" algn="l">
              <a:lnSpc>
                <a:spcPct val="90000"/>
              </a:lnSpc>
              <a:spcBef>
                <a:spcPts val="500"/>
              </a:spcBef>
              <a:spcAft>
                <a:spcPts val="0"/>
              </a:spcAft>
              <a:buClr>
                <a:srgbClr val="8F999C"/>
              </a:buClr>
              <a:buSzPts val="1600"/>
              <a:buNone/>
              <a:defRPr sz="1600">
                <a:solidFill>
                  <a:srgbClr val="8F999C"/>
                </a:solidFill>
              </a:defRPr>
            </a:lvl8pPr>
            <a:lvl9pPr indent="-228600" lvl="8" marL="4114800" algn="l">
              <a:lnSpc>
                <a:spcPct val="90000"/>
              </a:lnSpc>
              <a:spcBef>
                <a:spcPts val="500"/>
              </a:spcBef>
              <a:spcAft>
                <a:spcPts val="0"/>
              </a:spcAft>
              <a:buClr>
                <a:srgbClr val="8F999C"/>
              </a:buClr>
              <a:buSzPts val="1600"/>
              <a:buNone/>
              <a:defRPr sz="1600">
                <a:solidFill>
                  <a:srgbClr val="8F999C"/>
                </a:solidFill>
              </a:defRPr>
            </a:lvl9pPr>
          </a:lstStyle>
          <a:p/>
        </p:txBody>
      </p:sp>
      <p:sp>
        <p:nvSpPr>
          <p:cNvPr id="88" name="Google Shape;88;p19"/>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9" name="Google Shape;89;p19"/>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0" name="Google Shape;90;p19"/>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4">
  <p:cSld name="Content_4">
    <p:spTree>
      <p:nvGrpSpPr>
        <p:cNvPr id="91" name="Shape 91"/>
        <p:cNvGrpSpPr/>
        <p:nvPr/>
      </p:nvGrpSpPr>
      <p:grpSpPr>
        <a:xfrm>
          <a:off x="0" y="0"/>
          <a:ext cx="0" cy="0"/>
          <a:chOff x="0" y="0"/>
          <a:chExt cx="0" cy="0"/>
        </a:xfrm>
      </p:grpSpPr>
      <p:sp>
        <p:nvSpPr>
          <p:cNvPr id="92" name="Google Shape;92;p20"/>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93" name="Google Shape;93;p20"/>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5" name="Google Shape;95;p20"/>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6" name="Google Shape;96;p2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97" name="Google Shape;97;p20"/>
          <p:cNvSpPr txBox="1"/>
          <p:nvPr>
            <p:ph idx="1" type="body"/>
          </p:nvPr>
        </p:nvSpPr>
        <p:spPr>
          <a:xfrm>
            <a:off x="831850" y="1984292"/>
            <a:ext cx="10759946" cy="3956278"/>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C5961"/>
              </a:buClr>
              <a:buSzPts val="2000"/>
              <a:buFont typeface="Arial"/>
              <a:buNone/>
              <a:defRPr sz="2000">
                <a:solidFill>
                  <a:srgbClr val="3C5961"/>
                </a:solidFill>
              </a:defRPr>
            </a:lvl1pPr>
            <a:lvl2pPr indent="-228600" lvl="1" marL="914400" marR="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marR="0" algn="l">
              <a:lnSpc>
                <a:spcPct val="90000"/>
              </a:lnSpc>
              <a:spcBef>
                <a:spcPts val="500"/>
              </a:spcBef>
              <a:spcAft>
                <a:spcPts val="0"/>
              </a:spcAft>
              <a:buClr>
                <a:srgbClr val="EE5934"/>
              </a:buClr>
              <a:buSzPts val="1600"/>
              <a:buFont typeface="Arial"/>
              <a:buChar char="•"/>
              <a:defRPr sz="1600">
                <a:solidFill>
                  <a:srgbClr val="3C5961"/>
                </a:solidFill>
              </a:defRPr>
            </a:lvl3pPr>
            <a:lvl4pPr indent="-330200" lvl="3" marL="1828800" marR="0" algn="l">
              <a:lnSpc>
                <a:spcPct val="90000"/>
              </a:lnSpc>
              <a:spcBef>
                <a:spcPts val="500"/>
              </a:spcBef>
              <a:spcAft>
                <a:spcPts val="0"/>
              </a:spcAft>
              <a:buClr>
                <a:srgbClr val="EE5934"/>
              </a:buClr>
              <a:buSzPts val="1600"/>
              <a:buFont typeface="Courier New"/>
              <a:buChar char="o"/>
              <a:defRPr sz="1600">
                <a:solidFill>
                  <a:srgbClr val="3C5961"/>
                </a:solidFill>
              </a:defRPr>
            </a:lvl4pPr>
            <a:lvl5pPr indent="-330200" lvl="4" marL="2286000" marR="0" algn="l">
              <a:lnSpc>
                <a:spcPct val="90000"/>
              </a:lnSpc>
              <a:spcBef>
                <a:spcPts val="500"/>
              </a:spcBef>
              <a:spcAft>
                <a:spcPts val="0"/>
              </a:spcAft>
              <a:buClr>
                <a:srgbClr val="EE5934"/>
              </a:buClr>
              <a:buSzPts val="1600"/>
              <a:buFont typeface="Noto Sans Symbols"/>
              <a:buChar char="▪"/>
              <a:defRPr sz="1600">
                <a:solidFill>
                  <a:srgbClr val="3C596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5">
  <p:cSld name="Content_5">
    <p:spTree>
      <p:nvGrpSpPr>
        <p:cNvPr id="98" name="Shape 98"/>
        <p:cNvGrpSpPr/>
        <p:nvPr/>
      </p:nvGrpSpPr>
      <p:grpSpPr>
        <a:xfrm>
          <a:off x="0" y="0"/>
          <a:ext cx="0" cy="0"/>
          <a:chOff x="0" y="0"/>
          <a:chExt cx="0" cy="0"/>
        </a:xfrm>
      </p:grpSpPr>
      <p:sp>
        <p:nvSpPr>
          <p:cNvPr id="99" name="Google Shape;99;p2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01" name="Google Shape;101;p21"/>
          <p:cNvSpPr txBox="1"/>
          <p:nvPr>
            <p:ph type="title"/>
          </p:nvPr>
        </p:nvSpPr>
        <p:spPr>
          <a:xfrm>
            <a:off x="631371" y="1436280"/>
            <a:ext cx="10341428" cy="12481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1"/>
          <p:cNvSpPr txBox="1"/>
          <p:nvPr>
            <p:ph idx="1" type="body"/>
          </p:nvPr>
        </p:nvSpPr>
        <p:spPr>
          <a:xfrm>
            <a:off x="631370" y="2901722"/>
            <a:ext cx="10341429" cy="31498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algn="l">
              <a:lnSpc>
                <a:spcPct val="90000"/>
              </a:lnSpc>
              <a:spcBef>
                <a:spcPts val="500"/>
              </a:spcBef>
              <a:spcAft>
                <a:spcPts val="0"/>
              </a:spcAft>
              <a:buClr>
                <a:srgbClr val="EE5934"/>
              </a:buClr>
              <a:buSzPts val="1600"/>
              <a:buFont typeface="Arial"/>
              <a:buChar char="•"/>
              <a:defRPr sz="1600">
                <a:solidFill>
                  <a:schemeClr val="lt1"/>
                </a:solidFill>
              </a:defRPr>
            </a:lvl3pPr>
            <a:lvl4pPr indent="-330200" lvl="3" marL="1828800" algn="l">
              <a:lnSpc>
                <a:spcPct val="90000"/>
              </a:lnSpc>
              <a:spcBef>
                <a:spcPts val="500"/>
              </a:spcBef>
              <a:spcAft>
                <a:spcPts val="0"/>
              </a:spcAft>
              <a:buClr>
                <a:srgbClr val="EE5934"/>
              </a:buClr>
              <a:buSzPts val="1600"/>
              <a:buFont typeface="Noto Sans Symbols"/>
              <a:buChar char="▪"/>
              <a:defRPr sz="1600">
                <a:solidFill>
                  <a:schemeClr val="lt1"/>
                </a:solidFill>
              </a:defRPr>
            </a:lvl4pPr>
            <a:lvl5pPr indent="-330200" lvl="4" marL="2286000" algn="l">
              <a:lnSpc>
                <a:spcPct val="90000"/>
              </a:lnSpc>
              <a:spcBef>
                <a:spcPts val="500"/>
              </a:spcBef>
              <a:spcAft>
                <a:spcPts val="0"/>
              </a:spcAft>
              <a:buClr>
                <a:srgbClr val="EE5934"/>
              </a:buClr>
              <a:buSzPts val="1600"/>
              <a:buFont typeface="Courier New"/>
              <a:buChar char="o"/>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1"/>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04" name="Google Shape;104;p21"/>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24" name="Google Shape;24;p13"/>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25" name="Google Shape;25;p13"/>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6" name="Google Shape;26;p13"/>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7" name="Shape 27"/>
        <p:cNvGrpSpPr/>
        <p:nvPr/>
      </p:nvGrpSpPr>
      <p:grpSpPr>
        <a:xfrm>
          <a:off x="0" y="0"/>
          <a:ext cx="0" cy="0"/>
          <a:chOff x="0" y="0"/>
          <a:chExt cx="0" cy="0"/>
        </a:xfrm>
      </p:grpSpPr>
      <p:pic>
        <p:nvPicPr>
          <p:cNvPr descr="A picture containing text, floor, indoor, table&#10;&#10;Description automatically generated" id="28" name="Google Shape;28;p15"/>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29" name="Google Shape;29;p15"/>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32" name="Google Shape;32;p15"/>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33" name="Google Shape;33;p1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34" name="Google Shape;34;p15"/>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p:cSld name="Content_2">
    <p:spTree>
      <p:nvGrpSpPr>
        <p:cNvPr id="40" name="Shape 40"/>
        <p:cNvGrpSpPr/>
        <p:nvPr/>
      </p:nvGrpSpPr>
      <p:grpSpPr>
        <a:xfrm>
          <a:off x="0" y="0"/>
          <a:ext cx="0" cy="0"/>
          <a:chOff x="0" y="0"/>
          <a:chExt cx="0" cy="0"/>
        </a:xfrm>
      </p:grpSpPr>
      <p:sp>
        <p:nvSpPr>
          <p:cNvPr id="41" name="Google Shape;41;p1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43" name="Google Shape;43;p16"/>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45" name="Google Shape;45;p16"/>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46" name="Google Shape;46;p16"/>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47" name="Google Shape;47;p16"/>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48" name="Shape 48"/>
        <p:cNvGrpSpPr/>
        <p:nvPr/>
      </p:nvGrpSpPr>
      <p:grpSpPr>
        <a:xfrm>
          <a:off x="0" y="0"/>
          <a:ext cx="0" cy="0"/>
          <a:chOff x="0" y="0"/>
          <a:chExt cx="0" cy="0"/>
        </a:xfrm>
      </p:grpSpPr>
      <p:sp>
        <p:nvSpPr>
          <p:cNvPr id="49" name="Google Shape;49;p10"/>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2" name="Google Shape;52;p1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53" name="Google Shape;53;p10"/>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54" name="Google Shape;54;p10"/>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8" name="Google Shape;58;p12"/>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59" name="Google Shape;59;p12"/>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60" name="Google Shape;60;p12"/>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61" name="Shape 61"/>
        <p:cNvGrpSpPr/>
        <p:nvPr/>
      </p:nvGrpSpPr>
      <p:grpSpPr>
        <a:xfrm>
          <a:off x="0" y="0"/>
          <a:ext cx="0" cy="0"/>
          <a:chOff x="0" y="0"/>
          <a:chExt cx="0" cy="0"/>
        </a:xfrm>
      </p:grpSpPr>
      <p:pic>
        <p:nvPicPr>
          <p:cNvPr descr="A picture containing text, floor, indoor, table&#10;&#10;Description automatically generated" id="62" name="Google Shape;62;p14"/>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63" name="Google Shape;63;p14"/>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4"/>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4"/>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66" name="Google Shape;66;p14"/>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4"/>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68" name="Google Shape;68;p14"/>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bg>
      <p:bgPr>
        <a:solidFill>
          <a:schemeClr val="dk1"/>
        </a:solidFill>
      </p:bgPr>
    </p:bg>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10467" r="5790" t="24999"/>
          <a:stretch/>
        </p:blipFill>
        <p:spPr>
          <a:xfrm>
            <a:off x="-203200" y="-514350"/>
            <a:ext cx="12719050" cy="8191500"/>
          </a:xfrm>
          <a:prstGeom prst="rect">
            <a:avLst/>
          </a:prstGeom>
          <a:noFill/>
          <a:ln>
            <a:noFill/>
          </a:ln>
        </p:spPr>
      </p:pic>
      <p:sp>
        <p:nvSpPr>
          <p:cNvPr id="71" name="Google Shape;71;p17"/>
          <p:cNvSpPr/>
          <p:nvPr/>
        </p:nvSpPr>
        <p:spPr>
          <a:xfrm>
            <a:off x="-203200" y="-514350"/>
            <a:ext cx="12719049" cy="8191500"/>
          </a:xfrm>
          <a:prstGeom prst="rect">
            <a:avLst/>
          </a:prstGeom>
          <a:solidFill>
            <a:srgbClr val="00B3B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7"/>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4" name="Google Shape;74;p17"/>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75" name="Google Shape;75;p17"/>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6" name="Google Shape;76;p17"/>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Content_1">
    <p:spTree>
      <p:nvGrpSpPr>
        <p:cNvPr id="77" name="Shape 77"/>
        <p:cNvGrpSpPr/>
        <p:nvPr/>
      </p:nvGrpSpPr>
      <p:grpSpPr>
        <a:xfrm>
          <a:off x="0" y="0"/>
          <a:ext cx="0" cy="0"/>
          <a:chOff x="0" y="0"/>
          <a:chExt cx="0" cy="0"/>
        </a:xfrm>
      </p:grpSpPr>
      <p:sp>
        <p:nvSpPr>
          <p:cNvPr id="78" name="Google Shape;78;p18"/>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80" name="Google Shape;80;p18"/>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2" name="Google Shape;82;p18"/>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83" name="Google Shape;83;p1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84" name="Google Shape;84;p18"/>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3.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9"/>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3" name="Google Shape;13;p9"/>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8"/>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39" name="Google Shape;39;p8"/>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myfuture.com/career/resume-builder" TargetMode="Externa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myfuture.com/career/creating-your-cover-letter"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b="11253" l="13164" r="27775" t="0"/>
          <a:stretch/>
        </p:blipFill>
        <p:spPr>
          <a:xfrm>
            <a:off x="6765175" y="557774"/>
            <a:ext cx="5426825" cy="5431550"/>
          </a:xfrm>
          <a:prstGeom prst="rect">
            <a:avLst/>
          </a:prstGeom>
          <a:noFill/>
          <a:ln>
            <a:noFill/>
          </a:ln>
        </p:spPr>
      </p:pic>
      <p:sp>
        <p:nvSpPr>
          <p:cNvPr id="110" name="Google Shape;110;p1"/>
          <p:cNvSpPr/>
          <p:nvPr/>
        </p:nvSpPr>
        <p:spPr>
          <a:xfrm>
            <a:off x="6434328" y="3729006"/>
            <a:ext cx="2578608" cy="2578608"/>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1" name="Google Shape;111;p1"/>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STARTING A RESUME</a:t>
            </a:r>
            <a:endParaRPr>
              <a:latin typeface="Poppins"/>
              <a:ea typeface="Poppins"/>
              <a:cs typeface="Poppins"/>
              <a:sym typeface="Poppins"/>
            </a:endParaRPr>
          </a:p>
        </p:txBody>
      </p:sp>
      <p:sp>
        <p:nvSpPr>
          <p:cNvPr id="113" name="Google Shape;113;p1"/>
          <p:cNvSpPr txBox="1"/>
          <p:nvPr>
            <p:ph idx="4294967295" type="body"/>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PLAN AHEAD!</a:t>
            </a:r>
            <a:endParaRPr>
              <a:latin typeface="Poppins"/>
              <a:ea typeface="Poppins"/>
              <a:cs typeface="Poppins"/>
              <a:sym typeface="Poppins"/>
            </a:endParaRPr>
          </a:p>
        </p:txBody>
      </p:sp>
      <p:sp>
        <p:nvSpPr>
          <p:cNvPr id="114" name="Google Shape;114;p1"/>
          <p:cNvSpPr txBox="1"/>
          <p:nvPr>
            <p:ph idx="4294967295" type="body"/>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15" name="Google Shape;115;p1"/>
          <p:cNvSpPr txBox="1"/>
          <p:nvPr>
            <p:ph idx="4294967295"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Road Are You On?</a:t>
            </a:r>
            <a:endParaRPr/>
          </a:p>
        </p:txBody>
      </p:sp>
      <p:sp>
        <p:nvSpPr>
          <p:cNvPr id="116" name="Google Shape;116;p1"/>
          <p:cNvSpPr/>
          <p:nvPr/>
        </p:nvSpPr>
        <p:spPr>
          <a:xfrm>
            <a:off x="522514" y="6233886"/>
            <a:ext cx="1654629" cy="3556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a:bodyPr>
          <a:lstStyle/>
          <a:p>
            <a:pPr indent="0" lvl="0" marL="0" rtl="0" algn="l">
              <a:lnSpc>
                <a:spcPct val="90000"/>
              </a:lnSpc>
              <a:spcBef>
                <a:spcPts val="0"/>
              </a:spcBef>
              <a:spcAft>
                <a:spcPts val="0"/>
              </a:spcAft>
              <a:buClr>
                <a:schemeClr val="accent5"/>
              </a:buClr>
              <a:buSzPts val="4800"/>
              <a:buFont typeface="Arial"/>
              <a:buNone/>
            </a:pPr>
            <a:r>
              <a:rPr lang="en-US">
                <a:latin typeface="Poppins"/>
                <a:ea typeface="Poppins"/>
                <a:cs typeface="Poppins"/>
                <a:sym typeface="Poppins"/>
              </a:rPr>
              <a:t>“DON’T WAIT FOR THE RIGHT OPPORTUNITY, CREATE IT.”</a:t>
            </a:r>
            <a:endParaRPr>
              <a:latin typeface="Poppins"/>
              <a:ea typeface="Poppins"/>
              <a:cs typeface="Poppins"/>
              <a:sym typeface="Poppins"/>
            </a:endParaRPr>
          </a:p>
        </p:txBody>
      </p:sp>
      <p:sp>
        <p:nvSpPr>
          <p:cNvPr id="122" name="Google Shape;122;p3"/>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GEORGE BERNARD SHAW</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900076" y="1984303"/>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RESUME</a:t>
            </a:r>
            <a:endParaRPr>
              <a:latin typeface="Poppins"/>
              <a:ea typeface="Poppins"/>
              <a:cs typeface="Poppins"/>
              <a:sym typeface="Poppins"/>
            </a:endParaRPr>
          </a:p>
        </p:txBody>
      </p:sp>
      <p:sp>
        <p:nvSpPr>
          <p:cNvPr id="128" name="Google Shape;128;p4"/>
          <p:cNvSpPr txBox="1"/>
          <p:nvPr>
            <p:ph idx="1" type="body"/>
          </p:nvPr>
        </p:nvSpPr>
        <p:spPr>
          <a:xfrm>
            <a:off x="2956750" y="1609838"/>
            <a:ext cx="4158900" cy="4705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rPr b="1" lang="en-US" sz="1600">
                <a:latin typeface="Roboto"/>
                <a:ea typeface="Roboto"/>
                <a:cs typeface="Roboto"/>
                <a:sym typeface="Roboto"/>
              </a:rPr>
              <a:t>WHY DO I NEED A RESUME?</a:t>
            </a:r>
            <a:r>
              <a:rPr b="1" lang="en-US" sz="1600">
                <a:latin typeface="Roboto"/>
                <a:ea typeface="Roboto"/>
                <a:cs typeface="Roboto"/>
                <a:sym typeface="Roboto"/>
              </a:rPr>
              <a:t> </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A resume is a document used by a person to display their  background and skills.</a:t>
            </a:r>
            <a:r>
              <a:rPr lang="en-US" sz="1500">
                <a:solidFill>
                  <a:srgbClr val="464646"/>
                </a:solidFill>
                <a:latin typeface="Roboto"/>
                <a:ea typeface="Roboto"/>
                <a:cs typeface="Roboto"/>
                <a:sym typeface="Roboto"/>
              </a:rPr>
              <a:t> </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Can use it to:</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Get a letter of recommendation </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Apply to a college</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Apply for a job</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Go into the military</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Get into a trade school</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Get an apprenticeship</a:t>
            </a:r>
            <a:endParaRPr sz="1500">
              <a:solidFill>
                <a:srgbClr val="464646"/>
              </a:solidFill>
              <a:latin typeface="Roboto"/>
              <a:ea typeface="Roboto"/>
              <a:cs typeface="Roboto"/>
              <a:sym typeface="Roboto"/>
            </a:endParaRPr>
          </a:p>
          <a:p>
            <a:pPr indent="0" lvl="0" marL="0" rtl="0" algn="l">
              <a:lnSpc>
                <a:spcPct val="90000"/>
              </a:lnSpc>
              <a:spcBef>
                <a:spcPts val="1000"/>
              </a:spcBef>
              <a:spcAft>
                <a:spcPts val="0"/>
              </a:spcAft>
              <a:buNone/>
            </a:pPr>
            <a:r>
              <a:t/>
            </a:r>
            <a:endParaRPr sz="1500">
              <a:solidFill>
                <a:srgbClr val="464646"/>
              </a:solidFill>
            </a:endParaRPr>
          </a:p>
          <a:p>
            <a:pPr indent="0" lvl="0" marL="0" rtl="0" algn="l">
              <a:lnSpc>
                <a:spcPct val="90000"/>
              </a:lnSpc>
              <a:spcBef>
                <a:spcPts val="1000"/>
              </a:spcBef>
              <a:spcAft>
                <a:spcPts val="0"/>
              </a:spcAft>
              <a:buClr>
                <a:schemeClr val="dk1"/>
              </a:buClr>
              <a:buSzPts val="2000"/>
              <a:buFont typeface="Arial"/>
              <a:buNone/>
            </a:pPr>
            <a:r>
              <a:t/>
            </a:r>
            <a:endParaRPr/>
          </a:p>
        </p:txBody>
      </p:sp>
      <p:pic>
        <p:nvPicPr>
          <p:cNvPr descr="Image result for high school resume image" id="129" name="Google Shape;129;p4"/>
          <p:cNvPicPr preferRelativeResize="0"/>
          <p:nvPr/>
        </p:nvPicPr>
        <p:blipFill rotWithShape="1">
          <a:blip r:embed="rId3">
            <a:alphaModFix/>
          </a:blip>
          <a:srcRect b="0" l="0" r="0" t="0"/>
          <a:stretch/>
        </p:blipFill>
        <p:spPr>
          <a:xfrm>
            <a:off x="7480714" y="829582"/>
            <a:ext cx="4490357" cy="60284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GETTING READY TO CREATE YOUR RESUME</a:t>
            </a:r>
            <a:endParaRPr>
              <a:latin typeface="Poppins"/>
              <a:ea typeface="Poppins"/>
              <a:cs typeface="Poppins"/>
              <a:sym typeface="Poppins"/>
            </a:endParaRPr>
          </a:p>
        </p:txBody>
      </p:sp>
      <p:sp>
        <p:nvSpPr>
          <p:cNvPr id="135" name="Google Shape;135;p5"/>
          <p:cNvSpPr txBox="1"/>
          <p:nvPr>
            <p:ph idx="1" type="body"/>
          </p:nvPr>
        </p:nvSpPr>
        <p:spPr>
          <a:xfrm>
            <a:off x="500375" y="3413675"/>
            <a:ext cx="4572900" cy="2526900"/>
          </a:xfrm>
          <a:prstGeom prst="rect">
            <a:avLst/>
          </a:prstGeom>
          <a:noFill/>
          <a:ln>
            <a:noFill/>
          </a:ln>
        </p:spPr>
        <p:txBody>
          <a:bodyPr anchorCtr="0" anchor="t" bIns="45700" lIns="91425" spcFirstLastPara="1" rIns="91425" wrap="square" tIns="45700">
            <a:noAutofit/>
          </a:bodyPr>
          <a:lstStyle/>
          <a:p>
            <a:pPr indent="-179070" lvl="0" marL="160020" rtl="0" algn="l">
              <a:lnSpc>
                <a:spcPct val="100000"/>
              </a:lnSpc>
              <a:spcBef>
                <a:spcPts val="0"/>
              </a:spcBef>
              <a:spcAft>
                <a:spcPts val="0"/>
              </a:spcAft>
              <a:buClr>
                <a:srgbClr val="EE5934"/>
              </a:buClr>
              <a:buSzPts val="1800"/>
              <a:buFont typeface="Roboto"/>
              <a:buChar char="•"/>
            </a:pPr>
            <a:r>
              <a:rPr lang="en-US" sz="1800">
                <a:latin typeface="Roboto"/>
                <a:ea typeface="Roboto"/>
                <a:cs typeface="Roboto"/>
                <a:sym typeface="Roboto"/>
              </a:rPr>
              <a:t> Complete the Handout </a:t>
            </a:r>
            <a:endParaRPr sz="1800">
              <a:latin typeface="Roboto"/>
              <a:ea typeface="Roboto"/>
              <a:cs typeface="Roboto"/>
              <a:sym typeface="Roboto"/>
            </a:endParaRPr>
          </a:p>
          <a:p>
            <a:pPr indent="0" lvl="1" marL="457200" rtl="0" algn="l">
              <a:lnSpc>
                <a:spcPct val="100000"/>
              </a:lnSpc>
              <a:spcBef>
                <a:spcPts val="0"/>
              </a:spcBef>
              <a:spcAft>
                <a:spcPts val="0"/>
              </a:spcAft>
              <a:buClr>
                <a:srgbClr val="EE5934"/>
              </a:buClr>
              <a:buSzPts val="1800"/>
              <a:buFont typeface="Roboto"/>
              <a:buNone/>
            </a:pPr>
            <a:r>
              <a:rPr lang="en-US" sz="1800">
                <a:latin typeface="Roboto"/>
                <a:ea typeface="Roboto"/>
                <a:cs typeface="Roboto"/>
                <a:sym typeface="Roboto"/>
              </a:rPr>
              <a:t>My Plan: Building a Solid Resume </a:t>
            </a:r>
            <a:endParaRPr sz="1900">
              <a:latin typeface="Roboto"/>
              <a:ea typeface="Roboto"/>
              <a:cs typeface="Roboto"/>
              <a:sym typeface="Roboto"/>
            </a:endParaRPr>
          </a:p>
          <a:p>
            <a:pPr indent="-179070" lvl="0" marL="160020" rtl="0" algn="l">
              <a:lnSpc>
                <a:spcPct val="100000"/>
              </a:lnSpc>
              <a:spcBef>
                <a:spcPts val="600"/>
              </a:spcBef>
              <a:spcAft>
                <a:spcPts val="0"/>
              </a:spcAft>
              <a:buClr>
                <a:srgbClr val="EE5934"/>
              </a:buClr>
              <a:buSzPts val="1800"/>
              <a:buFont typeface="Roboto"/>
              <a:buChar char="•"/>
            </a:pPr>
            <a:r>
              <a:rPr lang="en-US" sz="1800">
                <a:latin typeface="Roboto"/>
                <a:ea typeface="Roboto"/>
                <a:cs typeface="Roboto"/>
                <a:sym typeface="Roboto"/>
              </a:rPr>
              <a:t>Before you begin, you may want to collect your school and work history and information on any awards you've earned.</a:t>
            </a:r>
            <a:endParaRPr sz="2300">
              <a:latin typeface="Roboto"/>
              <a:ea typeface="Roboto"/>
              <a:cs typeface="Roboto"/>
              <a:sym typeface="Roboto"/>
            </a:endParaRPr>
          </a:p>
          <a:p>
            <a:pPr indent="-179070" lvl="0" marL="160020" rtl="0" algn="l">
              <a:lnSpc>
                <a:spcPct val="100000"/>
              </a:lnSpc>
              <a:spcBef>
                <a:spcPts val="600"/>
              </a:spcBef>
              <a:spcAft>
                <a:spcPts val="0"/>
              </a:spcAft>
              <a:buClr>
                <a:srgbClr val="EE5934"/>
              </a:buClr>
              <a:buSzPts val="1800"/>
              <a:buFont typeface="Roboto"/>
              <a:buChar char="•"/>
            </a:pPr>
            <a:r>
              <a:rPr lang="en-US" sz="1800">
                <a:latin typeface="Roboto"/>
                <a:ea typeface="Roboto"/>
                <a:cs typeface="Roboto"/>
                <a:sym typeface="Roboto"/>
              </a:rPr>
              <a:t>Save this information and add to it each year to update your resume!</a:t>
            </a:r>
            <a:r>
              <a:rPr lang="en-US" sz="1800">
                <a:latin typeface="Roboto"/>
                <a:ea typeface="Roboto"/>
                <a:cs typeface="Roboto"/>
                <a:sym typeface="Roboto"/>
              </a:rPr>
              <a:t> </a:t>
            </a:r>
            <a:endParaRPr sz="2300">
              <a:latin typeface="Roboto"/>
              <a:ea typeface="Roboto"/>
              <a:cs typeface="Roboto"/>
              <a:sym typeface="Roboto"/>
            </a:endParaRPr>
          </a:p>
        </p:txBody>
      </p:sp>
      <p:graphicFrame>
        <p:nvGraphicFramePr>
          <p:cNvPr id="136" name="Google Shape;136;p5"/>
          <p:cNvGraphicFramePr/>
          <p:nvPr/>
        </p:nvGraphicFramePr>
        <p:xfrm>
          <a:off x="5334000" y="1176000"/>
          <a:ext cx="3000000" cy="3000000"/>
        </p:xfrm>
        <a:graphic>
          <a:graphicData uri="http://schemas.openxmlformats.org/drawingml/2006/table">
            <a:tbl>
              <a:tblPr>
                <a:noFill/>
                <a:tableStyleId>{2519A164-3FBE-4B20-8BF9-35105E0A9F0C}</a:tableStyleId>
              </a:tblPr>
              <a:tblGrid>
                <a:gridCol w="1371600"/>
                <a:gridCol w="1371600"/>
                <a:gridCol w="1371600"/>
                <a:gridCol w="1371600"/>
                <a:gridCol w="1371600"/>
              </a:tblGrid>
              <a:tr h="12700">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9th Grade</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10th Grade</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11th Grade</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12th Grade</a:t>
                      </a:r>
                      <a:endParaRPr sz="1000">
                        <a:solidFill>
                          <a:srgbClr val="58585A"/>
                        </a:solidFill>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Volunteer Work</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Cumulative GPA</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Leadership</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Athletic Participation</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Music, Drama, Dance, Other Performing Activities</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Honors/Awards</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Club Activities</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Employment</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US" sz="1000">
                          <a:solidFill>
                            <a:srgbClr val="58585A"/>
                          </a:solidFill>
                          <a:latin typeface="Roboto"/>
                          <a:ea typeface="Roboto"/>
                          <a:cs typeface="Roboto"/>
                          <a:sym typeface="Roboto"/>
                        </a:rPr>
                        <a:t># of Ap/Dual Credit/Honor Classes</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t/>
                      </a:r>
                      <a:endParaRPr sz="1000">
                        <a:solidFill>
                          <a:srgbClr val="58585A"/>
                        </a:solidFill>
                        <a:latin typeface="Roboto"/>
                        <a:ea typeface="Roboto"/>
                        <a:cs typeface="Roboto"/>
                        <a:sym typeface="Roboto"/>
                      </a:endParaRPr>
                    </a:p>
                  </a:txBody>
                  <a:tcPr marT="63500" marB="63500" marR="63500" marL="6350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CREATING YOUR RESUME ACTIVITY</a:t>
            </a:r>
            <a:endParaRPr>
              <a:latin typeface="Poppins"/>
              <a:ea typeface="Poppins"/>
              <a:cs typeface="Poppins"/>
              <a:sym typeface="Poppins"/>
            </a:endParaRPr>
          </a:p>
        </p:txBody>
      </p:sp>
      <p:sp>
        <p:nvSpPr>
          <p:cNvPr id="142" name="Google Shape;142;p6"/>
          <p:cNvSpPr txBox="1"/>
          <p:nvPr>
            <p:ph idx="1" type="body"/>
          </p:nvPr>
        </p:nvSpPr>
        <p:spPr>
          <a:xfrm>
            <a:off x="4223251" y="858350"/>
            <a:ext cx="4227000" cy="5703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700">
                <a:solidFill>
                  <a:srgbClr val="3C5A62"/>
                </a:solidFill>
                <a:latin typeface="Roboto"/>
                <a:ea typeface="Roboto"/>
                <a:cs typeface="Roboto"/>
                <a:sym typeface="Roboto"/>
              </a:rPr>
              <a:t>CREATE YOUR RESUME</a:t>
            </a:r>
            <a:endParaRPr sz="1700">
              <a:solidFill>
                <a:srgbClr val="3C5A62"/>
              </a:solidFill>
              <a:latin typeface="Roboto"/>
              <a:ea typeface="Roboto"/>
              <a:cs typeface="Roboto"/>
              <a:sym typeface="Roboto"/>
            </a:endParaRPr>
          </a:p>
          <a:p>
            <a:pPr indent="-292100" lvl="0" marL="285750" rtl="0" algn="l">
              <a:lnSpc>
                <a:spcPct val="90000"/>
              </a:lnSpc>
              <a:spcBef>
                <a:spcPts val="1000"/>
              </a:spcBef>
              <a:spcAft>
                <a:spcPts val="0"/>
              </a:spcAft>
              <a:buClr>
                <a:srgbClr val="EE5934"/>
              </a:buClr>
              <a:buSzPts val="1600"/>
              <a:buFont typeface="Roboto"/>
              <a:buChar char="•"/>
            </a:pPr>
            <a:r>
              <a:rPr lang="en-US" sz="1600">
                <a:solidFill>
                  <a:srgbClr val="3C5A62"/>
                </a:solidFill>
                <a:latin typeface="Roboto"/>
                <a:ea typeface="Roboto"/>
                <a:cs typeface="Roboto"/>
                <a:sym typeface="Roboto"/>
              </a:rPr>
              <a:t>GO TO </a:t>
            </a:r>
            <a:r>
              <a:rPr lang="en-US" sz="1600" u="sng">
                <a:solidFill>
                  <a:schemeClr val="hlink"/>
                </a:solidFill>
                <a:latin typeface="Roboto"/>
                <a:ea typeface="Roboto"/>
                <a:cs typeface="Roboto"/>
                <a:sym typeface="Roboto"/>
                <a:hlinkClick r:id="rId3"/>
              </a:rPr>
              <a:t>https://myfuture.com/career/resume-builder</a:t>
            </a:r>
            <a:endParaRPr sz="1600">
              <a:solidFill>
                <a:srgbClr val="3C5A62"/>
              </a:solidFill>
              <a:latin typeface="Roboto"/>
              <a:ea typeface="Roboto"/>
              <a:cs typeface="Roboto"/>
              <a:sym typeface="Roboto"/>
            </a:endParaRPr>
          </a:p>
          <a:p>
            <a:pPr indent="-292100" lvl="0" marL="285750" rtl="0" algn="l">
              <a:lnSpc>
                <a:spcPct val="90000"/>
              </a:lnSpc>
              <a:spcBef>
                <a:spcPts val="1000"/>
              </a:spcBef>
              <a:spcAft>
                <a:spcPts val="0"/>
              </a:spcAft>
              <a:buClr>
                <a:srgbClr val="EE5934"/>
              </a:buClr>
              <a:buSzPts val="1600"/>
              <a:buFont typeface="Roboto"/>
              <a:buChar char="•"/>
            </a:pPr>
            <a:r>
              <a:rPr lang="en-US" sz="1600">
                <a:solidFill>
                  <a:srgbClr val="3C5A62"/>
                </a:solidFill>
                <a:latin typeface="Roboto"/>
                <a:ea typeface="Roboto"/>
                <a:cs typeface="Roboto"/>
                <a:sym typeface="Roboto"/>
              </a:rPr>
              <a:t>Follow this user-friendly Resume Builder app and make sure to save a copy of this document on your Google Drive or another safe </a:t>
            </a:r>
            <a:r>
              <a:rPr lang="en-US" sz="1600">
                <a:latin typeface="Roboto"/>
                <a:ea typeface="Roboto"/>
                <a:cs typeface="Roboto"/>
                <a:sym typeface="Roboto"/>
              </a:rPr>
              <a:t>place you can access when you need it.</a:t>
            </a:r>
            <a:endParaRPr sz="1600">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Fill in each section the best you can!</a:t>
            </a:r>
            <a:endParaRPr>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To protect your privacy, the Résumé Builder stores your information only while you work. If you close the browser, or the session times out, your information will not be saved.</a:t>
            </a:r>
            <a:endParaRPr>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You can save your résumé by either downloading the file to your computer or printing it out.</a:t>
            </a:r>
            <a:endParaRPr>
              <a:latin typeface="Roboto"/>
              <a:ea typeface="Roboto"/>
              <a:cs typeface="Roboto"/>
              <a:sym typeface="Roboto"/>
            </a:endParaRPr>
          </a:p>
          <a:p>
            <a:pPr indent="0" lvl="0" marL="0" rtl="0" algn="l">
              <a:spcBef>
                <a:spcPts val="1000"/>
              </a:spcBef>
              <a:spcAft>
                <a:spcPts val="0"/>
              </a:spcAft>
              <a:buNone/>
            </a:pPr>
            <a:r>
              <a:rPr lang="en-US" sz="1600">
                <a:latin typeface="Roboto"/>
                <a:ea typeface="Roboto"/>
                <a:cs typeface="Roboto"/>
                <a:sym typeface="Roboto"/>
              </a:rPr>
              <a:t>If you would rather create it in a different format to be able to edit easier, </a:t>
            </a:r>
            <a:r>
              <a:rPr lang="en-US" sz="1600">
                <a:latin typeface="Roboto"/>
                <a:ea typeface="Roboto"/>
                <a:cs typeface="Roboto"/>
                <a:sym typeface="Roboto"/>
              </a:rPr>
              <a:t>please do so!</a:t>
            </a:r>
            <a:endParaRPr sz="1600">
              <a:latin typeface="Roboto"/>
              <a:ea typeface="Roboto"/>
              <a:cs typeface="Roboto"/>
              <a:sym typeface="Roboto"/>
            </a:endParaRPr>
          </a:p>
          <a:p>
            <a:pPr indent="0" lvl="0" marL="0" rtl="0" algn="l">
              <a:lnSpc>
                <a:spcPct val="90000"/>
              </a:lnSpc>
              <a:spcBef>
                <a:spcPts val="1000"/>
              </a:spcBef>
              <a:spcAft>
                <a:spcPts val="0"/>
              </a:spcAft>
              <a:buNone/>
            </a:pPr>
            <a:r>
              <a:t/>
            </a:r>
            <a:endParaRPr/>
          </a:p>
        </p:txBody>
      </p:sp>
      <p:pic>
        <p:nvPicPr>
          <p:cNvPr id="143" name="Google Shape;143;p6"/>
          <p:cNvPicPr preferRelativeResize="0"/>
          <p:nvPr/>
        </p:nvPicPr>
        <p:blipFill>
          <a:blip r:embed="rId4">
            <a:alphaModFix/>
          </a:blip>
          <a:stretch>
            <a:fillRect/>
          </a:stretch>
        </p:blipFill>
        <p:spPr>
          <a:xfrm>
            <a:off x="8755051" y="2631750"/>
            <a:ext cx="3436949" cy="22950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b="14140" l="4368" r="41437" t="0"/>
          <a:stretch/>
        </p:blipFill>
        <p:spPr>
          <a:xfrm>
            <a:off x="7177575" y="460600"/>
            <a:ext cx="5014425" cy="5291150"/>
          </a:xfrm>
          <a:prstGeom prst="rect">
            <a:avLst/>
          </a:prstGeom>
          <a:noFill/>
          <a:ln>
            <a:noFill/>
          </a:ln>
        </p:spPr>
      </p:pic>
      <p:sp>
        <p:nvSpPr>
          <p:cNvPr id="149" name="Google Shape;149;p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CREATING A COVER LETTER</a:t>
            </a:r>
            <a:endParaRPr b="1">
              <a:latin typeface="Poppins"/>
              <a:ea typeface="Poppins"/>
              <a:cs typeface="Poppins"/>
              <a:sym typeface="Poppins"/>
            </a:endParaRPr>
          </a:p>
        </p:txBody>
      </p:sp>
      <p:sp>
        <p:nvSpPr>
          <p:cNvPr id="150" name="Google Shape;150;p2"/>
          <p:cNvSpPr txBox="1"/>
          <p:nvPr>
            <p:ph idx="4294967295" type="body"/>
          </p:nvPr>
        </p:nvSpPr>
        <p:spPr>
          <a:xfrm>
            <a:off x="64918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51" name="Google Shape;151;p2"/>
          <p:cNvSpPr txBox="1"/>
          <p:nvPr>
            <p:ph idx="4294967295" type="body"/>
          </p:nvPr>
        </p:nvSpPr>
        <p:spPr>
          <a:xfrm>
            <a:off x="6449713" y="3777124"/>
            <a:ext cx="2148840" cy="4145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152" name="Google Shape;152;p2"/>
          <p:cNvSpPr/>
          <p:nvPr/>
        </p:nvSpPr>
        <p:spPr>
          <a:xfrm>
            <a:off x="6434328" y="3729006"/>
            <a:ext cx="2578608" cy="2578608"/>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53" name="Google Shape;153;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cxnSp>
        <p:nvCxnSpPr>
          <p:cNvPr id="154" name="Google Shape;154;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55" name="Google Shape;155;p2"/>
          <p:cNvSpPr txBox="1"/>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GET WHAT YOU WANT!</a:t>
            </a:r>
            <a:endParaRPr b="1" i="0" sz="1800" u="none" cap="none" strike="noStrike">
              <a:solidFill>
                <a:schemeClr val="lt1"/>
              </a:solidFill>
              <a:latin typeface="Poppins"/>
              <a:ea typeface="Poppins"/>
              <a:cs typeface="Poppins"/>
              <a:sym typeface="Poppins"/>
            </a:endParaRPr>
          </a:p>
        </p:txBody>
      </p:sp>
      <p:sp>
        <p:nvSpPr>
          <p:cNvPr id="156" name="Google Shape;156;p2"/>
          <p:cNvSpPr txBox="1"/>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157" name="Google Shape;157;p2"/>
          <p:cNvSpPr/>
          <p:nvPr/>
        </p:nvSpPr>
        <p:spPr>
          <a:xfrm>
            <a:off x="272143" y="6233886"/>
            <a:ext cx="1654629" cy="3556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CREATING A COVER LETTER</a:t>
            </a:r>
            <a:endParaRPr>
              <a:latin typeface="Poppins"/>
              <a:ea typeface="Poppins"/>
              <a:cs typeface="Poppins"/>
              <a:sym typeface="Poppins"/>
            </a:endParaRPr>
          </a:p>
        </p:txBody>
      </p:sp>
      <p:sp>
        <p:nvSpPr>
          <p:cNvPr id="163" name="Google Shape;163;p7"/>
          <p:cNvSpPr txBox="1"/>
          <p:nvPr>
            <p:ph idx="1" type="body"/>
          </p:nvPr>
        </p:nvSpPr>
        <p:spPr>
          <a:xfrm>
            <a:off x="4223251" y="858350"/>
            <a:ext cx="4227000" cy="5703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700">
                <a:solidFill>
                  <a:srgbClr val="3C5A62"/>
                </a:solidFill>
                <a:latin typeface="Roboto"/>
                <a:ea typeface="Roboto"/>
                <a:cs typeface="Roboto"/>
                <a:sym typeface="Roboto"/>
              </a:rPr>
              <a:t>CREATE YOUR COVER LETTER</a:t>
            </a:r>
            <a:endParaRPr sz="1600">
              <a:solidFill>
                <a:srgbClr val="3C5A62"/>
              </a:solidFill>
              <a:latin typeface="Roboto"/>
              <a:ea typeface="Roboto"/>
              <a:cs typeface="Roboto"/>
              <a:sym typeface="Roboto"/>
            </a:endParaRPr>
          </a:p>
          <a:p>
            <a:pPr indent="-292100" lvl="0" marL="285750" rtl="0" algn="l">
              <a:lnSpc>
                <a:spcPct val="90000"/>
              </a:lnSpc>
              <a:spcBef>
                <a:spcPts val="1000"/>
              </a:spcBef>
              <a:spcAft>
                <a:spcPts val="0"/>
              </a:spcAft>
              <a:buClr>
                <a:srgbClr val="EE5934"/>
              </a:buClr>
              <a:buSzPts val="1600"/>
              <a:buFont typeface="Roboto"/>
              <a:buChar char="•"/>
            </a:pPr>
            <a:r>
              <a:rPr lang="en-US" sz="1600">
                <a:solidFill>
                  <a:srgbClr val="3C5A62"/>
                </a:solidFill>
                <a:latin typeface="Roboto"/>
                <a:ea typeface="Roboto"/>
                <a:cs typeface="Roboto"/>
                <a:sym typeface="Roboto"/>
              </a:rPr>
              <a:t>GO TO </a:t>
            </a:r>
            <a:r>
              <a:rPr lang="en-US" sz="1600" u="sng">
                <a:solidFill>
                  <a:schemeClr val="hlink"/>
                </a:solidFill>
                <a:latin typeface="Roboto"/>
                <a:ea typeface="Roboto"/>
                <a:cs typeface="Roboto"/>
                <a:sym typeface="Roboto"/>
                <a:hlinkClick r:id="rId3"/>
              </a:rPr>
              <a:t>https://myfuture.com/career/creating-your-cover-letter</a:t>
            </a:r>
            <a:endParaRPr sz="1600">
              <a:solidFill>
                <a:srgbClr val="3C5A62"/>
              </a:solidFill>
              <a:latin typeface="Roboto"/>
              <a:ea typeface="Roboto"/>
              <a:cs typeface="Roboto"/>
              <a:sym typeface="Roboto"/>
            </a:endParaRPr>
          </a:p>
          <a:p>
            <a:pPr indent="-292100" lvl="0" marL="285750" rtl="0" algn="l">
              <a:lnSpc>
                <a:spcPct val="90000"/>
              </a:lnSpc>
              <a:spcBef>
                <a:spcPts val="1000"/>
              </a:spcBef>
              <a:spcAft>
                <a:spcPts val="0"/>
              </a:spcAft>
              <a:buClr>
                <a:srgbClr val="EE5934"/>
              </a:buClr>
              <a:buSzPts val="1600"/>
              <a:buFont typeface="Roboto"/>
              <a:buChar char="•"/>
            </a:pPr>
            <a:r>
              <a:rPr lang="en-US" sz="1600">
                <a:solidFill>
                  <a:srgbClr val="3C5A62"/>
                </a:solidFill>
                <a:latin typeface="Roboto"/>
                <a:ea typeface="Roboto"/>
                <a:cs typeface="Roboto"/>
                <a:sym typeface="Roboto"/>
              </a:rPr>
              <a:t>Before you Write</a:t>
            </a:r>
            <a:endParaRPr sz="1600">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Think about yourself and your experiences</a:t>
            </a:r>
            <a:endParaRPr>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How did you hear about this opportunity?</a:t>
            </a:r>
            <a:endParaRPr>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What do you know about the </a:t>
            </a:r>
            <a:r>
              <a:rPr lang="en-US">
                <a:latin typeface="Roboto"/>
                <a:ea typeface="Roboto"/>
                <a:cs typeface="Roboto"/>
                <a:sym typeface="Roboto"/>
              </a:rPr>
              <a:t>organization</a:t>
            </a:r>
            <a:r>
              <a:rPr lang="en-US">
                <a:latin typeface="Roboto"/>
                <a:ea typeface="Roboto"/>
                <a:cs typeface="Roboto"/>
                <a:sym typeface="Roboto"/>
              </a:rPr>
              <a:t> you’re writing to?</a:t>
            </a:r>
            <a:endParaRPr>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To </a:t>
            </a:r>
            <a:r>
              <a:rPr lang="en-US">
                <a:latin typeface="Roboto"/>
                <a:ea typeface="Roboto"/>
                <a:cs typeface="Roboto"/>
                <a:sym typeface="Roboto"/>
              </a:rPr>
              <a:t>whom</a:t>
            </a:r>
            <a:r>
              <a:rPr lang="en-US">
                <a:latin typeface="Roboto"/>
                <a:ea typeface="Roboto"/>
                <a:cs typeface="Roboto"/>
                <a:sym typeface="Roboto"/>
              </a:rPr>
              <a:t> are you writing?</a:t>
            </a:r>
            <a:endParaRPr>
              <a:latin typeface="Roboto"/>
              <a:ea typeface="Roboto"/>
              <a:cs typeface="Roboto"/>
              <a:sym typeface="Roboto"/>
            </a:endParaRPr>
          </a:p>
          <a:p>
            <a:pPr indent="-101600" lvl="0" marL="0" rtl="0" algn="l">
              <a:spcBef>
                <a:spcPts val="1000"/>
              </a:spcBef>
              <a:spcAft>
                <a:spcPts val="0"/>
              </a:spcAft>
              <a:buClr>
                <a:schemeClr val="accent1"/>
              </a:buClr>
              <a:buSzPts val="1600"/>
              <a:buFont typeface="Roboto"/>
              <a:buChar char="•"/>
            </a:pPr>
            <a:r>
              <a:rPr lang="en-US" sz="1600">
                <a:solidFill>
                  <a:srgbClr val="3C5A62"/>
                </a:solidFill>
                <a:latin typeface="Roboto"/>
                <a:ea typeface="Roboto"/>
                <a:cs typeface="Roboto"/>
                <a:sym typeface="Roboto"/>
              </a:rPr>
              <a:t>      Writing the Letter</a:t>
            </a:r>
            <a:endParaRPr sz="1600">
              <a:latin typeface="Roboto"/>
              <a:ea typeface="Roboto"/>
              <a:cs typeface="Roboto"/>
              <a:sym typeface="Roboto"/>
            </a:endParaRPr>
          </a:p>
          <a:p>
            <a:pPr indent="-285750" lvl="2" marL="1200150" rtl="0" algn="l">
              <a:spcBef>
                <a:spcPts val="500"/>
              </a:spcBef>
              <a:spcAft>
                <a:spcPts val="0"/>
              </a:spcAft>
              <a:buClr>
                <a:schemeClr val="accent1"/>
              </a:buClr>
              <a:buSzPts val="1600"/>
              <a:buFont typeface="Roboto"/>
              <a:buChar char="•"/>
            </a:pPr>
            <a:r>
              <a:rPr lang="en-US">
                <a:latin typeface="Roboto"/>
                <a:ea typeface="Roboto"/>
                <a:cs typeface="Roboto"/>
                <a:sym typeface="Roboto"/>
              </a:rPr>
              <a:t>Maximum of one page</a:t>
            </a:r>
            <a:endParaRPr>
              <a:latin typeface="Roboto"/>
              <a:ea typeface="Roboto"/>
              <a:cs typeface="Roboto"/>
              <a:sym typeface="Roboto"/>
            </a:endParaRPr>
          </a:p>
          <a:p>
            <a:pPr indent="-285750" lvl="2" marL="1200150" rtl="0" algn="l">
              <a:spcBef>
                <a:spcPts val="500"/>
              </a:spcBef>
              <a:spcAft>
                <a:spcPts val="0"/>
              </a:spcAft>
              <a:buClr>
                <a:schemeClr val="accent1"/>
              </a:buClr>
              <a:buSzPts val="1600"/>
              <a:buFont typeface="Roboto"/>
              <a:buChar char="•"/>
            </a:pPr>
            <a:r>
              <a:rPr lang="en-US">
                <a:latin typeface="Roboto"/>
                <a:ea typeface="Roboto"/>
                <a:cs typeface="Roboto"/>
                <a:sym typeface="Roboto"/>
              </a:rPr>
              <a:t>Proofread Carefully</a:t>
            </a:r>
            <a:endParaRPr>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Write individual letters</a:t>
            </a:r>
            <a:endParaRPr>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Forget photos</a:t>
            </a:r>
            <a:endParaRPr>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Sume simple, clear sentences</a:t>
            </a:r>
            <a:endParaRPr>
              <a:latin typeface="Roboto"/>
              <a:ea typeface="Roboto"/>
              <a:cs typeface="Roboto"/>
              <a:sym typeface="Roboto"/>
            </a:endParaRPr>
          </a:p>
          <a:p>
            <a:pPr indent="-285750" lvl="2" marL="1200150" rtl="0" algn="l">
              <a:spcBef>
                <a:spcPts val="500"/>
              </a:spcBef>
              <a:spcAft>
                <a:spcPts val="0"/>
              </a:spcAft>
              <a:buSzPts val="1600"/>
              <a:buFont typeface="Roboto"/>
              <a:buChar char="•"/>
            </a:pPr>
            <a:r>
              <a:rPr lang="en-US">
                <a:latin typeface="Roboto"/>
                <a:ea typeface="Roboto"/>
                <a:cs typeface="Roboto"/>
                <a:sym typeface="Roboto"/>
              </a:rPr>
              <a:t>Save your resume and cover letter in a place where you can find them easily and edit them!</a:t>
            </a:r>
            <a:endParaRPr>
              <a:latin typeface="Roboto"/>
              <a:ea typeface="Roboto"/>
              <a:cs typeface="Roboto"/>
              <a:sym typeface="Roboto"/>
            </a:endParaRPr>
          </a:p>
        </p:txBody>
      </p:sp>
      <p:pic>
        <p:nvPicPr>
          <p:cNvPr id="164" name="Google Shape;164;p7"/>
          <p:cNvPicPr preferRelativeResize="0"/>
          <p:nvPr/>
        </p:nvPicPr>
        <p:blipFill>
          <a:blip r:embed="rId4">
            <a:alphaModFix/>
          </a:blip>
          <a:stretch>
            <a:fillRect/>
          </a:stretch>
        </p:blipFill>
        <p:spPr>
          <a:xfrm>
            <a:off x="8755051" y="2699975"/>
            <a:ext cx="3436949" cy="22922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df16f6a393_0_13"/>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COMPOSING THE </a:t>
            </a:r>
            <a:r>
              <a:rPr lang="en-US">
                <a:latin typeface="Poppins"/>
                <a:ea typeface="Poppins"/>
                <a:cs typeface="Poppins"/>
                <a:sym typeface="Poppins"/>
              </a:rPr>
              <a:t>COVER LETTER</a:t>
            </a:r>
            <a:endParaRPr>
              <a:latin typeface="Poppins"/>
              <a:ea typeface="Poppins"/>
              <a:cs typeface="Poppins"/>
              <a:sym typeface="Poppins"/>
            </a:endParaRPr>
          </a:p>
        </p:txBody>
      </p:sp>
      <p:sp>
        <p:nvSpPr>
          <p:cNvPr id="170" name="Google Shape;170;gdf16f6a393_0_13"/>
          <p:cNvSpPr txBox="1"/>
          <p:nvPr>
            <p:ph idx="1" type="body"/>
          </p:nvPr>
        </p:nvSpPr>
        <p:spPr>
          <a:xfrm>
            <a:off x="4166375" y="1474450"/>
            <a:ext cx="4181400" cy="497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700">
                <a:solidFill>
                  <a:srgbClr val="3C5A62"/>
                </a:solidFill>
                <a:latin typeface="Roboto"/>
                <a:ea typeface="Roboto"/>
                <a:cs typeface="Roboto"/>
                <a:sym typeface="Roboto"/>
              </a:rPr>
              <a:t>COMPOSE THE </a:t>
            </a:r>
            <a:r>
              <a:rPr b="1" lang="en-US" sz="1700">
                <a:solidFill>
                  <a:srgbClr val="3C5A62"/>
                </a:solidFill>
                <a:latin typeface="Roboto"/>
                <a:ea typeface="Roboto"/>
                <a:cs typeface="Roboto"/>
                <a:sym typeface="Roboto"/>
              </a:rPr>
              <a:t>LETTER</a:t>
            </a:r>
            <a:endParaRPr b="1" sz="1700">
              <a:solidFill>
                <a:srgbClr val="3C5A62"/>
              </a:solidFill>
              <a:latin typeface="Roboto"/>
              <a:ea typeface="Roboto"/>
              <a:cs typeface="Roboto"/>
              <a:sym typeface="Roboto"/>
            </a:endParaRPr>
          </a:p>
          <a:p>
            <a:pPr indent="0" lvl="0" marL="0" rtl="0" algn="l">
              <a:lnSpc>
                <a:spcPct val="90000"/>
              </a:lnSpc>
              <a:spcBef>
                <a:spcPts val="0"/>
              </a:spcBef>
              <a:spcAft>
                <a:spcPts val="0"/>
              </a:spcAft>
              <a:buClr>
                <a:srgbClr val="3C5A62"/>
              </a:buClr>
              <a:buSzPts val="1500"/>
              <a:buFont typeface="Arial"/>
              <a:buNone/>
            </a:pPr>
            <a:r>
              <a:t/>
            </a:r>
            <a:endParaRPr b="1" sz="1700">
              <a:solidFill>
                <a:srgbClr val="3C5A62"/>
              </a:solidFill>
              <a:latin typeface="Roboto"/>
              <a:ea typeface="Roboto"/>
              <a:cs typeface="Roboto"/>
              <a:sym typeface="Roboto"/>
            </a:endParaRPr>
          </a:p>
          <a:p>
            <a:pPr indent="0" lvl="0" marL="0" rtl="0" algn="l">
              <a:lnSpc>
                <a:spcPct val="90000"/>
              </a:lnSpc>
              <a:spcBef>
                <a:spcPts val="0"/>
              </a:spcBef>
              <a:spcAft>
                <a:spcPts val="0"/>
              </a:spcAft>
              <a:buClr>
                <a:srgbClr val="3C5A62"/>
              </a:buClr>
              <a:buSzPts val="1500"/>
              <a:buFont typeface="Arial"/>
              <a:buNone/>
            </a:pPr>
            <a:r>
              <a:rPr b="1" lang="en-US" sz="1700">
                <a:solidFill>
                  <a:srgbClr val="3C5A62"/>
                </a:solidFill>
                <a:latin typeface="Roboto"/>
                <a:ea typeface="Roboto"/>
                <a:cs typeface="Roboto"/>
                <a:sym typeface="Roboto"/>
              </a:rPr>
              <a:t>Be yourself! Write in the active tense.</a:t>
            </a:r>
            <a:endParaRPr b="1" sz="1700">
              <a:solidFill>
                <a:srgbClr val="3C5A62"/>
              </a:solidFill>
              <a:latin typeface="Roboto"/>
              <a:ea typeface="Roboto"/>
              <a:cs typeface="Roboto"/>
              <a:sym typeface="Roboto"/>
            </a:endParaRPr>
          </a:p>
          <a:p>
            <a:pPr indent="-292100" lvl="0" marL="285750" rtl="0" algn="l">
              <a:lnSpc>
                <a:spcPct val="90000"/>
              </a:lnSpc>
              <a:spcBef>
                <a:spcPts val="1000"/>
              </a:spcBef>
              <a:spcAft>
                <a:spcPts val="0"/>
              </a:spcAft>
              <a:buClr>
                <a:srgbClr val="EE5934"/>
              </a:buClr>
              <a:buSzPts val="1600"/>
              <a:buFont typeface="Roboto"/>
              <a:buChar char="•"/>
            </a:pPr>
            <a:r>
              <a:rPr lang="en-US" sz="1600">
                <a:solidFill>
                  <a:srgbClr val="3C5A62"/>
                </a:solidFill>
                <a:latin typeface="Roboto"/>
                <a:ea typeface="Roboto"/>
                <a:cs typeface="Roboto"/>
                <a:sym typeface="Roboto"/>
              </a:rPr>
              <a:t>Paragraph One: Start with how you heard about the job—friend, employee, newsletter, advertisement, etc. </a:t>
            </a:r>
            <a:endParaRPr sz="1600">
              <a:solidFill>
                <a:srgbClr val="3C5A62"/>
              </a:solidFill>
              <a:latin typeface="Roboto"/>
              <a:ea typeface="Roboto"/>
              <a:cs typeface="Roboto"/>
              <a:sym typeface="Roboto"/>
            </a:endParaRPr>
          </a:p>
          <a:p>
            <a:pPr indent="-292100" lvl="0" marL="285750" rtl="0" algn="l">
              <a:lnSpc>
                <a:spcPct val="90000"/>
              </a:lnSpc>
              <a:spcBef>
                <a:spcPts val="1000"/>
              </a:spcBef>
              <a:spcAft>
                <a:spcPts val="0"/>
              </a:spcAft>
              <a:buClr>
                <a:srgbClr val="EE5934"/>
              </a:buClr>
              <a:buSzPts val="1600"/>
              <a:buFont typeface="Roboto"/>
              <a:buChar char="•"/>
            </a:pPr>
            <a:r>
              <a:rPr lang="en-US" sz="1600">
                <a:solidFill>
                  <a:srgbClr val="3C5A62"/>
                </a:solidFill>
                <a:latin typeface="Roboto"/>
                <a:ea typeface="Roboto"/>
                <a:cs typeface="Roboto"/>
                <a:sym typeface="Roboto"/>
              </a:rPr>
              <a:t>Paragraph Two: Here you should describe your qualifications for the job—skills, talents, accomplishments and personality traits.</a:t>
            </a:r>
            <a:endParaRPr sz="1600">
              <a:solidFill>
                <a:srgbClr val="3C5A62"/>
              </a:solidFill>
              <a:latin typeface="Roboto"/>
              <a:ea typeface="Roboto"/>
              <a:cs typeface="Roboto"/>
              <a:sym typeface="Roboto"/>
            </a:endParaRPr>
          </a:p>
          <a:p>
            <a:pPr indent="-292100" lvl="0" marL="285750" rtl="0" algn="l">
              <a:lnSpc>
                <a:spcPct val="90000"/>
              </a:lnSpc>
              <a:spcBef>
                <a:spcPts val="1000"/>
              </a:spcBef>
              <a:spcAft>
                <a:spcPts val="0"/>
              </a:spcAft>
              <a:buClr>
                <a:srgbClr val="EE5934"/>
              </a:buClr>
              <a:buSzPts val="1600"/>
              <a:buFont typeface="Roboto"/>
              <a:buChar char="•"/>
            </a:pPr>
            <a:r>
              <a:rPr lang="en-US" sz="1600">
                <a:solidFill>
                  <a:srgbClr val="3C5A62"/>
                </a:solidFill>
                <a:latin typeface="Roboto"/>
                <a:ea typeface="Roboto"/>
                <a:cs typeface="Roboto"/>
                <a:sym typeface="Roboto"/>
              </a:rPr>
              <a:t>Paragraph Three: Describe why you'd be a good fit for the company. </a:t>
            </a:r>
            <a:endParaRPr sz="1600">
              <a:solidFill>
                <a:srgbClr val="3C5A62"/>
              </a:solidFill>
              <a:latin typeface="Roboto"/>
              <a:ea typeface="Roboto"/>
              <a:cs typeface="Roboto"/>
              <a:sym typeface="Roboto"/>
            </a:endParaRPr>
          </a:p>
          <a:p>
            <a:pPr indent="-292100" lvl="0" marL="285750" rtl="0" algn="l">
              <a:lnSpc>
                <a:spcPct val="90000"/>
              </a:lnSpc>
              <a:spcBef>
                <a:spcPts val="1000"/>
              </a:spcBef>
              <a:spcAft>
                <a:spcPts val="0"/>
              </a:spcAft>
              <a:buClr>
                <a:srgbClr val="EE5934"/>
              </a:buClr>
              <a:buSzPts val="1600"/>
              <a:buFont typeface="Roboto"/>
              <a:buChar char="•"/>
            </a:pPr>
            <a:r>
              <a:rPr lang="en-US" sz="1600">
                <a:solidFill>
                  <a:srgbClr val="3C5A62"/>
                </a:solidFill>
                <a:latin typeface="Roboto"/>
                <a:ea typeface="Roboto"/>
                <a:cs typeface="Roboto"/>
                <a:sym typeface="Roboto"/>
              </a:rPr>
              <a:t>Paragraph Four: Mention the enclosed résumé, give them a reason to read it in-depth (e.g., "For my complete employment history and applicable computer skills, please see the included résumé") and ask for an interview. </a:t>
            </a:r>
            <a:endParaRPr>
              <a:latin typeface="Roboto"/>
              <a:ea typeface="Roboto"/>
              <a:cs typeface="Roboto"/>
              <a:sym typeface="Roboto"/>
            </a:endParaRPr>
          </a:p>
        </p:txBody>
      </p:sp>
      <p:pic>
        <p:nvPicPr>
          <p:cNvPr id="171" name="Google Shape;171;gdf16f6a393_0_13"/>
          <p:cNvPicPr preferRelativeResize="0"/>
          <p:nvPr/>
        </p:nvPicPr>
        <p:blipFill>
          <a:blip r:embed="rId3">
            <a:alphaModFix/>
          </a:blip>
          <a:stretch>
            <a:fillRect/>
          </a:stretch>
        </p:blipFill>
        <p:spPr>
          <a:xfrm>
            <a:off x="8652575" y="2688625"/>
            <a:ext cx="3539426" cy="23605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2021-03-28T15:21:24Z</dcterms:created>
  <dc:creator>Kimberly 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0x010100C053AFEDCF43AF4A87A0A85DED29F48E</vt:lpwstr>
  </property>
</Properties>
</file>