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Roboto"/>
      <p:regular r:id="rId32"/>
      <p:bold r:id="rId33"/>
      <p:italic r:id="rId34"/>
      <p:boldItalic r:id="rId35"/>
    </p:embeddedFont>
    <p:embeddedFont>
      <p:font typeface="Poppins"/>
      <p:regular r:id="rId36"/>
      <p:bold r:id="rId37"/>
      <p:italic r:id="rId38"/>
      <p:boldItalic r:id="rId39"/>
    </p:embeddedFont>
    <p:embeddedFont>
      <p:font typeface="Helvetica Neue"/>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hmobvzoM/ithndqe0Oo/IvfbWU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5.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HelveticaNeue-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Poppins-bold.fntdata"/><Relationship Id="rId14" Type="http://schemas.openxmlformats.org/officeDocument/2006/relationships/slide" Target="slides/slide9.xml"/><Relationship Id="rId36" Type="http://schemas.openxmlformats.org/officeDocument/2006/relationships/font" Target="fonts/Poppins-regular.fntdata"/><Relationship Id="rId17" Type="http://schemas.openxmlformats.org/officeDocument/2006/relationships/slide" Target="slides/slide12.xml"/><Relationship Id="rId39" Type="http://schemas.openxmlformats.org/officeDocument/2006/relationships/font" Target="fonts/Poppins-boldItalic.fntdata"/><Relationship Id="rId16" Type="http://schemas.openxmlformats.org/officeDocument/2006/relationships/slide" Target="slides/slide11.xml"/><Relationship Id="rId38" Type="http://schemas.openxmlformats.org/officeDocument/2006/relationships/font" Target="fonts/Poppi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sMFh9QYFh2I"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ZcOCJbvUY-w"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hPiI44XEKg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7dPWVjQSad4"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OwPArMTI9i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X0voPlW2pS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vk-99seC_I"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Career Activity: Soft Skills</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breaks down into 6 mini lessons about different soft skills that are important for the workplace. Each mini lesson has a short video to introduce the soft skill and an activity to practice.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Estimated Time: </a:t>
            </a:r>
            <a:r>
              <a:rPr lang="en-US">
                <a:latin typeface="Helvetica Neue"/>
                <a:ea typeface="Helvetica Neue"/>
                <a:cs typeface="Helvetica Neue"/>
                <a:sym typeface="Helvetica Neue"/>
              </a:rPr>
              <a:t>20-120 minutes (Can be broken in two 60 minute lessons or six twenty minute lessons)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Plan Activity: </a:t>
            </a:r>
            <a:r>
              <a:rPr lang="en-US">
                <a:latin typeface="Helvetica Neue"/>
                <a:ea typeface="Helvetica Neue"/>
                <a:cs typeface="Helvetica Neue"/>
                <a:sym typeface="Helvetica Neue"/>
              </a:rPr>
              <a:t>10th Grade </a:t>
            </a:r>
            <a:r>
              <a:rPr b="1" lang="en-US">
                <a:latin typeface="Helvetica Neue"/>
                <a:ea typeface="Helvetica Neue"/>
                <a:cs typeface="Helvetica Neue"/>
                <a:sym typeface="Helvetica Neue"/>
              </a:rPr>
              <a:t>Additional Activities: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Students will be able to identify and practice important soft skills for the workplace.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 Pen [See each Soft Skill for additional materials needed for each activity]</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f60eb28de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Positive Mental Attitude is one’s ability to maintain the belief that he or she can transform or change a tough situation into something better. This activity will help participants take difficult situations and find ways to EMPOWER themselves to turn negative thinking into positive thinking.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Pose the following questions to participants. (This can be accomplished by group discussion or by smaller groups discussing together and then presenting to the larger group.) </a:t>
            </a:r>
            <a:endParaRPr/>
          </a:p>
          <a:p>
            <a:pPr indent="0" lvl="0" marL="0" rtl="0" algn="l">
              <a:spcBef>
                <a:spcPts val="0"/>
              </a:spcBef>
              <a:spcAft>
                <a:spcPts val="0"/>
              </a:spcAft>
              <a:buNone/>
            </a:pPr>
            <a:r>
              <a:rPr lang="en-US"/>
              <a:t>• What is a positive attitude? If I have a positive attitude, what actions might I display? What does a positive attitude “look” like to others? </a:t>
            </a:r>
            <a:endParaRPr/>
          </a:p>
          <a:p>
            <a:pPr indent="0" lvl="0" marL="0" rtl="0" algn="l">
              <a:spcBef>
                <a:spcPts val="0"/>
              </a:spcBef>
              <a:spcAft>
                <a:spcPts val="0"/>
              </a:spcAft>
              <a:buNone/>
            </a:pPr>
            <a:r>
              <a:rPr lang="en-US"/>
              <a:t>• What is a negative attitude? If I have a negative attitude, what actions might I display? What does a negative attitude “look” like to others?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Then say: Developing a positive attitude starts from learning to believe in one’s self. In order to believe in ourselves, we must first understand our personal strengths. In this activity, you will be considering and sharing your personal strengths. Break participants into groups of four, Each participant will take turns rolling the dice two or three times and complete the following statement upon each roll.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Conclusion:</a:t>
            </a:r>
            <a:r>
              <a:rPr lang="en-US"/>
              <a:t> </a:t>
            </a:r>
            <a:endParaRPr/>
          </a:p>
          <a:p>
            <a:pPr indent="-317500" lvl="0" marL="457200" rtl="0" algn="l">
              <a:spcBef>
                <a:spcPts val="0"/>
              </a:spcBef>
              <a:spcAft>
                <a:spcPts val="0"/>
              </a:spcAft>
              <a:buSzPts val="1400"/>
              <a:buChar char="●"/>
            </a:pPr>
            <a:r>
              <a:rPr lang="en-US"/>
              <a:t>Ask participants why the statement for Roll #6 was included in this activity? </a:t>
            </a:r>
            <a:endParaRPr/>
          </a:p>
          <a:p>
            <a:pPr indent="-317500" lvl="1" marL="914400" rtl="0" algn="l">
              <a:spcBef>
                <a:spcPts val="0"/>
              </a:spcBef>
              <a:spcAft>
                <a:spcPts val="0"/>
              </a:spcAft>
              <a:buSzPts val="1400"/>
              <a:buChar char="○"/>
            </a:pPr>
            <a:r>
              <a:rPr lang="en-US"/>
              <a:t>Answers should be directed toward the fact that helping or “doing” for others often helps people feel good about themselves. And, when we feel good about ourselves, we often demonstrate a positive attitude that can be seen by others. </a:t>
            </a:r>
            <a:endParaRPr/>
          </a:p>
          <a:p>
            <a:pPr indent="-317500" lvl="0" marL="457200" rtl="0" algn="l">
              <a:spcBef>
                <a:spcPts val="0"/>
              </a:spcBef>
              <a:spcAft>
                <a:spcPts val="0"/>
              </a:spcAft>
              <a:buSzPts val="1400"/>
              <a:buChar char="●"/>
            </a:pPr>
            <a:r>
              <a:rPr lang="en-US"/>
              <a:t>Discuss with participants how internal feelings have the ability to impact those around us. </a:t>
            </a:r>
            <a:endParaRPr/>
          </a:p>
          <a:p>
            <a:pPr indent="-317500" lvl="0" marL="457200" rtl="0" algn="l">
              <a:spcBef>
                <a:spcPts val="0"/>
              </a:spcBef>
              <a:spcAft>
                <a:spcPts val="0"/>
              </a:spcAft>
              <a:buSzPts val="1400"/>
              <a:buChar char="●"/>
            </a:pPr>
            <a:r>
              <a:rPr lang="en-US"/>
              <a:t>How might a positive attitude help us on a job? </a:t>
            </a:r>
            <a:endParaRPr/>
          </a:p>
        </p:txBody>
      </p:sp>
      <p:sp>
        <p:nvSpPr>
          <p:cNvPr id="189" name="Google Shape;189;gdf60eb28de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df60eb28d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Soft Skill: Teamwork</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 </a:t>
            </a:r>
            <a:r>
              <a:rPr lang="en-US">
                <a:latin typeface="Helvetica Neue"/>
                <a:ea typeface="Helvetica Neue"/>
                <a:cs typeface="Helvetica Neue"/>
                <a:sym typeface="Helvetica Neue"/>
              </a:rPr>
              <a:t>None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Introduction: </a:t>
            </a:r>
            <a:r>
              <a:rPr lang="en-US">
                <a:latin typeface="Helvetica Neue"/>
                <a:ea typeface="Helvetica Neue"/>
                <a:cs typeface="Helvetica Neue"/>
                <a:sym typeface="Helvetica Neue"/>
              </a:rPr>
              <a:t>Teamwork is an essential part of workplace success. Like a basketball team working together to set up the perfect shot, every team member has a specific role to play in accomplishing tasks on the job. Although it may seem as if one player scored the basket, that basket was made possible by many people’s planning, coordination, and cooperation to get that player the ball. Employers look for people who not only know how to work well with others, but who understand that not every player on the team can or will be the one who gets the ball. When everyone in the workplace works together to accomplish goals, everyone achieves more.</a:t>
            </a:r>
            <a:endParaRPr/>
          </a:p>
        </p:txBody>
      </p:sp>
      <p:sp>
        <p:nvSpPr>
          <p:cNvPr id="196" name="Google Shape;196;gdf60eb28d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f60eb28de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Teamwork:</a:t>
            </a:r>
            <a:r>
              <a:rPr i="1" lang="en-US">
                <a:latin typeface="Helvetica Neue"/>
                <a:ea typeface="Helvetica Neue"/>
                <a:cs typeface="Helvetica Neue"/>
                <a:sym typeface="Helvetica Neue"/>
              </a:rPr>
              <a:t> 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Soft Skills -- Teamwork</a:t>
            </a:r>
            <a:r>
              <a:rPr i="1" lang="en-US">
                <a:latin typeface="Helvetica Neue"/>
                <a:ea typeface="Helvetica Neue"/>
                <a:cs typeface="Helvetica Neue"/>
                <a:sym typeface="Helvetica Neue"/>
              </a:rPr>
              <a:t> (~ 1.5 minutes)</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Teamwork involves building relationships and working with other people using a number of important skills and habits. When employees work together to accomplish a goal, everyone benefits. Employers might expect to “see” this in action in different ways. For example, team members in the workplace plan ahead and work cooperatively to assign tasks, assess progress, and deliver on time.</a:t>
            </a:r>
            <a:endParaRPr/>
          </a:p>
        </p:txBody>
      </p:sp>
      <p:sp>
        <p:nvSpPr>
          <p:cNvPr id="210" name="Google Shape;210;gdf60eb28de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df60eb28de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Teamwork Activity: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It takes all types of team members to create a balanced, cohesive team. This activity will give participants the opportunity to gain a better understanding of the roles different people play on a team and the importance of each role.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Discuss the fact that teams are all made up of people who perform different roles. Think about a sports team (football, basketball, soccer, hockey, etc.).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What might happen if one basketball player hogged the ball all of the time? </a:t>
            </a:r>
            <a:endParaRPr>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latin typeface="Helvetica Neue"/>
                <a:ea typeface="Helvetica Neue"/>
                <a:cs typeface="Helvetica Neue"/>
                <a:sym typeface="Helvetica Neue"/>
              </a:rPr>
              <a:t>What might happen if the quarterback tried to run the ball all of the time instead of passing?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So, it takes all different types of players to make an efficient and winning team, right? Now, switch gears. Tell participants that not only does it take all different types of players to make a team effective; it takes all kinds of shapes, too.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Say something to the effect of: “I want you all to look at these Five different shapes. The shapes are a square, a rectangle, a triangle, a circle, and a squiggle. What if I told you that knowing whether you, your co-workers and friends are squares, rectangles, triangles, circles, or squiggles could help you build better teams and better careers?” Ask participants to take a few moments to think about the shape they like best or find most appealing and write it down! </a:t>
            </a:r>
            <a:endParaRPr/>
          </a:p>
        </p:txBody>
      </p:sp>
      <p:sp>
        <p:nvSpPr>
          <p:cNvPr id="217" name="Google Shape;217;gdf60eb28de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f60eb28de_0_1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Here is what each shape might say about you:</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There are some people who believe there are five basic personality types, and each type tends to prefer a different shape. Knowing whether you, your co-workers and friends are squares, rectangles, circles, triangles, or squiggles just might help you build better careers, teams, and friendships.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Offer some of the information below, if appropriate: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 - The Square, Rectangle, and Triangle are all convergent. This means they are working TOWARDS something specific and finite, and they do it in a logical and systematic way. But they might be lacking in personal creativity.</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28" name="Google Shape;228;gdf60eb28de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df60eb28de_0_2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 The Circle and Squiggle are divergent. This means they are creative, extroverted, and intuitive. They will reach out around them into new areas and to other people. But they aren’t particularly systematic or dependable.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Conclusion:</a:t>
            </a:r>
            <a:endParaRPr b="1"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 Discuss the following questions with the group: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 Do you think people have the characteristics of more than one shape? </a:t>
            </a:r>
            <a:endParaRPr>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 Why do you think it is important to have all different shapes working on the same team? </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4" name="Google Shape;234;gdf60eb28de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f60eb28de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Soft Skill: Networking</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 </a:t>
            </a:r>
            <a:r>
              <a:rPr lang="en-US">
                <a:latin typeface="Helvetica Neue"/>
                <a:ea typeface="Helvetica Neue"/>
                <a:cs typeface="Helvetica Neue"/>
                <a:sym typeface="Helvetica Neue"/>
              </a:rPr>
              <a:t>Paper, Pen</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Introduction:</a:t>
            </a:r>
            <a:r>
              <a:rPr b="1" lang="en-US">
                <a:latin typeface="Helvetica Neue"/>
                <a:ea typeface="Helvetica Neue"/>
                <a:cs typeface="Helvetica Neue"/>
                <a:sym typeface="Helvetica Neue"/>
              </a:rPr>
              <a:t> </a:t>
            </a:r>
            <a:r>
              <a:rPr lang="en-US">
                <a:latin typeface="Helvetica Neue"/>
                <a:ea typeface="Helvetica Neue"/>
                <a:cs typeface="Helvetica Neue"/>
                <a:sym typeface="Helvetica Neue"/>
              </a:rPr>
              <a:t>“It’s not what you know, it’s who you know.” This common expression is the basis for understanding the importance of networking as a strategy for career development and exploration. Everyone has a network, even if you don’t realize it, and when it comes to job searching, this network may be just as important as your skills and experience. Networking occurs every time you participate in a school or social event, volunteer in the community, visit with members of your religious group, talk with neighbors, strike up a conversation with someone at the store, or connect with friends online.</a:t>
            </a:r>
            <a:endParaRPr/>
          </a:p>
        </p:txBody>
      </p:sp>
      <p:sp>
        <p:nvSpPr>
          <p:cNvPr id="240" name="Google Shape;240;gdf60eb28de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df60eb28de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Networking:</a:t>
            </a:r>
            <a:r>
              <a:rPr i="1" lang="en-US">
                <a:latin typeface="Helvetica Neue"/>
                <a:ea typeface="Helvetica Neue"/>
                <a:cs typeface="Helvetica Neue"/>
                <a:sym typeface="Helvetica Neue"/>
              </a:rPr>
              <a:t> 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Social Skills -- Networking</a:t>
            </a:r>
            <a:r>
              <a:rPr i="1" lang="en-US">
                <a:latin typeface="Helvetica Neue"/>
                <a:ea typeface="Helvetica Neue"/>
                <a:cs typeface="Helvetica Neue"/>
                <a:sym typeface="Helvetica Neue"/>
              </a:rPr>
              <a:t> (~2 minutes)</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When networking for the purpose of career development, this means talking with friends, family members, and acquaintances about your goals, your interests, and your dreams. Most people actually learn about job openings through friends, relatives, or others who are part of their personal network, and because each person in your network has a network of his or her own, your potential contacts can grow exponentially. This is important because more often than not, hiring managers would rather talk to a potential candidate who has been recommended by someone they know or already employ.</a:t>
            </a:r>
            <a:endParaRPr/>
          </a:p>
        </p:txBody>
      </p:sp>
      <p:sp>
        <p:nvSpPr>
          <p:cNvPr id="254" name="Google Shape;254;gdf60eb28de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df60eb28de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Networking Activity:</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This activity will get participants thinking about different relationships and how those relationships start to “weave a web” of networking. It will help them begin to realize how to use their current networks to broaden their future networks. After all, it’s all about whom you know…who knows someone…who knows someone…and so on.</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Ask participants if they have ever heard of the concept “six degrees of separation” (a networking theory that explains that everyone is, on the average, connected to everyone else by six steps (i.e., friend of a friend).</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 Let participants know you will be spending a bit of time thinking about whom they know – and how to expand this list of whom they know to whom they want to know.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Discuss the concept of “degrees” of relationships and the differences between first, second, and third degree relationships.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Further explain that networking is all about weaving a web of contacts and strengthening relationships (so others can help you and you can help others).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Conclusion:</a:t>
            </a:r>
            <a:r>
              <a:rPr lang="en-US">
                <a:latin typeface="Helvetica Neue"/>
                <a:ea typeface="Helvetica Neue"/>
                <a:cs typeface="Helvetica Neue"/>
                <a:sym typeface="Helvetica Neue"/>
              </a:rPr>
              <a:t> Conclude this activity by discussing ways to strengthen second degree contacts. For example, take some time to get to know the barista’s name at the coffee shop, send your counselor a birthday card, or congratulate your neighbor on the birth of a child. Discuss the fact that it is often the small things we do that help to make a connection with someone else and this is what networking is all about.</a:t>
            </a:r>
            <a:endParaRPr>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261" name="Google Shape;261;gdf60eb28de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df60eb28de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Soft Skill: Problem Solving &amp; Critical Thinking</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 </a:t>
            </a:r>
            <a:r>
              <a:rPr lang="en-US">
                <a:latin typeface="Helvetica Neue"/>
                <a:ea typeface="Helvetica Neue"/>
                <a:cs typeface="Helvetica Neue"/>
                <a:sym typeface="Helvetica Neue"/>
              </a:rPr>
              <a:t>None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Introduction: </a:t>
            </a:r>
            <a:r>
              <a:rPr lang="en-US">
                <a:latin typeface="Helvetica Neue"/>
                <a:ea typeface="Helvetica Neue"/>
                <a:cs typeface="Helvetica Neue"/>
                <a:sym typeface="Helvetica Neue"/>
              </a:rPr>
              <a:t>Everyone experiences problems from time to time. Some of our problems are big and complicated, while others may be more easily solved. There is no shortage of challenges and issues that can arise on the job. Whether in an office or on a construction site, experiencing difficulties with the tasks at hand or with coworkers, the workplace presents ongoing challenges on a daily basis. Whether these problems are large or small, they need to be dealt with constructively and fairly. Having the necessary skills to identify solutions to problems is one of the skills that employers look for in employees.</a:t>
            </a:r>
            <a:endParaRPr/>
          </a:p>
        </p:txBody>
      </p:sp>
      <p:sp>
        <p:nvSpPr>
          <p:cNvPr id="268" name="Google Shape;268;gdf60eb28de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Academic Vocabulary</a:t>
            </a:r>
            <a:r>
              <a:rPr i="1" lang="en-US">
                <a:latin typeface="Helvetica Neue"/>
                <a:ea typeface="Helvetica Neue"/>
                <a:cs typeface="Helvetica Neue"/>
                <a:sym typeface="Helvetica Neue"/>
              </a:rPr>
              <a:t> </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Soft Skills: </a:t>
            </a:r>
            <a:r>
              <a:rPr lang="en-US">
                <a:latin typeface="Helvetica Neue"/>
                <a:ea typeface="Helvetica Neue"/>
                <a:cs typeface="Helvetica Neue"/>
                <a:sym typeface="Helvetica Neue"/>
              </a:rPr>
              <a:t>are a combination of people skills, social skills, communication skills, character or personality traits, attitudes, mindsets which are desirable in all professions.</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Hard or Technical Skills: </a:t>
            </a:r>
            <a:r>
              <a:rPr b="1" lang="en-US">
                <a:solidFill>
                  <a:srgbClr val="4D5156"/>
                </a:solidFill>
                <a:highlight>
                  <a:srgbClr val="FFFFFF"/>
                </a:highlight>
                <a:latin typeface="Roboto"/>
                <a:ea typeface="Roboto"/>
                <a:cs typeface="Roboto"/>
                <a:sym typeface="Roboto"/>
              </a:rPr>
              <a:t> </a:t>
            </a:r>
            <a:r>
              <a:rPr lang="en-US">
                <a:solidFill>
                  <a:srgbClr val="4D5156"/>
                </a:solidFill>
                <a:highlight>
                  <a:srgbClr val="FFFFFF"/>
                </a:highlight>
                <a:latin typeface="Roboto"/>
                <a:ea typeface="Roboto"/>
                <a:cs typeface="Roboto"/>
                <a:sym typeface="Roboto"/>
              </a:rPr>
              <a:t>a</a:t>
            </a:r>
            <a:r>
              <a:rPr lang="en-US">
                <a:solidFill>
                  <a:srgbClr val="4D5156"/>
                </a:solidFill>
                <a:highlight>
                  <a:srgbClr val="FFFFFF"/>
                </a:highlight>
                <a:latin typeface="Helvetica Neue"/>
                <a:ea typeface="Helvetica Neue"/>
                <a:cs typeface="Helvetica Neue"/>
                <a:sym typeface="Helvetica Neue"/>
              </a:rPr>
              <a:t>re job-specific abilities or knowledge learned through education, hands-on experience, or training</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df60eb28de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Problem Solving &amp; Critical Thinking</a:t>
            </a:r>
            <a:r>
              <a:rPr i="1" lang="en-US">
                <a:latin typeface="Helvetica Neue"/>
                <a:ea typeface="Helvetica Neue"/>
                <a:cs typeface="Helvetica Neue"/>
                <a:sym typeface="Helvetica Neue"/>
              </a:rPr>
              <a:t>: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Play Video: Soft Skills -- Critical Thinking and Problem Solving</a:t>
            </a:r>
            <a:r>
              <a:rPr i="1" lang="en-US">
                <a:latin typeface="Helvetica Neue"/>
                <a:ea typeface="Helvetica Neue"/>
                <a:cs typeface="Helvetica Neue"/>
                <a:sym typeface="Helvetica Neue"/>
              </a:rPr>
              <a:t> (~2.25 minutes) </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The ability to develop a well thought out solution within a reasonable time frame, however, is a skill that employers value greatly.  Employers want employees who can work through problems on their own or as an effective member of a team. Ideal employees can think critically and creatively, share thoughts and opinions, use good judgment, and make decisions. Another important thing to remember is that when you are tasked with solving a problem, you don’t always need to answer immediately.  </a:t>
            </a:r>
            <a:endParaRPr/>
          </a:p>
        </p:txBody>
      </p:sp>
      <p:sp>
        <p:nvSpPr>
          <p:cNvPr id="282" name="Google Shape;282;gdf60eb28de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f60eb28de_0_1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Problem Solving &amp; Critical Thinking Activity </a:t>
            </a:r>
            <a:r>
              <a:rPr lang="en-US">
                <a:latin typeface="Helvetica Neue"/>
                <a:ea typeface="Helvetica Neue"/>
                <a:cs typeface="Helvetica Neue"/>
                <a:sym typeface="Helvetica Neue"/>
              </a:rPr>
              <a:t>Working together to solve problems is not always easy. The purpose of this activity is to have participants explore how effective teams might address problems that occur among its members.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There are times when getting a team of people to work together successfully on a job or at school can be a challenge. Occasionally one person might display a bad attitude (for one reason or another) and cause the team to be less than productive. This activity presents different situations where the action of one team member is interfering with the team’s success.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Divide a large group into smaller groups. Have participants act out or create a skit for each situation – providing both positive and negative alternatives for working through and solving each problem. Participants should take turns being the “difficult” team member. Participants can compare skits and responses and, ultimately, decide (as a larger group) on the best way(s) to handle each situation.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Conclusion:</a:t>
            </a:r>
            <a:r>
              <a:rPr lang="en-US">
                <a:latin typeface="Helvetica Neue"/>
                <a:ea typeface="Helvetica Neue"/>
                <a:cs typeface="Helvetica Neue"/>
                <a:sym typeface="Helvetica Neue"/>
              </a:rPr>
              <a:t> Should each person on the team be “dealt” with in the same way? Are there ever any exceptions? Explain.</a:t>
            </a:r>
            <a:endParaRPr>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289" name="Google Shape;289;gdf60eb28d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f60eb28de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Soft Skill: Professionalism</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 </a:t>
            </a:r>
            <a:r>
              <a:rPr lang="en-US">
                <a:latin typeface="Helvetica Neue"/>
                <a:ea typeface="Helvetica Neue"/>
                <a:cs typeface="Helvetica Neue"/>
                <a:sym typeface="Helvetica Neue"/>
              </a:rPr>
              <a:t>None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Introduction:</a:t>
            </a:r>
            <a:r>
              <a:rPr b="1" lang="en-US">
                <a:latin typeface="Helvetica Neue"/>
                <a:ea typeface="Helvetica Neue"/>
                <a:cs typeface="Helvetica Neue"/>
                <a:sym typeface="Helvetica Neue"/>
              </a:rPr>
              <a:t> </a:t>
            </a:r>
            <a:r>
              <a:rPr lang="en-US">
                <a:latin typeface="Helvetica Neue"/>
                <a:ea typeface="Helvetica Neue"/>
                <a:cs typeface="Helvetica Neue"/>
                <a:sym typeface="Helvetica Neue"/>
              </a:rPr>
              <a:t>Throughout our working lives, most of us will have many different jobs, each requiring a different level or set of skills. No matter the industry – from customer service to an office job to construction and the trades – all of these jobs have one thing in common: in order to succeed and move ahead, you need to demonstrate professionalism. </a:t>
            </a:r>
            <a:endParaRPr/>
          </a:p>
        </p:txBody>
      </p:sp>
      <p:sp>
        <p:nvSpPr>
          <p:cNvPr id="296" name="Google Shape;296;gdf60eb28de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df60eb28de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Professionalism:</a:t>
            </a:r>
            <a:r>
              <a:rPr i="1" lang="en-US">
                <a:latin typeface="Helvetica Neue"/>
                <a:ea typeface="Helvetica Neue"/>
                <a:cs typeface="Helvetica Neue"/>
                <a:sym typeface="Helvetica Neue"/>
              </a:rPr>
              <a:t> Play Video:</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 Soft Skills -- Professionalism</a:t>
            </a:r>
            <a:r>
              <a:rPr i="1" lang="en-US">
                <a:latin typeface="Helvetica Neue"/>
                <a:ea typeface="Helvetica Neue"/>
                <a:cs typeface="Helvetica Neue"/>
                <a:sym typeface="Helvetica Neue"/>
              </a:rPr>
              <a:t> (~2 minutes)</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As today’s labor market becomes more and more competitive, jobseekers will need to continually find ways to stand out from the crowd. There are few things an employer values more than employees who carry out their duties in a professional manner. Professionalism isn’t one thing; it’s a combination of qualities. A professional employee arrives on time for work and manages time effectively. Professional workers take responsibility for their own behavior and work effectively with others. High quality work standards, honesty, and integrity are also part of the package. Professional employees look clean and neat and dress appropriately for the job. Communicating effectively and appropriately for the workplace is also an essential part of professionalism. </a:t>
            </a:r>
            <a:endParaRPr>
              <a:solidFill>
                <a:srgbClr val="3C5961"/>
              </a:solidFill>
            </a:endParaRPr>
          </a:p>
          <a:p>
            <a:pPr indent="0" lvl="0" marL="0" rtl="0" algn="l">
              <a:spcBef>
                <a:spcPts val="0"/>
              </a:spcBef>
              <a:spcAft>
                <a:spcPts val="0"/>
              </a:spcAft>
              <a:buNone/>
            </a:pPr>
            <a:r>
              <a:t/>
            </a:r>
            <a:endParaRPr/>
          </a:p>
        </p:txBody>
      </p:sp>
      <p:sp>
        <p:nvSpPr>
          <p:cNvPr id="310" name="Google Shape;310;gdf60eb28de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Professionalism Activity: </a:t>
            </a:r>
            <a:r>
              <a:rPr lang="en-US">
                <a:latin typeface="Helvetica Neue"/>
                <a:ea typeface="Helvetica Neue"/>
                <a:cs typeface="Helvetica Neue"/>
                <a:sym typeface="Helvetica Neue"/>
              </a:rPr>
              <a:t>As an employee, your attitude at work contributes to your work environment and how you get along with your co-workers and supervisors. A positive attitude can improve morale and increase productivity for all. The purpose of this activity is to generate a discussion about workplace attitudes (of both supervisors and co-workers) and how these attitudes impact those around us.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US">
                <a:latin typeface="Helvetica Neue"/>
                <a:ea typeface="Helvetica Neue"/>
                <a:cs typeface="Helvetica Neue"/>
                <a:sym typeface="Helvetica Neue"/>
              </a:rPr>
              <a:t>Directions</a:t>
            </a:r>
            <a:r>
              <a:rPr lang="en-US">
                <a:latin typeface="Helvetica Neue"/>
                <a:ea typeface="Helvetica Neue"/>
                <a:cs typeface="Helvetica Neue"/>
                <a:sym typeface="Helvetica Neue"/>
              </a:rPr>
              <a:t>: Imagine it is your first day on a new job. Discuss what you would do to make a good impression on your co-workers and supervisors [make a list for all to see]. Why might it be important to make a good impression on your first day?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Divide the larger group into smaller groups. Each group will work together to offer advice on an issue related to Justin, a stock clerk at the grocery store. As the facilitator, read the story aloud, one section at a time. Pause after each section and ask each group to confer and share their collective answer/solution to the question at hand. Each group should be given the opportunity to offer their advice first, followed by any additional and new advice from any of the other groups. You may choose to continue the discussion around the room.</a:t>
            </a:r>
            <a:endParaRPr/>
          </a:p>
        </p:txBody>
      </p:sp>
      <p:sp>
        <p:nvSpPr>
          <p:cNvPr id="317" name="Google Shape;3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f60eb28de_0_2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Conclusion:</a:t>
            </a:r>
            <a:r>
              <a:rPr lang="en-US">
                <a:latin typeface="Helvetica Neue"/>
                <a:ea typeface="Helvetica Neue"/>
                <a:cs typeface="Helvetica Neue"/>
                <a:sym typeface="Helvetica Neue"/>
              </a:rPr>
              <a:t> Ask the group to describe Justin’s work attitude. What do you think would be the most difficult part of being Justin’s supervisor? How can a supervisor or boss affect your job performance? How can co-worker attitudes affect your job performance?</a:t>
            </a:r>
            <a:endParaRPr>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323" name="Google Shape;323;gdf60eb28de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Now that you have been able to practice and focus on six key soft skill areas: </a:t>
            </a:r>
            <a:r>
              <a:rPr lang="en-US">
                <a:solidFill>
                  <a:srgbClr val="212121"/>
                </a:solidFill>
                <a:highlight>
                  <a:srgbClr val="FFFFFF"/>
                </a:highlight>
                <a:latin typeface="Helvetica Neue"/>
                <a:ea typeface="Helvetica Neue"/>
                <a:cs typeface="Helvetica Neue"/>
                <a:sym typeface="Helvetica Neue"/>
              </a:rPr>
              <a:t>communication, enthusiasm and attitude, teamwork, networking, problem solving and critical thinking, and professionalism complete the learning plan activity to share new skills you have learned and explain why you think some employers value soft skills over hard and technical skills, or consider them as important.</a:t>
            </a:r>
            <a:endParaRPr/>
          </a:p>
        </p:txBody>
      </p:sp>
      <p:sp>
        <p:nvSpPr>
          <p:cNvPr id="329" name="Google Shape;3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[Use Powerpoint] </a:t>
            </a:r>
            <a:r>
              <a:rPr lang="en-US">
                <a:highlight>
                  <a:srgbClr val="FFFFFF"/>
                </a:highlight>
                <a:latin typeface="Helvetica Neue"/>
                <a:ea typeface="Helvetica Neue"/>
                <a:cs typeface="Helvetica Neue"/>
                <a:sym typeface="Helvetica Neue"/>
              </a:rPr>
              <a:t>While employers look for candidates with skills and training needed to perform a specific job (hard skills), they’re also interested in hiring employees who have developed soft skills that are important to getting work completed in a team environment. Hard skills might be things like: knowing HTML for coding, taking and recording a patient’s vital signs, or completing a lab test. Soft skills are interpersonal, or people skills. They often include communication and listening abilities, as well as empathy and  work ethic. </a:t>
            </a:r>
            <a:r>
              <a:rPr i="1" lang="en-US">
                <a:highlight>
                  <a:srgbClr val="FFFFFF"/>
                </a:highlight>
                <a:latin typeface="Helvetica Neue"/>
                <a:ea typeface="Helvetica Neue"/>
                <a:cs typeface="Helvetica Neue"/>
                <a:sym typeface="Helvetica Neue"/>
              </a:rPr>
              <a:t>Play Video: </a:t>
            </a:r>
            <a:r>
              <a:rPr i="1" lang="en-US" u="sng">
                <a:solidFill>
                  <a:srgbClr val="1155CC"/>
                </a:solidFill>
                <a:highlight>
                  <a:srgbClr val="FFFFFF"/>
                </a:highlight>
                <a:latin typeface="Helvetica Neue"/>
                <a:ea typeface="Helvetica Neue"/>
                <a:cs typeface="Helvetica Neue"/>
                <a:sym typeface="Helvetica Neue"/>
                <a:hlinkClick r:id="rId2">
                  <a:extLst>
                    <a:ext uri="{A12FA001-AC4F-418D-AE19-62706E023703}">
                      <ahyp:hlinkClr val="tx"/>
                    </a:ext>
                  </a:extLst>
                </a:hlinkClick>
              </a:rPr>
              <a:t>Soft Skills -- Synopsis </a:t>
            </a:r>
            <a:r>
              <a:rPr i="1" lang="en-US">
                <a:highlight>
                  <a:srgbClr val="FFFFFF"/>
                </a:highlight>
                <a:latin typeface="Helvetica Neue"/>
                <a:ea typeface="Helvetica Neue"/>
                <a:cs typeface="Helvetica Neue"/>
                <a:sym typeface="Helvetica Neue"/>
              </a:rPr>
              <a:t>(~2 minutes)</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highlight>
                  <a:srgbClr val="FFFFFF"/>
                </a:highlight>
                <a:latin typeface="Helvetica Neue"/>
                <a:ea typeface="Helvetica Neue"/>
                <a:cs typeface="Helvetica Neue"/>
                <a:sym typeface="Helvetica Neue"/>
              </a:rPr>
              <a:t>Soft Skill: Communication</a:t>
            </a:r>
            <a:endParaRPr b="1">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Paper, pen</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Communication skills are important to everyone - they are how we give and receive information and convey our ideas and opinions with those around us.</a:t>
            </a:r>
            <a:endParaRPr/>
          </a:p>
        </p:txBody>
      </p:sp>
      <p:sp>
        <p:nvSpPr>
          <p:cNvPr id="132" name="Google Shape;1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f60eb28de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Communication:</a:t>
            </a: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Soft Skills -- Communication </a:t>
            </a:r>
            <a:r>
              <a:rPr i="1" lang="en-US">
                <a:latin typeface="Helvetica Neue"/>
                <a:ea typeface="Helvetica Neue"/>
                <a:cs typeface="Helvetica Neue"/>
                <a:sym typeface="Helvetica Neue"/>
              </a:rPr>
              <a:t>(~2 minutes) </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It is important to develop a variety of skills for both communicating TO others and learning how to interpret the information received FROM others. Knowing our audience and understanding how they need to receive information is equally important as knowing ourselves. To an employer, good communication skills are essential. In fact, employers consistently rank good communication skills at the top of the list for potential employees</a:t>
            </a:r>
            <a:endParaRPr>
              <a:solidFill>
                <a:srgbClr val="3C5961"/>
              </a:solidFill>
            </a:endParaRPr>
          </a:p>
        </p:txBody>
      </p:sp>
      <p:sp>
        <p:nvSpPr>
          <p:cNvPr id="146" name="Google Shape;146;gdf60eb28d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f60eb28de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purpose of this activity is to encourage youth to discuss the different types of communication they might use in different situations and environments. It introduces the idea that language/communication varies by context – and that it’s important to understand what might be acceptable and expected in one setting may not be appropriate in another.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Conclusion:</a:t>
            </a:r>
            <a:endParaRPr/>
          </a:p>
          <a:p>
            <a:pPr indent="0" lvl="0" marL="0" rtl="0" algn="l">
              <a:spcBef>
                <a:spcPts val="0"/>
              </a:spcBef>
              <a:spcAft>
                <a:spcPts val="0"/>
              </a:spcAft>
              <a:buNone/>
            </a:pPr>
            <a:r>
              <a:rPr lang="en-US"/>
              <a:t> Discuss the following ideas with participants, encouraging an honest dialogue: 1. When the group changes, does the message change? Why or why not? 2. What are some examples of communication (both verbal and non-verbal) that you should always try to practice when communicating with an employer? How would your friends react to you if you communicated with them in the same way you would to an employer? </a:t>
            </a:r>
            <a:endParaRPr/>
          </a:p>
        </p:txBody>
      </p:sp>
      <p:sp>
        <p:nvSpPr>
          <p:cNvPr id="153" name="Google Shape;153;gdf60eb28de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f60eb28de_0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quick activity is designed to get participants to start thinking about the importance of two-way communication.  </a:t>
            </a:r>
            <a:endParaRPr/>
          </a:p>
          <a:p>
            <a:pPr indent="0" lvl="0" marL="0" rtl="0" algn="l">
              <a:spcBef>
                <a:spcPts val="0"/>
              </a:spcBef>
              <a:spcAft>
                <a:spcPts val="0"/>
              </a:spcAft>
              <a:buNone/>
            </a:pPr>
            <a:r>
              <a:rPr lang="en-US"/>
              <a:t>After giving each participant one sheet of paper, offer the following directions, pausing after each instruction to give the group time to comply (complete the activity yourself using your own sheet of paper). </a:t>
            </a:r>
            <a:endParaRPr/>
          </a:p>
          <a:p>
            <a:pPr indent="0" lvl="0" marL="0" rtl="0" algn="l">
              <a:spcBef>
                <a:spcPts val="0"/>
              </a:spcBef>
              <a:spcAft>
                <a:spcPts val="0"/>
              </a:spcAft>
              <a:buNone/>
            </a:pPr>
            <a:r>
              <a:rPr lang="en-US"/>
              <a:t>1. Pick up your sheet of paper and hold it in front of you. Close your eyes and listen carefully to my directions. The rules are: (1) no peeking and (2) no questions. </a:t>
            </a:r>
            <a:endParaRPr/>
          </a:p>
          <a:p>
            <a:pPr indent="0" lvl="0" marL="0" rtl="0" algn="l">
              <a:spcBef>
                <a:spcPts val="0"/>
              </a:spcBef>
              <a:spcAft>
                <a:spcPts val="0"/>
              </a:spcAft>
              <a:buNone/>
            </a:pPr>
            <a:r>
              <a:rPr lang="en-US"/>
              <a:t>2. The first thing I want you to do is to fold your sheet of paper in half. (Pause) </a:t>
            </a:r>
            <a:endParaRPr/>
          </a:p>
          <a:p>
            <a:pPr indent="0" lvl="0" marL="0" rtl="0" algn="l">
              <a:spcBef>
                <a:spcPts val="0"/>
              </a:spcBef>
              <a:spcAft>
                <a:spcPts val="0"/>
              </a:spcAft>
              <a:buNone/>
            </a:pPr>
            <a:r>
              <a:rPr lang="en-US"/>
              <a:t>3. Now, tear off the upper right hand corner. (Pause) </a:t>
            </a:r>
            <a:endParaRPr/>
          </a:p>
          <a:p>
            <a:pPr indent="0" lvl="0" marL="0" rtl="0" algn="l">
              <a:spcBef>
                <a:spcPts val="0"/>
              </a:spcBef>
              <a:spcAft>
                <a:spcPts val="0"/>
              </a:spcAft>
              <a:buNone/>
            </a:pPr>
            <a:r>
              <a:rPr lang="en-US"/>
              <a:t>4. Fold the paper in half again and tear off the upper left hand corner of the sheet. (Pause) </a:t>
            </a:r>
            <a:endParaRPr/>
          </a:p>
          <a:p>
            <a:pPr indent="0" lvl="0" marL="0" rtl="0" algn="l">
              <a:spcBef>
                <a:spcPts val="0"/>
              </a:spcBef>
              <a:spcAft>
                <a:spcPts val="0"/>
              </a:spcAft>
              <a:buNone/>
            </a:pPr>
            <a:r>
              <a:rPr lang="en-US"/>
              <a:t>5. Fold it in half again. (Pause) </a:t>
            </a:r>
            <a:endParaRPr/>
          </a:p>
          <a:p>
            <a:pPr indent="0" lvl="0" marL="0" rtl="0" algn="l">
              <a:spcBef>
                <a:spcPts val="0"/>
              </a:spcBef>
              <a:spcAft>
                <a:spcPts val="0"/>
              </a:spcAft>
              <a:buNone/>
            </a:pPr>
            <a:r>
              <a:rPr lang="en-US"/>
              <a:t>6. Now tear off the lower right-hand corner of the sheet. (Pause)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all tearing is complete, say: Now, open your eyes and unfold your paper.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I did a good job of communicating and you did a good job of listening, all of our sheets should look exactly the same! Hold your sheet up for everyone to see. </a:t>
            </a:r>
            <a:endParaRPr/>
          </a:p>
          <a:p>
            <a:pPr indent="0" lvl="0" marL="0" rtl="0" algn="l">
              <a:spcBef>
                <a:spcPts val="0"/>
              </a:spcBef>
              <a:spcAft>
                <a:spcPts val="0"/>
              </a:spcAft>
              <a:buNone/>
            </a:pPr>
            <a:r>
              <a:rPr lang="en-US"/>
              <a:t>Ask participants to compare their sheets. Ask why no one’s paper matched yours exactly? You will probably get responses such as, “You didn’t let us ask any questions!” or “The way you gave us directions wasn’t clear!”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Conclusion:</a:t>
            </a:r>
            <a:r>
              <a:rPr lang="en-US"/>
              <a:t> Part of the communication process (and being a good communicator) is recognizing that people may need to receive information in different ways in order to be successful. If the goal of this activity was really to have everyone’s snowflakes look exactly the same, what changes could have been made to the directions? </a:t>
            </a:r>
            <a:endParaRPr/>
          </a:p>
          <a:p>
            <a:pPr indent="0" lvl="0" marL="0" rtl="0" algn="l">
              <a:spcBef>
                <a:spcPts val="0"/>
              </a:spcBef>
              <a:spcAft>
                <a:spcPts val="0"/>
              </a:spcAft>
              <a:buNone/>
            </a:pPr>
            <a:r>
              <a:rPr lang="en-US"/>
              <a:t>Discuss the need for effective two-way communication at home, at work, and in the community with friends.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EXTENSION: Ask the group to work together or in smaller groups to create a definition of “Good Communication” by thinking about what good communication looks like. Be sure the list includes the responsibilities of being a good communicator and a good listener.  </a:t>
            </a:r>
            <a:endParaRPr/>
          </a:p>
        </p:txBody>
      </p:sp>
      <p:sp>
        <p:nvSpPr>
          <p:cNvPr id="161" name="Google Shape;161;gdf60eb28de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f60eb28d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highlight>
                  <a:srgbClr val="FFFFFF"/>
                </a:highlight>
                <a:latin typeface="Helvetica Neue"/>
                <a:ea typeface="Helvetica Neue"/>
                <a:cs typeface="Helvetica Neue"/>
                <a:sym typeface="Helvetica Neue"/>
              </a:rPr>
              <a:t>Soft Skill: Enthusiasm &amp; Attitude</a:t>
            </a:r>
            <a:endParaRPr b="1">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Paper, pen, dice for each group</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Enthusiasm can mean the difference in not just getting a job, but succeeding in a job and even advancing in your career. A positive and enthusiastic attitude is a critical component of workplace success.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When employers look at prospective candidates, beyond skills, experience, and training, they look for those who demonstrate enthusiasm – those they believe will complete assigned tasks in an upbeat and cooperative manner. All other things being equal, a candidate who can demonstrate a positive attitude and eagerness to tackle the job will have an advantage over one who displays an attitude viewed by the employer as negative or disinterested. In fact, many employers would rather provide job skills training to an enthusiastic but inexperienced worker than hire someone with perfect qualifications but a less-than-positive attitude. Managers sometimes worry that this type of person will not get along with supervisors and co-workers, treat customers disrespectfully, and not put much effort into his or her work. On the other hand, employees who are viewed as enthusiastic are known to provide good customer service, resolve interpersonal conflict effectively, and work productively with others. </a:t>
            </a:r>
            <a:endParaRPr/>
          </a:p>
        </p:txBody>
      </p:sp>
      <p:sp>
        <p:nvSpPr>
          <p:cNvPr id="168" name="Google Shape;168;gdf60eb28d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f60eb28de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Enthusiasm &amp; Attitude:</a:t>
            </a: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Soft Skills -- Enthusiasm and Attitude</a:t>
            </a:r>
            <a:r>
              <a:rPr i="1" lang="en-US">
                <a:latin typeface="Helvetica Neue"/>
                <a:ea typeface="Helvetica Neue"/>
                <a:cs typeface="Helvetica Neue"/>
                <a:sym typeface="Helvetica Neue"/>
              </a:rPr>
              <a:t> (~3 minutes)</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There are many ways in which an individual might demonstrate enthusiasm in the workplace.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In customer service settings, an enthusiastic employee will approach customers proactively and offer assistance or seek out tasks and projects when there is down time. This positive attitude helps employees go above and beyond to get along with co-workers and managers – even difficult ones – and respond to constructive criticism with maturity and willingness to improve. Overall, an employee with enthusiasm comes across as someone who wants to be at work and who is willing to do what it takes to get the job done.</a:t>
            </a:r>
            <a:endParaRPr>
              <a:solidFill>
                <a:srgbClr val="3C5961"/>
              </a:solidFill>
            </a:endParaRPr>
          </a:p>
          <a:p>
            <a:pPr indent="0" lvl="0" marL="0" rtl="0" algn="l">
              <a:spcBef>
                <a:spcPts val="0"/>
              </a:spcBef>
              <a:spcAft>
                <a:spcPts val="0"/>
              </a:spcAft>
              <a:buNone/>
            </a:pPr>
            <a:r>
              <a:t/>
            </a:r>
            <a:endParaRPr/>
          </a:p>
        </p:txBody>
      </p:sp>
      <p:sp>
        <p:nvSpPr>
          <p:cNvPr id="182" name="Google Shape;182;gdf60eb28de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1"/>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1"/>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19"/>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19"/>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93" name="Google Shape;93;p20"/>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0"/>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1"/>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1"/>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04" name="Google Shape;104;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13"/>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13"/>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13"/>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15"/>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15"/>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34" name="Google Shape;34;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1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43" name="Google Shape;43;p16"/>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1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16"/>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2"/>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2"/>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2"/>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14"/>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1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68" name="Google Shape;68;p14"/>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7"/>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1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75" name="Google Shape;75;p17"/>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6" name="Google Shape;76;p17"/>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1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80" name="Google Shape;80;p18"/>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18"/>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9"/>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3" name="Google Shape;13;p9"/>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8"/>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39" name="Google Shape;39;p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youtube.com/watch?v=sMFh9QYFh2I"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www.youtube.com/watch?v=ZcOCJbvUY-w" TargetMode="Externa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youtube.com/watch?v=hPiI44XEKgs" TargetMode="Externa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www.youtube.com/watch?v=7dPWVjQSad4" TargetMode="Externa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youtube.com/watch?v=OwPArMTI9i8" TargetMode="Externa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X0voPlW2pSs" TargetMode="Externa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vk-99seC_I"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b="9033" l="23731" r="35478" t="0"/>
          <a:stretch/>
        </p:blipFill>
        <p:spPr>
          <a:xfrm>
            <a:off x="7639901" y="0"/>
            <a:ext cx="4617249" cy="6858000"/>
          </a:xfrm>
          <a:prstGeom prst="rect">
            <a:avLst/>
          </a:prstGeom>
          <a:noFill/>
          <a:ln>
            <a:noFill/>
          </a:ln>
        </p:spPr>
      </p:pic>
      <p:sp>
        <p:nvSpPr>
          <p:cNvPr id="110" name="Google Shape;110;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1" name="Google Shape;111;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SOFT SKILLS</a:t>
            </a:r>
            <a:endParaRPr>
              <a:latin typeface="Poppins"/>
              <a:ea typeface="Poppins"/>
              <a:cs typeface="Poppins"/>
              <a:sym typeface="Poppins"/>
            </a:endParaRPr>
          </a:p>
        </p:txBody>
      </p:sp>
      <p:sp>
        <p:nvSpPr>
          <p:cNvPr id="113" name="Google Shape;113;p1"/>
          <p:cNvSpPr txBox="1"/>
          <p:nvPr>
            <p:ph idx="4294967295" type="body"/>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EXPLORE DIFFERENT</a:t>
            </a:r>
            <a:endParaRPr b="1">
              <a:latin typeface="Poppins"/>
              <a:ea typeface="Poppins"/>
              <a:cs typeface="Poppins"/>
              <a:sym typeface="Poppins"/>
            </a:endParaRPr>
          </a:p>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 SOFT SKILLS</a:t>
            </a:r>
            <a:endParaRPr>
              <a:latin typeface="Poppins"/>
              <a:ea typeface="Poppins"/>
              <a:cs typeface="Poppins"/>
              <a:sym typeface="Poppins"/>
            </a:endParaRPr>
          </a:p>
        </p:txBody>
      </p:sp>
      <p:sp>
        <p:nvSpPr>
          <p:cNvPr id="114" name="Google Shape;114;p1"/>
          <p:cNvSpPr txBox="1"/>
          <p:nvPr>
            <p:ph idx="4294967295" type="body"/>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15" name="Google Shape;115;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16" name="Google Shape;116;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df60eb28de_0_128"/>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ENTHUSIASM &amp; ATTITUDE ACTIVITY</a:t>
            </a:r>
            <a:endParaRPr>
              <a:latin typeface="Poppins"/>
              <a:ea typeface="Poppins"/>
              <a:cs typeface="Poppins"/>
              <a:sym typeface="Poppins"/>
            </a:endParaRPr>
          </a:p>
        </p:txBody>
      </p:sp>
      <p:sp>
        <p:nvSpPr>
          <p:cNvPr id="192" name="Google Shape;192;gdf60eb28de_0_128"/>
          <p:cNvSpPr txBox="1"/>
          <p:nvPr>
            <p:ph idx="1" type="body"/>
          </p:nvPr>
        </p:nvSpPr>
        <p:spPr>
          <a:xfrm>
            <a:off x="4215250" y="1087000"/>
            <a:ext cx="4372500" cy="566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700">
                <a:solidFill>
                  <a:srgbClr val="3C5A62"/>
                </a:solidFill>
                <a:latin typeface="Roboto"/>
                <a:ea typeface="Roboto"/>
                <a:cs typeface="Roboto"/>
                <a:sym typeface="Roboto"/>
              </a:rPr>
              <a:t>NEVER UNDERESTIMATE THE POWER OF POSITIVE MENTAL ATTITUDE</a:t>
            </a:r>
            <a:r>
              <a:rPr b="1" lang="en-US" sz="1700">
                <a:solidFill>
                  <a:srgbClr val="3C5A62"/>
                </a:solidFill>
                <a:latin typeface="Roboto"/>
                <a:ea typeface="Roboto"/>
                <a:cs typeface="Roboto"/>
                <a:sym typeface="Roboto"/>
              </a:rPr>
              <a:t> </a:t>
            </a:r>
            <a:endParaRPr sz="1700">
              <a:solidFill>
                <a:srgbClr val="3C5A62"/>
              </a:solidFill>
              <a:latin typeface="Roboto"/>
              <a:ea typeface="Roboto"/>
              <a:cs typeface="Roboto"/>
              <a:sym typeface="Roboto"/>
            </a:endParaRPr>
          </a:p>
          <a:p>
            <a:pPr indent="-298450" lvl="0" marL="285750" rtl="0" algn="l">
              <a:lnSpc>
                <a:spcPct val="90000"/>
              </a:lnSpc>
              <a:spcBef>
                <a:spcPts val="1000"/>
              </a:spcBef>
              <a:spcAft>
                <a:spcPts val="0"/>
              </a:spcAft>
              <a:buClr>
                <a:srgbClr val="EE5934"/>
              </a:buClr>
              <a:buSzPts val="1700"/>
              <a:buFont typeface="Roboto"/>
              <a:buChar char="•"/>
            </a:pPr>
            <a:r>
              <a:rPr lang="en-US" sz="1700">
                <a:solidFill>
                  <a:srgbClr val="3C5A62"/>
                </a:solidFill>
                <a:latin typeface="Roboto"/>
                <a:ea typeface="Roboto"/>
                <a:cs typeface="Roboto"/>
                <a:sym typeface="Roboto"/>
              </a:rPr>
              <a:t>Each group needs a dice</a:t>
            </a:r>
            <a:br>
              <a:rPr lang="en-US" sz="1700">
                <a:solidFill>
                  <a:srgbClr val="3C5A62"/>
                </a:solidFill>
                <a:latin typeface="Roboto"/>
                <a:ea typeface="Roboto"/>
                <a:cs typeface="Roboto"/>
                <a:sym typeface="Roboto"/>
              </a:rPr>
            </a:br>
            <a:endParaRPr sz="1700">
              <a:solidFill>
                <a:srgbClr val="3C5A62"/>
              </a:solidFill>
              <a:latin typeface="Roboto"/>
              <a:ea typeface="Roboto"/>
              <a:cs typeface="Roboto"/>
              <a:sym typeface="Roboto"/>
            </a:endParaRPr>
          </a:p>
          <a:p>
            <a:pPr indent="0" lvl="0" marL="0" rtl="0" algn="l">
              <a:lnSpc>
                <a:spcPct val="90000"/>
              </a:lnSpc>
              <a:spcBef>
                <a:spcPts val="1000"/>
              </a:spcBef>
              <a:spcAft>
                <a:spcPts val="0"/>
              </a:spcAft>
              <a:buClr>
                <a:srgbClr val="3C5A62"/>
              </a:buClr>
              <a:buSzPts val="1500"/>
              <a:buFont typeface="Arial"/>
              <a:buNone/>
            </a:pPr>
            <a:r>
              <a:rPr b="1" lang="en-US" sz="1700">
                <a:solidFill>
                  <a:srgbClr val="3C5A62"/>
                </a:solidFill>
                <a:latin typeface="Roboto"/>
                <a:ea typeface="Roboto"/>
                <a:cs typeface="Roboto"/>
                <a:sym typeface="Roboto"/>
              </a:rPr>
              <a:t>TAKE TURNS ROLLING THE DICE AND COMPLETE THE FOLLOWING STATEMENT UPON EACH ROLL:</a:t>
            </a:r>
            <a:r>
              <a:rPr b="1" lang="en-US" sz="1700">
                <a:solidFill>
                  <a:srgbClr val="3C5A62"/>
                </a:solidFill>
                <a:latin typeface="Roboto"/>
                <a:ea typeface="Roboto"/>
                <a:cs typeface="Roboto"/>
                <a:sym typeface="Roboto"/>
              </a:rPr>
              <a:t> </a:t>
            </a:r>
            <a:endParaRPr sz="1700">
              <a:solidFill>
                <a:srgbClr val="3C5A62"/>
              </a:solidFill>
              <a:latin typeface="Roboto"/>
              <a:ea typeface="Roboto"/>
              <a:cs typeface="Roboto"/>
              <a:sym typeface="Roboto"/>
            </a:endParaRPr>
          </a:p>
          <a:p>
            <a:pPr indent="-298450" lvl="0" marL="285750" rtl="0" algn="l">
              <a:lnSpc>
                <a:spcPct val="90000"/>
              </a:lnSpc>
              <a:spcBef>
                <a:spcPts val="1000"/>
              </a:spcBef>
              <a:spcAft>
                <a:spcPts val="0"/>
              </a:spcAft>
              <a:buClr>
                <a:srgbClr val="EE5934"/>
              </a:buClr>
              <a:buSzPts val="1700"/>
              <a:buFont typeface="Roboto"/>
              <a:buChar char="•"/>
            </a:pPr>
            <a:r>
              <a:rPr lang="en-US" sz="1700">
                <a:solidFill>
                  <a:srgbClr val="3C5A62"/>
                </a:solidFill>
                <a:latin typeface="Roboto"/>
                <a:ea typeface="Roboto"/>
                <a:cs typeface="Roboto"/>
                <a:sym typeface="Roboto"/>
              </a:rPr>
              <a:t>Roll a 1: I am thankful for… </a:t>
            </a:r>
            <a:endParaRPr sz="1700">
              <a:solidFill>
                <a:srgbClr val="3C5A62"/>
              </a:solidFill>
              <a:latin typeface="Roboto"/>
              <a:ea typeface="Roboto"/>
              <a:cs typeface="Roboto"/>
              <a:sym typeface="Roboto"/>
            </a:endParaRPr>
          </a:p>
          <a:p>
            <a:pPr indent="-298450" lvl="0" marL="285750" rtl="0" algn="l">
              <a:lnSpc>
                <a:spcPct val="90000"/>
              </a:lnSpc>
              <a:spcBef>
                <a:spcPts val="1000"/>
              </a:spcBef>
              <a:spcAft>
                <a:spcPts val="0"/>
              </a:spcAft>
              <a:buClr>
                <a:srgbClr val="EE5934"/>
              </a:buClr>
              <a:buSzPts val="1700"/>
              <a:buFont typeface="Roboto"/>
              <a:buChar char="•"/>
            </a:pPr>
            <a:r>
              <a:rPr lang="en-US" sz="1700">
                <a:solidFill>
                  <a:srgbClr val="3C5A62"/>
                </a:solidFill>
                <a:latin typeface="Roboto"/>
                <a:ea typeface="Roboto"/>
                <a:cs typeface="Roboto"/>
                <a:sym typeface="Roboto"/>
              </a:rPr>
              <a:t>Roll a 2: Other people compliment me on my ability to… </a:t>
            </a:r>
            <a:endParaRPr sz="1700">
              <a:solidFill>
                <a:srgbClr val="3C5A62"/>
              </a:solidFill>
              <a:latin typeface="Roboto"/>
              <a:ea typeface="Roboto"/>
              <a:cs typeface="Roboto"/>
              <a:sym typeface="Roboto"/>
            </a:endParaRPr>
          </a:p>
          <a:p>
            <a:pPr indent="-298450" lvl="0" marL="285750" rtl="0" algn="l">
              <a:lnSpc>
                <a:spcPct val="90000"/>
              </a:lnSpc>
              <a:spcBef>
                <a:spcPts val="1000"/>
              </a:spcBef>
              <a:spcAft>
                <a:spcPts val="0"/>
              </a:spcAft>
              <a:buClr>
                <a:srgbClr val="EE5934"/>
              </a:buClr>
              <a:buSzPts val="1700"/>
              <a:buFont typeface="Roboto"/>
              <a:buChar char="•"/>
            </a:pPr>
            <a:r>
              <a:rPr lang="en-US" sz="1700">
                <a:solidFill>
                  <a:srgbClr val="3C5A62"/>
                </a:solidFill>
                <a:latin typeface="Roboto"/>
                <a:ea typeface="Roboto"/>
                <a:cs typeface="Roboto"/>
                <a:sym typeface="Roboto"/>
              </a:rPr>
              <a:t>Roll a 3: Something I would like other people to know about me is… </a:t>
            </a:r>
            <a:endParaRPr sz="1700">
              <a:solidFill>
                <a:srgbClr val="3C5A62"/>
              </a:solidFill>
              <a:latin typeface="Roboto"/>
              <a:ea typeface="Roboto"/>
              <a:cs typeface="Roboto"/>
              <a:sym typeface="Roboto"/>
            </a:endParaRPr>
          </a:p>
          <a:p>
            <a:pPr indent="-298450" lvl="0" marL="285750" rtl="0" algn="l">
              <a:lnSpc>
                <a:spcPct val="90000"/>
              </a:lnSpc>
              <a:spcBef>
                <a:spcPts val="1000"/>
              </a:spcBef>
              <a:spcAft>
                <a:spcPts val="0"/>
              </a:spcAft>
              <a:buClr>
                <a:srgbClr val="EE5934"/>
              </a:buClr>
              <a:buSzPts val="1700"/>
              <a:buFont typeface="Roboto"/>
              <a:buChar char="•"/>
            </a:pPr>
            <a:r>
              <a:rPr lang="en-US" sz="1700">
                <a:solidFill>
                  <a:srgbClr val="3C5A62"/>
                </a:solidFill>
                <a:latin typeface="Roboto"/>
                <a:ea typeface="Roboto"/>
                <a:cs typeface="Roboto"/>
                <a:sym typeface="Roboto"/>
              </a:rPr>
              <a:t>Roll a 4: I feel really good about myself when…. </a:t>
            </a:r>
            <a:endParaRPr sz="1700">
              <a:solidFill>
                <a:srgbClr val="3C5A62"/>
              </a:solidFill>
              <a:latin typeface="Roboto"/>
              <a:ea typeface="Roboto"/>
              <a:cs typeface="Roboto"/>
              <a:sym typeface="Roboto"/>
            </a:endParaRPr>
          </a:p>
          <a:p>
            <a:pPr indent="-298450" lvl="0" marL="285750" rtl="0" algn="l">
              <a:lnSpc>
                <a:spcPct val="90000"/>
              </a:lnSpc>
              <a:spcBef>
                <a:spcPts val="1000"/>
              </a:spcBef>
              <a:spcAft>
                <a:spcPts val="0"/>
              </a:spcAft>
              <a:buClr>
                <a:srgbClr val="EE5934"/>
              </a:buClr>
              <a:buSzPts val="1700"/>
              <a:buFont typeface="Roboto"/>
              <a:buChar char="•"/>
            </a:pPr>
            <a:r>
              <a:rPr lang="en-US" sz="1700">
                <a:solidFill>
                  <a:srgbClr val="3C5A62"/>
                </a:solidFill>
                <a:latin typeface="Roboto"/>
                <a:ea typeface="Roboto"/>
                <a:cs typeface="Roboto"/>
                <a:sym typeface="Roboto"/>
              </a:rPr>
              <a:t>Roll a 5: I am proud of my ability to… </a:t>
            </a:r>
            <a:endParaRPr sz="1700">
              <a:solidFill>
                <a:srgbClr val="3C5A62"/>
              </a:solidFill>
              <a:latin typeface="Roboto"/>
              <a:ea typeface="Roboto"/>
              <a:cs typeface="Roboto"/>
              <a:sym typeface="Roboto"/>
            </a:endParaRPr>
          </a:p>
          <a:p>
            <a:pPr indent="-298450" lvl="0" marL="285750" rtl="0" algn="l">
              <a:lnSpc>
                <a:spcPct val="90000"/>
              </a:lnSpc>
              <a:spcBef>
                <a:spcPts val="1000"/>
              </a:spcBef>
              <a:spcAft>
                <a:spcPts val="0"/>
              </a:spcAft>
              <a:buClr>
                <a:srgbClr val="EE5934"/>
              </a:buClr>
              <a:buSzPts val="1700"/>
              <a:buFont typeface="Roboto"/>
              <a:buChar char="•"/>
            </a:pPr>
            <a:r>
              <a:rPr lang="en-US" sz="1700">
                <a:solidFill>
                  <a:srgbClr val="3C5A62"/>
                </a:solidFill>
                <a:latin typeface="Roboto"/>
                <a:ea typeface="Roboto"/>
                <a:cs typeface="Roboto"/>
                <a:sym typeface="Roboto"/>
              </a:rPr>
              <a:t>Roll a 6: Something nice I recently did for someone else was… </a:t>
            </a:r>
            <a:endParaRPr sz="2200">
              <a:latin typeface="Roboto"/>
              <a:ea typeface="Roboto"/>
              <a:cs typeface="Roboto"/>
              <a:sym typeface="Roboto"/>
            </a:endParaRPr>
          </a:p>
        </p:txBody>
      </p:sp>
      <p:pic>
        <p:nvPicPr>
          <p:cNvPr id="193" name="Google Shape;193;gdf60eb28de_0_128"/>
          <p:cNvPicPr preferRelativeResize="0"/>
          <p:nvPr/>
        </p:nvPicPr>
        <p:blipFill>
          <a:blip r:embed="rId3">
            <a:alphaModFix/>
          </a:blip>
          <a:stretch>
            <a:fillRect/>
          </a:stretch>
        </p:blipFill>
        <p:spPr>
          <a:xfrm>
            <a:off x="8420075" y="1790350"/>
            <a:ext cx="3680751" cy="3680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df60eb28de_0_13"/>
          <p:cNvSpPr txBox="1"/>
          <p:nvPr>
            <p:ph type="title"/>
          </p:nvPr>
        </p:nvSpPr>
        <p:spPr>
          <a:xfrm>
            <a:off x="831850" y="2118617"/>
            <a:ext cx="4969200" cy="1769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SOFT SKILL:</a:t>
            </a:r>
            <a:endParaRPr b="1">
              <a:latin typeface="Poppins"/>
              <a:ea typeface="Poppins"/>
              <a:cs typeface="Poppins"/>
              <a:sym typeface="Poppins"/>
            </a:endParaRPr>
          </a:p>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TEAMWORK</a:t>
            </a:r>
            <a:endParaRPr b="1">
              <a:latin typeface="Poppins"/>
              <a:ea typeface="Poppins"/>
              <a:cs typeface="Poppins"/>
              <a:sym typeface="Poppins"/>
            </a:endParaRPr>
          </a:p>
        </p:txBody>
      </p:sp>
      <p:pic>
        <p:nvPicPr>
          <p:cNvPr id="199" name="Google Shape;199;gdf60eb28de_0_13"/>
          <p:cNvPicPr preferRelativeResize="0"/>
          <p:nvPr>
            <p:ph idx="2" type="pic"/>
          </p:nvPr>
        </p:nvPicPr>
        <p:blipFill rotWithShape="1">
          <a:blip r:embed="rId3">
            <a:alphaModFix/>
          </a:blip>
          <a:srcRect b="0" l="28873" r="28869" t="0"/>
          <a:stretch/>
        </p:blipFill>
        <p:spPr>
          <a:xfrm>
            <a:off x="7844246" y="0"/>
            <a:ext cx="4347900" cy="6858000"/>
          </a:xfrm>
          <a:prstGeom prst="rect">
            <a:avLst/>
          </a:prstGeom>
          <a:solidFill>
            <a:schemeClr val="lt1"/>
          </a:solidFill>
          <a:ln>
            <a:noFill/>
          </a:ln>
        </p:spPr>
      </p:pic>
      <p:sp>
        <p:nvSpPr>
          <p:cNvPr id="200" name="Google Shape;200;gdf60eb28de_0_13"/>
          <p:cNvSpPr txBox="1"/>
          <p:nvPr>
            <p:ph idx="4294967295" type="body"/>
          </p:nvPr>
        </p:nvSpPr>
        <p:spPr>
          <a:xfrm>
            <a:off x="6491823" y="4983481"/>
            <a:ext cx="2148900" cy="10059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201" name="Google Shape;201;gdf60eb28de_0_13"/>
          <p:cNvSpPr txBox="1"/>
          <p:nvPr>
            <p:ph idx="4294967295" type="body"/>
          </p:nvPr>
        </p:nvSpPr>
        <p:spPr>
          <a:xfrm>
            <a:off x="6449713" y="3777124"/>
            <a:ext cx="2148900" cy="4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202" name="Google Shape;202;gdf60eb28de_0_13"/>
          <p:cNvSpPr/>
          <p:nvPr/>
        </p:nvSpPr>
        <p:spPr>
          <a:xfrm>
            <a:off x="6434328" y="3729006"/>
            <a:ext cx="2578500" cy="25785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03" name="Google Shape;203;gdf60eb28de_0_13"/>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cxnSp>
        <p:nvCxnSpPr>
          <p:cNvPr id="204" name="Google Shape;204;gdf60eb28de_0_13"/>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sp>
        <p:nvSpPr>
          <p:cNvPr id="205" name="Google Shape;205;gdf60eb28de_0_13"/>
          <p:cNvSpPr txBox="1"/>
          <p:nvPr/>
        </p:nvSpPr>
        <p:spPr>
          <a:xfrm>
            <a:off x="6644223" y="4983481"/>
            <a:ext cx="2148900" cy="100590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EXPLORE DIFFERENT</a:t>
            </a:r>
            <a:endParaRPr b="1" sz="1800">
              <a:solidFill>
                <a:schemeClr val="lt1"/>
              </a:solidFill>
              <a:latin typeface="Poppins"/>
              <a:ea typeface="Poppins"/>
              <a:cs typeface="Poppins"/>
              <a:sym typeface="Poppins"/>
            </a:endParaRPr>
          </a:p>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 SOFT SKILLS</a:t>
            </a:r>
            <a:endParaRPr sz="18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chemeClr val="lt1"/>
              </a:buClr>
              <a:buSzPts val="1800"/>
              <a:buFont typeface="Arial"/>
              <a:buNone/>
            </a:pPr>
            <a:r>
              <a:t/>
            </a:r>
            <a:endParaRPr b="1" sz="1800">
              <a:solidFill>
                <a:schemeClr val="lt1"/>
              </a:solidFill>
            </a:endParaRPr>
          </a:p>
        </p:txBody>
      </p:sp>
      <p:sp>
        <p:nvSpPr>
          <p:cNvPr id="206" name="Google Shape;206;gdf60eb28de_0_13"/>
          <p:cNvSpPr txBox="1"/>
          <p:nvPr/>
        </p:nvSpPr>
        <p:spPr>
          <a:xfrm>
            <a:off x="6644223" y="3941740"/>
            <a:ext cx="2148900" cy="414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207" name="Google Shape;207;gdf60eb28de_0_13"/>
          <p:cNvSpPr/>
          <p:nvPr/>
        </p:nvSpPr>
        <p:spPr>
          <a:xfrm>
            <a:off x="272143" y="6233886"/>
            <a:ext cx="1654500" cy="3555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df60eb28de_0_82"/>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TEAMWORK</a:t>
            </a:r>
            <a:endParaRPr>
              <a:latin typeface="Poppins"/>
              <a:ea typeface="Poppins"/>
              <a:cs typeface="Poppins"/>
              <a:sym typeface="Poppins"/>
            </a:endParaRPr>
          </a:p>
        </p:txBody>
      </p:sp>
      <p:sp>
        <p:nvSpPr>
          <p:cNvPr id="213" name="Google Shape;213;gdf60eb28de_0_82"/>
          <p:cNvSpPr txBox="1"/>
          <p:nvPr>
            <p:ph idx="1" type="body"/>
          </p:nvPr>
        </p:nvSpPr>
        <p:spPr>
          <a:xfrm>
            <a:off x="4340850" y="1385075"/>
            <a:ext cx="3510300" cy="4716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600"/>
              <a:buFont typeface="Arial"/>
              <a:buNone/>
            </a:pPr>
            <a:r>
              <a:rPr b="1" lang="en-US" sz="2254">
                <a:latin typeface="Roboto"/>
                <a:ea typeface="Roboto"/>
                <a:cs typeface="Roboto"/>
                <a:sym typeface="Roboto"/>
              </a:rPr>
              <a:t>IMPORTANT TEAMWORK SKILLS AND HABITS:</a:t>
            </a:r>
            <a:endParaRPr sz="2654">
              <a:latin typeface="Roboto"/>
              <a:ea typeface="Roboto"/>
              <a:cs typeface="Roboto"/>
              <a:sym typeface="Roboto"/>
            </a:endParaRPr>
          </a:p>
          <a:p>
            <a:pPr indent="-327329" lvl="0" marL="285750" rtl="0" algn="l">
              <a:lnSpc>
                <a:spcPct val="90000"/>
              </a:lnSpc>
              <a:spcBef>
                <a:spcPts val="1000"/>
              </a:spcBef>
              <a:spcAft>
                <a:spcPts val="0"/>
              </a:spcAft>
              <a:buClr>
                <a:srgbClr val="EE5934"/>
              </a:buClr>
              <a:buSzPts val="2155"/>
              <a:buFont typeface="Roboto"/>
              <a:buChar char="•"/>
            </a:pPr>
            <a:r>
              <a:rPr lang="en-US" sz="2154">
                <a:solidFill>
                  <a:srgbClr val="464646"/>
                </a:solidFill>
                <a:latin typeface="Roboto"/>
                <a:ea typeface="Roboto"/>
                <a:cs typeface="Roboto"/>
                <a:sym typeface="Roboto"/>
              </a:rPr>
              <a:t>Working cooperatively </a:t>
            </a:r>
            <a:endParaRPr sz="2154">
              <a:solidFill>
                <a:srgbClr val="464646"/>
              </a:solidFill>
              <a:latin typeface="Roboto"/>
              <a:ea typeface="Roboto"/>
              <a:cs typeface="Roboto"/>
              <a:sym typeface="Roboto"/>
            </a:endParaRPr>
          </a:p>
          <a:p>
            <a:pPr indent="-327329" lvl="0" marL="285750" rtl="0" algn="l">
              <a:lnSpc>
                <a:spcPct val="90000"/>
              </a:lnSpc>
              <a:spcBef>
                <a:spcPts val="1000"/>
              </a:spcBef>
              <a:spcAft>
                <a:spcPts val="0"/>
              </a:spcAft>
              <a:buClr>
                <a:srgbClr val="EE5934"/>
              </a:buClr>
              <a:buSzPts val="2155"/>
              <a:buFont typeface="Roboto"/>
              <a:buChar char="•"/>
            </a:pPr>
            <a:r>
              <a:rPr lang="en-US" sz="2154">
                <a:solidFill>
                  <a:srgbClr val="464646"/>
                </a:solidFill>
                <a:latin typeface="Roboto"/>
                <a:ea typeface="Roboto"/>
                <a:cs typeface="Roboto"/>
                <a:sym typeface="Roboto"/>
              </a:rPr>
              <a:t>Contributing to groups with ideas, suggestions, and effort </a:t>
            </a:r>
            <a:endParaRPr sz="2154">
              <a:solidFill>
                <a:srgbClr val="464646"/>
              </a:solidFill>
              <a:latin typeface="Roboto"/>
              <a:ea typeface="Roboto"/>
              <a:cs typeface="Roboto"/>
              <a:sym typeface="Roboto"/>
            </a:endParaRPr>
          </a:p>
          <a:p>
            <a:pPr indent="-327329" lvl="0" marL="285750" rtl="0" algn="l">
              <a:lnSpc>
                <a:spcPct val="90000"/>
              </a:lnSpc>
              <a:spcBef>
                <a:spcPts val="1000"/>
              </a:spcBef>
              <a:spcAft>
                <a:spcPts val="0"/>
              </a:spcAft>
              <a:buClr>
                <a:srgbClr val="EE5934"/>
              </a:buClr>
              <a:buSzPts val="2155"/>
              <a:buFont typeface="Roboto"/>
              <a:buChar char="•"/>
            </a:pPr>
            <a:r>
              <a:rPr lang="en-US" sz="2154">
                <a:solidFill>
                  <a:srgbClr val="464646"/>
                </a:solidFill>
                <a:latin typeface="Roboto"/>
                <a:ea typeface="Roboto"/>
                <a:cs typeface="Roboto"/>
                <a:sym typeface="Roboto"/>
              </a:rPr>
              <a:t>Communication (both giving and receiving) </a:t>
            </a:r>
            <a:endParaRPr sz="2154">
              <a:solidFill>
                <a:srgbClr val="464646"/>
              </a:solidFill>
              <a:latin typeface="Roboto"/>
              <a:ea typeface="Roboto"/>
              <a:cs typeface="Roboto"/>
              <a:sym typeface="Roboto"/>
            </a:endParaRPr>
          </a:p>
          <a:p>
            <a:pPr indent="-327329" lvl="0" marL="285750" rtl="0" algn="l">
              <a:lnSpc>
                <a:spcPct val="90000"/>
              </a:lnSpc>
              <a:spcBef>
                <a:spcPts val="1000"/>
              </a:spcBef>
              <a:spcAft>
                <a:spcPts val="0"/>
              </a:spcAft>
              <a:buClr>
                <a:srgbClr val="EE5934"/>
              </a:buClr>
              <a:buSzPts val="2155"/>
              <a:buFont typeface="Roboto"/>
              <a:buChar char="•"/>
            </a:pPr>
            <a:r>
              <a:rPr lang="en-US" sz="2154">
                <a:solidFill>
                  <a:srgbClr val="464646"/>
                </a:solidFill>
                <a:latin typeface="Roboto"/>
                <a:ea typeface="Roboto"/>
                <a:cs typeface="Roboto"/>
                <a:sym typeface="Roboto"/>
              </a:rPr>
              <a:t>Sense of responsibility </a:t>
            </a:r>
            <a:endParaRPr sz="2154">
              <a:solidFill>
                <a:srgbClr val="464646"/>
              </a:solidFill>
              <a:latin typeface="Roboto"/>
              <a:ea typeface="Roboto"/>
              <a:cs typeface="Roboto"/>
              <a:sym typeface="Roboto"/>
            </a:endParaRPr>
          </a:p>
          <a:p>
            <a:pPr indent="-327329" lvl="0" marL="285750" rtl="0" algn="l">
              <a:lnSpc>
                <a:spcPct val="90000"/>
              </a:lnSpc>
              <a:spcBef>
                <a:spcPts val="1000"/>
              </a:spcBef>
              <a:spcAft>
                <a:spcPts val="0"/>
              </a:spcAft>
              <a:buClr>
                <a:srgbClr val="EE5934"/>
              </a:buClr>
              <a:buSzPts val="2155"/>
              <a:buFont typeface="Roboto"/>
              <a:buChar char="•"/>
            </a:pPr>
            <a:r>
              <a:rPr lang="en-US" sz="2154">
                <a:solidFill>
                  <a:srgbClr val="464646"/>
                </a:solidFill>
                <a:latin typeface="Roboto"/>
                <a:ea typeface="Roboto"/>
                <a:cs typeface="Roboto"/>
                <a:sym typeface="Roboto"/>
              </a:rPr>
              <a:t>Healthy respect for different opinions, customs, and individual preferences </a:t>
            </a:r>
            <a:endParaRPr sz="2154">
              <a:solidFill>
                <a:srgbClr val="464646"/>
              </a:solidFill>
              <a:latin typeface="Roboto"/>
              <a:ea typeface="Roboto"/>
              <a:cs typeface="Roboto"/>
              <a:sym typeface="Roboto"/>
            </a:endParaRPr>
          </a:p>
          <a:p>
            <a:pPr indent="-327329" lvl="0" marL="285750" rtl="0" algn="l">
              <a:lnSpc>
                <a:spcPct val="90000"/>
              </a:lnSpc>
              <a:spcBef>
                <a:spcPts val="1000"/>
              </a:spcBef>
              <a:spcAft>
                <a:spcPts val="0"/>
              </a:spcAft>
              <a:buClr>
                <a:srgbClr val="EE5934"/>
              </a:buClr>
              <a:buSzPts val="2155"/>
              <a:buFont typeface="Roboto"/>
              <a:buChar char="•"/>
            </a:pPr>
            <a:r>
              <a:rPr lang="en-US" sz="2154">
                <a:solidFill>
                  <a:srgbClr val="464646"/>
                </a:solidFill>
                <a:latin typeface="Roboto"/>
                <a:ea typeface="Roboto"/>
                <a:cs typeface="Roboto"/>
                <a:sym typeface="Roboto"/>
              </a:rPr>
              <a:t>Ability to participate in group decision-making</a:t>
            </a:r>
            <a:endParaRPr>
              <a:latin typeface="Roboto"/>
              <a:ea typeface="Roboto"/>
              <a:cs typeface="Roboto"/>
              <a:sym typeface="Roboto"/>
            </a:endParaRPr>
          </a:p>
        </p:txBody>
      </p:sp>
      <p:pic>
        <p:nvPicPr>
          <p:cNvPr descr=" " id="214" name="Google Shape;214;gdf60eb28de_0_82" title="Soft Skills--Teamwork">
            <a:hlinkClick r:id="rId3"/>
          </p:cNvPr>
          <p:cNvPicPr preferRelativeResize="0"/>
          <p:nvPr/>
        </p:nvPicPr>
        <p:blipFill>
          <a:blip r:embed="rId4">
            <a:alphaModFix/>
          </a:blip>
          <a:stretch>
            <a:fillRect/>
          </a:stretch>
        </p:blipFill>
        <p:spPr>
          <a:xfrm>
            <a:off x="7831940" y="2099975"/>
            <a:ext cx="4381610" cy="32862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df60eb28de_0_122"/>
          <p:cNvSpPr txBox="1"/>
          <p:nvPr>
            <p:ph type="title"/>
          </p:nvPr>
        </p:nvSpPr>
        <p:spPr>
          <a:xfrm>
            <a:off x="8699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TEAMWORK ACTIVITY: WHICH SHAPE ARE YOU?</a:t>
            </a:r>
            <a:endParaRPr>
              <a:latin typeface="Poppins"/>
              <a:ea typeface="Poppins"/>
              <a:cs typeface="Poppins"/>
              <a:sym typeface="Poppins"/>
            </a:endParaRPr>
          </a:p>
        </p:txBody>
      </p:sp>
      <p:sp>
        <p:nvSpPr>
          <p:cNvPr id="220" name="Google Shape;220;gdf60eb28de_0_122"/>
          <p:cNvSpPr txBox="1"/>
          <p:nvPr>
            <p:ph idx="1" type="body"/>
          </p:nvPr>
        </p:nvSpPr>
        <p:spPr>
          <a:xfrm>
            <a:off x="4795595" y="1984300"/>
            <a:ext cx="3027600" cy="395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a:solidFill>
                  <a:srgbClr val="3C5A62"/>
                </a:solidFill>
                <a:latin typeface="Roboto"/>
                <a:ea typeface="Roboto"/>
                <a:cs typeface="Roboto"/>
                <a:sym typeface="Roboto"/>
              </a:rPr>
              <a:t>IDENTIFY THE SHAPE YOU LIKE BEST OR FIND MOST APPEALING</a:t>
            </a:r>
            <a:endParaRPr>
              <a:solidFill>
                <a:srgbClr val="3C5A62"/>
              </a:solidFill>
              <a:latin typeface="Roboto"/>
              <a:ea typeface="Roboto"/>
              <a:cs typeface="Roboto"/>
              <a:sym typeface="Roboto"/>
            </a:endParaRPr>
          </a:p>
          <a:p>
            <a:pPr indent="-317500" lvl="0" marL="285750" rtl="0" algn="l">
              <a:lnSpc>
                <a:spcPct val="150000"/>
              </a:lnSpc>
              <a:spcBef>
                <a:spcPts val="1000"/>
              </a:spcBef>
              <a:spcAft>
                <a:spcPts val="0"/>
              </a:spcAft>
              <a:buClr>
                <a:srgbClr val="EE5934"/>
              </a:buClr>
              <a:buSzPts val="2000"/>
              <a:buFont typeface="Roboto"/>
              <a:buChar char="•"/>
            </a:pPr>
            <a:r>
              <a:rPr lang="en-US">
                <a:solidFill>
                  <a:srgbClr val="3C5A62"/>
                </a:solidFill>
                <a:latin typeface="Roboto"/>
                <a:ea typeface="Roboto"/>
                <a:cs typeface="Roboto"/>
                <a:sym typeface="Roboto"/>
              </a:rPr>
              <a:t>Square</a:t>
            </a:r>
            <a:endParaRPr>
              <a:solidFill>
                <a:srgbClr val="3C5A62"/>
              </a:solidFill>
              <a:latin typeface="Roboto"/>
              <a:ea typeface="Roboto"/>
              <a:cs typeface="Roboto"/>
              <a:sym typeface="Roboto"/>
            </a:endParaRPr>
          </a:p>
          <a:p>
            <a:pPr indent="-317500" lvl="0" marL="285750" rtl="0" algn="l">
              <a:lnSpc>
                <a:spcPct val="150000"/>
              </a:lnSpc>
              <a:spcBef>
                <a:spcPts val="1000"/>
              </a:spcBef>
              <a:spcAft>
                <a:spcPts val="0"/>
              </a:spcAft>
              <a:buClr>
                <a:srgbClr val="3C5A62"/>
              </a:buClr>
              <a:buSzPts val="2000"/>
              <a:buFont typeface="Roboto"/>
              <a:buChar char="•"/>
            </a:pPr>
            <a:r>
              <a:rPr lang="en-US">
                <a:solidFill>
                  <a:srgbClr val="3C5A62"/>
                </a:solidFill>
                <a:latin typeface="Roboto"/>
                <a:ea typeface="Roboto"/>
                <a:cs typeface="Roboto"/>
                <a:sym typeface="Roboto"/>
              </a:rPr>
              <a:t>Rectangle</a:t>
            </a:r>
            <a:endParaRPr>
              <a:solidFill>
                <a:srgbClr val="3C5A62"/>
              </a:solidFill>
              <a:latin typeface="Roboto"/>
              <a:ea typeface="Roboto"/>
              <a:cs typeface="Roboto"/>
              <a:sym typeface="Roboto"/>
            </a:endParaRPr>
          </a:p>
          <a:p>
            <a:pPr indent="-317500" lvl="0" marL="285750" rtl="0" algn="l">
              <a:lnSpc>
                <a:spcPct val="150000"/>
              </a:lnSpc>
              <a:spcBef>
                <a:spcPts val="1000"/>
              </a:spcBef>
              <a:spcAft>
                <a:spcPts val="0"/>
              </a:spcAft>
              <a:buClr>
                <a:srgbClr val="3C5A62"/>
              </a:buClr>
              <a:buSzPts val="2000"/>
              <a:buFont typeface="Roboto"/>
              <a:buChar char="•"/>
            </a:pPr>
            <a:r>
              <a:rPr lang="en-US">
                <a:solidFill>
                  <a:srgbClr val="3C5A62"/>
                </a:solidFill>
                <a:latin typeface="Roboto"/>
                <a:ea typeface="Roboto"/>
                <a:cs typeface="Roboto"/>
                <a:sym typeface="Roboto"/>
              </a:rPr>
              <a:t>Triangle</a:t>
            </a:r>
            <a:endParaRPr>
              <a:solidFill>
                <a:srgbClr val="3C5A62"/>
              </a:solidFill>
              <a:latin typeface="Roboto"/>
              <a:ea typeface="Roboto"/>
              <a:cs typeface="Roboto"/>
              <a:sym typeface="Roboto"/>
            </a:endParaRPr>
          </a:p>
          <a:p>
            <a:pPr indent="-317500" lvl="0" marL="285750" rtl="0" algn="l">
              <a:lnSpc>
                <a:spcPct val="150000"/>
              </a:lnSpc>
              <a:spcBef>
                <a:spcPts val="1000"/>
              </a:spcBef>
              <a:spcAft>
                <a:spcPts val="0"/>
              </a:spcAft>
              <a:buClr>
                <a:srgbClr val="3C5A62"/>
              </a:buClr>
              <a:buSzPts val="2000"/>
              <a:buFont typeface="Roboto"/>
              <a:buChar char="•"/>
            </a:pPr>
            <a:r>
              <a:rPr lang="en-US">
                <a:solidFill>
                  <a:srgbClr val="3C5A62"/>
                </a:solidFill>
                <a:latin typeface="Roboto"/>
                <a:ea typeface="Roboto"/>
                <a:cs typeface="Roboto"/>
                <a:sym typeface="Roboto"/>
              </a:rPr>
              <a:t>Circle</a:t>
            </a:r>
            <a:endParaRPr>
              <a:solidFill>
                <a:srgbClr val="3C5A62"/>
              </a:solidFill>
              <a:latin typeface="Roboto"/>
              <a:ea typeface="Roboto"/>
              <a:cs typeface="Roboto"/>
              <a:sym typeface="Roboto"/>
            </a:endParaRPr>
          </a:p>
          <a:p>
            <a:pPr indent="-317500" lvl="0" marL="285750" rtl="0" algn="l">
              <a:lnSpc>
                <a:spcPct val="150000"/>
              </a:lnSpc>
              <a:spcBef>
                <a:spcPts val="1000"/>
              </a:spcBef>
              <a:spcAft>
                <a:spcPts val="0"/>
              </a:spcAft>
              <a:buClr>
                <a:srgbClr val="3C5A62"/>
              </a:buClr>
              <a:buSzPts val="2000"/>
              <a:buFont typeface="Roboto"/>
              <a:buChar char="•"/>
            </a:pPr>
            <a:r>
              <a:rPr lang="en-US">
                <a:solidFill>
                  <a:srgbClr val="3C5A62"/>
                </a:solidFill>
                <a:latin typeface="Roboto"/>
                <a:ea typeface="Roboto"/>
                <a:cs typeface="Roboto"/>
                <a:sym typeface="Roboto"/>
              </a:rPr>
              <a:t>Squiggle</a:t>
            </a:r>
            <a:endParaRPr sz="2500">
              <a:latin typeface="Roboto"/>
              <a:ea typeface="Roboto"/>
              <a:cs typeface="Roboto"/>
              <a:sym typeface="Roboto"/>
            </a:endParaRPr>
          </a:p>
        </p:txBody>
      </p:sp>
      <p:pic>
        <p:nvPicPr>
          <p:cNvPr id="221" name="Google Shape;221;gdf60eb28de_0_122"/>
          <p:cNvPicPr preferRelativeResize="0"/>
          <p:nvPr/>
        </p:nvPicPr>
        <p:blipFill>
          <a:blip r:embed="rId3">
            <a:alphaModFix/>
          </a:blip>
          <a:stretch>
            <a:fillRect/>
          </a:stretch>
        </p:blipFill>
        <p:spPr>
          <a:xfrm>
            <a:off x="7594600" y="4914901"/>
            <a:ext cx="2120901" cy="2120901"/>
          </a:xfrm>
          <a:prstGeom prst="rect">
            <a:avLst/>
          </a:prstGeom>
          <a:noFill/>
          <a:ln>
            <a:noFill/>
          </a:ln>
        </p:spPr>
      </p:pic>
      <p:pic>
        <p:nvPicPr>
          <p:cNvPr id="222" name="Google Shape;222;gdf60eb28de_0_122"/>
          <p:cNvPicPr preferRelativeResize="0"/>
          <p:nvPr/>
        </p:nvPicPr>
        <p:blipFill>
          <a:blip r:embed="rId4">
            <a:alphaModFix/>
          </a:blip>
          <a:stretch>
            <a:fillRect/>
          </a:stretch>
        </p:blipFill>
        <p:spPr>
          <a:xfrm>
            <a:off x="9766295" y="4152904"/>
            <a:ext cx="2336796" cy="2336796"/>
          </a:xfrm>
          <a:prstGeom prst="rect">
            <a:avLst/>
          </a:prstGeom>
          <a:noFill/>
          <a:ln>
            <a:noFill/>
          </a:ln>
        </p:spPr>
      </p:pic>
      <p:pic>
        <p:nvPicPr>
          <p:cNvPr id="223" name="Google Shape;223;gdf60eb28de_0_122"/>
          <p:cNvPicPr preferRelativeResize="0"/>
          <p:nvPr/>
        </p:nvPicPr>
        <p:blipFill>
          <a:blip r:embed="rId5">
            <a:alphaModFix/>
          </a:blip>
          <a:stretch>
            <a:fillRect/>
          </a:stretch>
        </p:blipFill>
        <p:spPr>
          <a:xfrm>
            <a:off x="7289800" y="2597250"/>
            <a:ext cx="2730501" cy="2730501"/>
          </a:xfrm>
          <a:prstGeom prst="rect">
            <a:avLst/>
          </a:prstGeom>
          <a:noFill/>
          <a:ln>
            <a:noFill/>
          </a:ln>
        </p:spPr>
      </p:pic>
      <p:pic>
        <p:nvPicPr>
          <p:cNvPr id="224" name="Google Shape;224;gdf60eb28de_0_122"/>
          <p:cNvPicPr preferRelativeResize="0"/>
          <p:nvPr/>
        </p:nvPicPr>
        <p:blipFill>
          <a:blip r:embed="rId6">
            <a:alphaModFix/>
          </a:blip>
          <a:stretch>
            <a:fillRect/>
          </a:stretch>
        </p:blipFill>
        <p:spPr>
          <a:xfrm>
            <a:off x="7708899" y="736600"/>
            <a:ext cx="2120901" cy="2120901"/>
          </a:xfrm>
          <a:prstGeom prst="rect">
            <a:avLst/>
          </a:prstGeom>
          <a:noFill/>
          <a:ln>
            <a:noFill/>
          </a:ln>
        </p:spPr>
      </p:pic>
      <p:pic>
        <p:nvPicPr>
          <p:cNvPr id="225" name="Google Shape;225;gdf60eb28de_0_122"/>
          <p:cNvPicPr preferRelativeResize="0"/>
          <p:nvPr/>
        </p:nvPicPr>
        <p:blipFill rotWithShape="1">
          <a:blip r:embed="rId7">
            <a:alphaModFix/>
          </a:blip>
          <a:srcRect b="30744" l="18633" r="19254" t="28882"/>
          <a:stretch/>
        </p:blipFill>
        <p:spPr>
          <a:xfrm>
            <a:off x="9664700" y="2298700"/>
            <a:ext cx="2540001" cy="1650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df60eb28de_0_198"/>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HERE IS WHAT EACH SHAPE MIGHT SAY ABOUT YOU </a:t>
            </a:r>
            <a:endParaRPr>
              <a:latin typeface="Poppins"/>
              <a:ea typeface="Poppins"/>
              <a:cs typeface="Poppins"/>
              <a:sym typeface="Poppins"/>
            </a:endParaRPr>
          </a:p>
        </p:txBody>
      </p:sp>
      <p:sp>
        <p:nvSpPr>
          <p:cNvPr id="231" name="Google Shape;231;gdf60eb28de_0_198"/>
          <p:cNvSpPr txBox="1"/>
          <p:nvPr>
            <p:ph idx="1" type="body"/>
          </p:nvPr>
        </p:nvSpPr>
        <p:spPr>
          <a:xfrm>
            <a:off x="3737550" y="900600"/>
            <a:ext cx="8308200" cy="57075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Clr>
                <a:srgbClr val="EE5934"/>
              </a:buClr>
              <a:buSzPts val="1500"/>
              <a:buFont typeface="Roboto"/>
              <a:buChar char="•"/>
            </a:pPr>
            <a:r>
              <a:rPr lang="en-US">
                <a:latin typeface="Roboto"/>
                <a:ea typeface="Roboto"/>
                <a:cs typeface="Roboto"/>
                <a:sym typeface="Roboto"/>
              </a:rPr>
              <a:t>If you are a SQUARE: </a:t>
            </a:r>
            <a:endParaRPr>
              <a:latin typeface="Roboto"/>
              <a:ea typeface="Roboto"/>
              <a:cs typeface="Roboto"/>
              <a:sym typeface="Roboto"/>
            </a:endParaRPr>
          </a:p>
          <a:p>
            <a:pPr indent="0" lvl="1" marL="457200" rtl="0" algn="l">
              <a:lnSpc>
                <a:spcPct val="90000"/>
              </a:lnSpc>
              <a:spcBef>
                <a:spcPts val="1000"/>
              </a:spcBef>
              <a:spcAft>
                <a:spcPts val="0"/>
              </a:spcAft>
              <a:buClr>
                <a:srgbClr val="EE5934"/>
              </a:buClr>
              <a:buSzPts val="1500"/>
              <a:buFont typeface="Roboto"/>
              <a:buNone/>
            </a:pPr>
            <a:r>
              <a:rPr lang="en-US">
                <a:latin typeface="Roboto"/>
                <a:ea typeface="Roboto"/>
                <a:cs typeface="Roboto"/>
                <a:sym typeface="Roboto"/>
              </a:rPr>
              <a:t>You are an organized, logical, and hardworking person who likes structure and rules. But sometimes you have trouble making decisions because you always want more information. You feel most comfortable in a stable environment with clear directions on what to do. You tend to like things that are regular and orderly. You will work on a task until it is finished, no matter what. </a:t>
            </a:r>
            <a:endParaRPr>
              <a:latin typeface="Roboto"/>
              <a:ea typeface="Roboto"/>
              <a:cs typeface="Roboto"/>
              <a:sym typeface="Roboto"/>
            </a:endParaRPr>
          </a:p>
          <a:p>
            <a:pPr indent="-317500" lvl="0" marL="285750" rtl="0" algn="l">
              <a:lnSpc>
                <a:spcPct val="90000"/>
              </a:lnSpc>
              <a:spcBef>
                <a:spcPts val="1000"/>
              </a:spcBef>
              <a:spcAft>
                <a:spcPts val="0"/>
              </a:spcAft>
              <a:buSzPts val="2000"/>
              <a:buFont typeface="Roboto"/>
              <a:buChar char="•"/>
            </a:pPr>
            <a:r>
              <a:rPr lang="en-US">
                <a:latin typeface="Roboto"/>
                <a:ea typeface="Roboto"/>
                <a:cs typeface="Roboto"/>
                <a:sym typeface="Roboto"/>
              </a:rPr>
              <a:t>If you are a RECTANGLE: </a:t>
            </a:r>
            <a:endParaRPr>
              <a:latin typeface="Roboto"/>
              <a:ea typeface="Roboto"/>
              <a:cs typeface="Roboto"/>
              <a:sym typeface="Roboto"/>
            </a:endParaRPr>
          </a:p>
          <a:p>
            <a:pPr indent="0" lvl="1" marL="457200" rtl="0" algn="l">
              <a:lnSpc>
                <a:spcPct val="90000"/>
              </a:lnSpc>
              <a:spcBef>
                <a:spcPts val="1000"/>
              </a:spcBef>
              <a:spcAft>
                <a:spcPts val="0"/>
              </a:spcAft>
              <a:buSzPts val="1600"/>
              <a:buFont typeface="Roboto"/>
              <a:buNone/>
            </a:pPr>
            <a:r>
              <a:rPr lang="en-US">
                <a:latin typeface="Roboto"/>
                <a:ea typeface="Roboto"/>
                <a:cs typeface="Roboto"/>
                <a:sym typeface="Roboto"/>
              </a:rPr>
              <a:t>You are a courageous (brave), exciting, and inquisitive explorer who always searches for ways to grow and change. You enjoy trying things you’ve never done before and love asking questions that have never been asked. You like structure, and will often be the person to be sure things are done the proper way, taking all rules and regulations into consideration. When you are given a task you will start organizing it to be sure it can be done in the most systematic way.</a:t>
            </a:r>
            <a:endParaRPr>
              <a:latin typeface="Roboto"/>
              <a:ea typeface="Roboto"/>
              <a:cs typeface="Roboto"/>
              <a:sym typeface="Roboto"/>
            </a:endParaRPr>
          </a:p>
          <a:p>
            <a:pPr indent="-317500" lvl="0" marL="285750" rtl="0" algn="l">
              <a:lnSpc>
                <a:spcPct val="90000"/>
              </a:lnSpc>
              <a:spcBef>
                <a:spcPts val="1000"/>
              </a:spcBef>
              <a:spcAft>
                <a:spcPts val="0"/>
              </a:spcAft>
              <a:buSzPts val="2000"/>
              <a:buFont typeface="Roboto"/>
              <a:buChar char="•"/>
            </a:pPr>
            <a:r>
              <a:rPr lang="en-US">
                <a:latin typeface="Roboto"/>
                <a:ea typeface="Roboto"/>
                <a:cs typeface="Roboto"/>
                <a:sym typeface="Roboto"/>
              </a:rPr>
              <a:t>If you are a TRIANGLE: </a:t>
            </a:r>
            <a:endParaRPr>
              <a:latin typeface="Roboto"/>
              <a:ea typeface="Roboto"/>
              <a:cs typeface="Roboto"/>
              <a:sym typeface="Roboto"/>
            </a:endParaRPr>
          </a:p>
          <a:p>
            <a:pPr indent="0" lvl="1" marL="457200" rtl="0" algn="l">
              <a:lnSpc>
                <a:spcPct val="90000"/>
              </a:lnSpc>
              <a:spcBef>
                <a:spcPts val="1000"/>
              </a:spcBef>
              <a:spcAft>
                <a:spcPts val="0"/>
              </a:spcAft>
              <a:buSzPts val="1600"/>
              <a:buFont typeface="Roboto"/>
              <a:buNone/>
            </a:pPr>
            <a:r>
              <a:rPr lang="en-US">
                <a:latin typeface="Roboto"/>
                <a:ea typeface="Roboto"/>
                <a:cs typeface="Roboto"/>
                <a:sym typeface="Roboto"/>
              </a:rPr>
              <a:t>You are a born leader who’s competitive, confident, and can make decisions. You also like recognition. You are goal oriented and enjoy planning something out and then doing it (you are motivated by the accomplishment). You will tend to look at big long-term issues, but might forget the details. When given a task you set a goal and work on a plan for it. </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df60eb28de_0_209"/>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Arial"/>
              <a:buNone/>
            </a:pPr>
            <a:r>
              <a:rPr lang="en-US">
                <a:solidFill>
                  <a:schemeClr val="accent1"/>
                </a:solidFill>
                <a:latin typeface="Poppins"/>
                <a:ea typeface="Poppins"/>
                <a:cs typeface="Poppins"/>
                <a:sym typeface="Poppins"/>
              </a:rPr>
              <a:t>HERE IS WHAT EACH SHAPE MIGHT SAY ABOUT YOU</a:t>
            </a:r>
            <a:endParaRPr>
              <a:latin typeface="Poppins"/>
              <a:ea typeface="Poppins"/>
              <a:cs typeface="Poppins"/>
              <a:sym typeface="Poppins"/>
            </a:endParaRPr>
          </a:p>
        </p:txBody>
      </p:sp>
      <p:sp>
        <p:nvSpPr>
          <p:cNvPr id="237" name="Google Shape;237;gdf60eb28de_0_209"/>
          <p:cNvSpPr txBox="1"/>
          <p:nvPr>
            <p:ph idx="1" type="body"/>
          </p:nvPr>
        </p:nvSpPr>
        <p:spPr>
          <a:xfrm>
            <a:off x="3512350" y="938300"/>
            <a:ext cx="8613900" cy="5738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HERE IS WHAT EACH SHAPE MIGHT SAY ABOUT YOU: </a:t>
            </a:r>
            <a:endParaRPr sz="1500">
              <a:solidFill>
                <a:srgbClr val="3C5A62"/>
              </a:solidFill>
              <a:latin typeface="Roboto"/>
              <a:ea typeface="Roboto"/>
              <a:cs typeface="Roboto"/>
              <a:sym typeface="Roboto"/>
            </a:endParaRPr>
          </a:p>
          <a:p>
            <a:pPr indent="-317500" lvl="0" marL="285750" rtl="0" algn="l">
              <a:lnSpc>
                <a:spcPct val="90000"/>
              </a:lnSpc>
              <a:spcBef>
                <a:spcPts val="1000"/>
              </a:spcBef>
              <a:spcAft>
                <a:spcPts val="0"/>
              </a:spcAft>
              <a:buSzPts val="2000"/>
              <a:buFont typeface="Roboto"/>
              <a:buChar char="•"/>
            </a:pPr>
            <a:r>
              <a:rPr lang="en-US">
                <a:latin typeface="Roboto"/>
                <a:ea typeface="Roboto"/>
                <a:cs typeface="Roboto"/>
                <a:sym typeface="Roboto"/>
              </a:rPr>
              <a:t>If you are a CIRCLE: </a:t>
            </a:r>
            <a:endParaRPr>
              <a:latin typeface="Roboto"/>
              <a:ea typeface="Roboto"/>
              <a:cs typeface="Roboto"/>
              <a:sym typeface="Roboto"/>
            </a:endParaRPr>
          </a:p>
          <a:p>
            <a:pPr indent="0" lvl="1" marL="457200" rtl="0" algn="l">
              <a:lnSpc>
                <a:spcPct val="90000"/>
              </a:lnSpc>
              <a:spcBef>
                <a:spcPts val="1000"/>
              </a:spcBef>
              <a:spcAft>
                <a:spcPts val="0"/>
              </a:spcAft>
              <a:buSzPts val="1600"/>
              <a:buFont typeface="Roboto"/>
              <a:buNone/>
            </a:pPr>
            <a:r>
              <a:rPr lang="en-US">
                <a:latin typeface="Roboto"/>
                <a:ea typeface="Roboto"/>
                <a:cs typeface="Roboto"/>
                <a:sym typeface="Roboto"/>
              </a:rPr>
              <a:t>You are social and communicative. There are no hard edges about you. You handle things by talking about them and smoothing things out with everybody. Communication is your first priority. When given a task, you will want to talk about it. You are a “people person,” with lots of sympathy and consideration for others. You listen and communicate well and are very perceptive about other people’s feelings. You like harmony and hate making unpopular decisions. </a:t>
            </a:r>
            <a:endParaRPr>
              <a:latin typeface="Roboto"/>
              <a:ea typeface="Roboto"/>
              <a:cs typeface="Roboto"/>
              <a:sym typeface="Roboto"/>
            </a:endParaRPr>
          </a:p>
          <a:p>
            <a:pPr indent="-317500" lvl="0" marL="285750" rtl="0" algn="l">
              <a:lnSpc>
                <a:spcPct val="90000"/>
              </a:lnSpc>
              <a:spcBef>
                <a:spcPts val="1000"/>
              </a:spcBef>
              <a:spcAft>
                <a:spcPts val="0"/>
              </a:spcAft>
              <a:buSzPts val="2000"/>
              <a:buFont typeface="Roboto"/>
              <a:buChar char="•"/>
            </a:pPr>
            <a:r>
              <a:rPr lang="en-US">
                <a:latin typeface="Roboto"/>
                <a:ea typeface="Roboto"/>
                <a:cs typeface="Roboto"/>
                <a:sym typeface="Roboto"/>
              </a:rPr>
              <a:t>If you are a SQUIGGLE: </a:t>
            </a:r>
            <a:endParaRPr>
              <a:latin typeface="Roboto"/>
              <a:ea typeface="Roboto"/>
              <a:cs typeface="Roboto"/>
              <a:sym typeface="Roboto"/>
            </a:endParaRPr>
          </a:p>
          <a:p>
            <a:pPr indent="0" lvl="1" marL="457200" rtl="0" algn="l">
              <a:lnSpc>
                <a:spcPct val="90000"/>
              </a:lnSpc>
              <a:spcBef>
                <a:spcPts val="1000"/>
              </a:spcBef>
              <a:spcAft>
                <a:spcPts val="0"/>
              </a:spcAft>
              <a:buSzPts val="1600"/>
              <a:buFont typeface="Roboto"/>
              <a:buNone/>
            </a:pPr>
            <a:r>
              <a:rPr lang="en-US">
                <a:latin typeface="Roboto"/>
                <a:ea typeface="Roboto"/>
                <a:cs typeface="Roboto"/>
                <a:sym typeface="Roboto"/>
              </a:rPr>
              <a:t>You are “off-the-wall” and creative. You like doing new and different things most of the time and get bored with regularity. When given a task, you will come up with bright ideas about to do it. But you don’t think in a deliberate pattern from A to B to C. Instead, you tend to jump around in your mind, going from A to M to X. </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df60eb28de_0_26"/>
          <p:cNvSpPr txBox="1"/>
          <p:nvPr>
            <p:ph type="title"/>
          </p:nvPr>
        </p:nvSpPr>
        <p:spPr>
          <a:xfrm>
            <a:off x="831850" y="2118617"/>
            <a:ext cx="4969200" cy="1769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SOFT SKILL:</a:t>
            </a:r>
            <a:endParaRPr b="1">
              <a:latin typeface="Poppins"/>
              <a:ea typeface="Poppins"/>
              <a:cs typeface="Poppins"/>
              <a:sym typeface="Poppins"/>
            </a:endParaRPr>
          </a:p>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NETWORKING</a:t>
            </a:r>
            <a:endParaRPr b="1">
              <a:latin typeface="Poppins"/>
              <a:ea typeface="Poppins"/>
              <a:cs typeface="Poppins"/>
              <a:sym typeface="Poppins"/>
            </a:endParaRPr>
          </a:p>
        </p:txBody>
      </p:sp>
      <p:pic>
        <p:nvPicPr>
          <p:cNvPr id="243" name="Google Shape;243;gdf60eb28de_0_26"/>
          <p:cNvPicPr preferRelativeResize="0"/>
          <p:nvPr>
            <p:ph idx="2" type="pic"/>
          </p:nvPr>
        </p:nvPicPr>
        <p:blipFill rotWithShape="1">
          <a:blip r:embed="rId3">
            <a:alphaModFix/>
          </a:blip>
          <a:srcRect b="0" l="28873" r="28869" t="0"/>
          <a:stretch/>
        </p:blipFill>
        <p:spPr>
          <a:xfrm>
            <a:off x="7844246" y="0"/>
            <a:ext cx="4347900" cy="6858000"/>
          </a:xfrm>
          <a:prstGeom prst="rect">
            <a:avLst/>
          </a:prstGeom>
          <a:solidFill>
            <a:schemeClr val="lt1"/>
          </a:solidFill>
          <a:ln>
            <a:noFill/>
          </a:ln>
        </p:spPr>
      </p:pic>
      <p:sp>
        <p:nvSpPr>
          <p:cNvPr id="244" name="Google Shape;244;gdf60eb28de_0_26"/>
          <p:cNvSpPr txBox="1"/>
          <p:nvPr>
            <p:ph idx="4294967295" type="body"/>
          </p:nvPr>
        </p:nvSpPr>
        <p:spPr>
          <a:xfrm>
            <a:off x="6491823" y="4983481"/>
            <a:ext cx="2148900" cy="10059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245" name="Google Shape;245;gdf60eb28de_0_26"/>
          <p:cNvSpPr txBox="1"/>
          <p:nvPr>
            <p:ph idx="4294967295" type="body"/>
          </p:nvPr>
        </p:nvSpPr>
        <p:spPr>
          <a:xfrm>
            <a:off x="6449713" y="3777124"/>
            <a:ext cx="2148900" cy="4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246" name="Google Shape;246;gdf60eb28de_0_26"/>
          <p:cNvSpPr/>
          <p:nvPr/>
        </p:nvSpPr>
        <p:spPr>
          <a:xfrm>
            <a:off x="6434328" y="3729006"/>
            <a:ext cx="2578500" cy="25785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47" name="Google Shape;247;gdf60eb28de_0_26"/>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cxnSp>
        <p:nvCxnSpPr>
          <p:cNvPr id="248" name="Google Shape;248;gdf60eb28de_0_26"/>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sp>
        <p:nvSpPr>
          <p:cNvPr id="249" name="Google Shape;249;gdf60eb28de_0_26"/>
          <p:cNvSpPr txBox="1"/>
          <p:nvPr/>
        </p:nvSpPr>
        <p:spPr>
          <a:xfrm>
            <a:off x="6644223" y="4983481"/>
            <a:ext cx="2148900" cy="100590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EXPLORE DIFFERENT</a:t>
            </a:r>
            <a:endParaRPr b="1" sz="1800">
              <a:solidFill>
                <a:schemeClr val="lt1"/>
              </a:solidFill>
              <a:latin typeface="Poppins"/>
              <a:ea typeface="Poppins"/>
              <a:cs typeface="Poppins"/>
              <a:sym typeface="Poppins"/>
            </a:endParaRPr>
          </a:p>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 SOFT SKILLS</a:t>
            </a:r>
            <a:endParaRPr sz="18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chemeClr val="lt1"/>
              </a:buClr>
              <a:buSzPts val="1800"/>
              <a:buFont typeface="Arial"/>
              <a:buNone/>
            </a:pPr>
            <a:r>
              <a:t/>
            </a:r>
            <a:endParaRPr b="1" sz="1800">
              <a:solidFill>
                <a:schemeClr val="lt1"/>
              </a:solidFill>
            </a:endParaRPr>
          </a:p>
        </p:txBody>
      </p:sp>
      <p:sp>
        <p:nvSpPr>
          <p:cNvPr id="250" name="Google Shape;250;gdf60eb28de_0_26"/>
          <p:cNvSpPr txBox="1"/>
          <p:nvPr/>
        </p:nvSpPr>
        <p:spPr>
          <a:xfrm>
            <a:off x="6644223" y="3941740"/>
            <a:ext cx="2148900" cy="414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251" name="Google Shape;251;gdf60eb28de_0_26"/>
          <p:cNvSpPr/>
          <p:nvPr/>
        </p:nvSpPr>
        <p:spPr>
          <a:xfrm>
            <a:off x="272143" y="6233886"/>
            <a:ext cx="1654500" cy="3555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df60eb28de_0_89"/>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NETWORKING</a:t>
            </a:r>
            <a:endParaRPr>
              <a:latin typeface="Poppins"/>
              <a:ea typeface="Poppins"/>
              <a:cs typeface="Poppins"/>
              <a:sym typeface="Poppins"/>
            </a:endParaRPr>
          </a:p>
        </p:txBody>
      </p:sp>
      <p:sp>
        <p:nvSpPr>
          <p:cNvPr id="257" name="Google Shape;257;gdf60eb28de_0_89"/>
          <p:cNvSpPr txBox="1"/>
          <p:nvPr>
            <p:ph idx="1" type="body"/>
          </p:nvPr>
        </p:nvSpPr>
        <p:spPr>
          <a:xfrm>
            <a:off x="4541590" y="1984292"/>
            <a:ext cx="2964000" cy="3956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600"/>
              <a:buFont typeface="Arial"/>
              <a:buNone/>
            </a:pPr>
            <a:r>
              <a:rPr b="1" lang="en-US" sz="1600">
                <a:latin typeface="Roboto"/>
                <a:ea typeface="Roboto"/>
                <a:cs typeface="Roboto"/>
                <a:sym typeface="Roboto"/>
              </a:rPr>
              <a:t>A PERSON NETWORK CONSISTS OF: </a:t>
            </a:r>
            <a:r>
              <a:rPr b="1" lang="en-US" sz="1600">
                <a:latin typeface="Roboto"/>
                <a:ea typeface="Roboto"/>
                <a:cs typeface="Roboto"/>
                <a:sym typeface="Roboto"/>
              </a:rPr>
              <a:t> </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People with whom you interact with everyday</a:t>
            </a:r>
            <a:endParaRPr sz="15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500"/>
              <a:buFont typeface="Roboto"/>
              <a:buNone/>
            </a:pPr>
            <a:r>
              <a:rPr lang="en-US" sz="1500">
                <a:solidFill>
                  <a:srgbClr val="464646"/>
                </a:solidFill>
                <a:latin typeface="Roboto"/>
                <a:ea typeface="Roboto"/>
                <a:cs typeface="Roboto"/>
                <a:sym typeface="Roboto"/>
              </a:rPr>
              <a:t>Family</a:t>
            </a:r>
            <a:endParaRPr sz="15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500"/>
              <a:buFont typeface="Roboto"/>
              <a:buNone/>
            </a:pPr>
            <a:r>
              <a:rPr lang="en-US" sz="1500">
                <a:solidFill>
                  <a:srgbClr val="464646"/>
                </a:solidFill>
                <a:latin typeface="Roboto"/>
                <a:ea typeface="Roboto"/>
                <a:cs typeface="Roboto"/>
                <a:sym typeface="Roboto"/>
              </a:rPr>
              <a:t>Friends</a:t>
            </a:r>
            <a:endParaRPr sz="15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500"/>
              <a:buFont typeface="Roboto"/>
              <a:buNone/>
            </a:pPr>
            <a:r>
              <a:rPr lang="en-US" sz="1500">
                <a:solidFill>
                  <a:srgbClr val="464646"/>
                </a:solidFill>
                <a:latin typeface="Roboto"/>
                <a:ea typeface="Roboto"/>
                <a:cs typeface="Roboto"/>
                <a:sym typeface="Roboto"/>
              </a:rPr>
              <a:t>Parents of friends</a:t>
            </a:r>
            <a:endParaRPr sz="15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500"/>
              <a:buFont typeface="Roboto"/>
              <a:buNone/>
            </a:pPr>
            <a:r>
              <a:rPr lang="en-US" sz="1500">
                <a:solidFill>
                  <a:srgbClr val="464646"/>
                </a:solidFill>
                <a:latin typeface="Roboto"/>
                <a:ea typeface="Roboto"/>
                <a:cs typeface="Roboto"/>
                <a:sym typeface="Roboto"/>
              </a:rPr>
              <a:t>Friends of friends</a:t>
            </a:r>
            <a:endParaRPr sz="15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500"/>
              <a:buFont typeface="Roboto"/>
              <a:buNone/>
            </a:pPr>
            <a:r>
              <a:rPr lang="en-US" sz="1500">
                <a:solidFill>
                  <a:srgbClr val="464646"/>
                </a:solidFill>
                <a:latin typeface="Roboto"/>
                <a:ea typeface="Roboto"/>
                <a:cs typeface="Roboto"/>
                <a:sym typeface="Roboto"/>
              </a:rPr>
              <a:t>Neighbors</a:t>
            </a:r>
            <a:endParaRPr sz="15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500"/>
              <a:buFont typeface="Roboto"/>
              <a:buNone/>
            </a:pPr>
            <a:r>
              <a:rPr lang="en-US" sz="1500">
                <a:solidFill>
                  <a:srgbClr val="464646"/>
                </a:solidFill>
                <a:latin typeface="Roboto"/>
                <a:ea typeface="Roboto"/>
                <a:cs typeface="Roboto"/>
                <a:sym typeface="Roboto"/>
              </a:rPr>
              <a:t>Teachers</a:t>
            </a:r>
            <a:endParaRPr sz="15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500"/>
              <a:buFont typeface="Roboto"/>
              <a:buNone/>
            </a:pPr>
            <a:r>
              <a:rPr lang="en-US" sz="1500">
                <a:solidFill>
                  <a:srgbClr val="464646"/>
                </a:solidFill>
                <a:latin typeface="Roboto"/>
                <a:ea typeface="Roboto"/>
                <a:cs typeface="Roboto"/>
                <a:sym typeface="Roboto"/>
              </a:rPr>
              <a:t>Bosses</a:t>
            </a:r>
            <a:endParaRPr sz="15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500"/>
              <a:buFont typeface="Roboto"/>
              <a:buNone/>
            </a:pPr>
            <a:r>
              <a:rPr lang="en-US" sz="1500">
                <a:solidFill>
                  <a:srgbClr val="464646"/>
                </a:solidFill>
                <a:latin typeface="Roboto"/>
                <a:ea typeface="Roboto"/>
                <a:cs typeface="Roboto"/>
                <a:sym typeface="Roboto"/>
              </a:rPr>
              <a:t>Co-workers</a:t>
            </a:r>
            <a:r>
              <a:rPr lang="en-US" sz="1500">
                <a:solidFill>
                  <a:srgbClr val="464646"/>
                </a:solidFill>
                <a:latin typeface="Roboto"/>
                <a:ea typeface="Roboto"/>
                <a:cs typeface="Roboto"/>
                <a:sym typeface="Roboto"/>
              </a:rPr>
              <a:t> </a:t>
            </a:r>
            <a:endParaRPr>
              <a:latin typeface="Roboto"/>
              <a:ea typeface="Roboto"/>
              <a:cs typeface="Roboto"/>
              <a:sym typeface="Roboto"/>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descr=" " id="258" name="Google Shape;258;gdf60eb28de_0_89" title="Soft Skills--Networking">
            <a:hlinkClick r:id="rId3"/>
          </p:cNvPr>
          <p:cNvPicPr preferRelativeResize="0"/>
          <p:nvPr/>
        </p:nvPicPr>
        <p:blipFill>
          <a:blip r:embed="rId4">
            <a:alphaModFix/>
          </a:blip>
          <a:stretch>
            <a:fillRect/>
          </a:stretch>
        </p:blipFill>
        <p:spPr>
          <a:xfrm>
            <a:off x="7759315" y="1785900"/>
            <a:ext cx="4381610" cy="32862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df60eb28de_0_116"/>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NETWORKING ACTIVITY</a:t>
            </a:r>
            <a:endParaRPr>
              <a:latin typeface="Poppins"/>
              <a:ea typeface="Poppins"/>
              <a:cs typeface="Poppins"/>
              <a:sym typeface="Poppins"/>
            </a:endParaRPr>
          </a:p>
        </p:txBody>
      </p:sp>
      <p:sp>
        <p:nvSpPr>
          <p:cNvPr id="264" name="Google Shape;264;gdf60eb28de_0_116"/>
          <p:cNvSpPr txBox="1"/>
          <p:nvPr>
            <p:ph idx="1" type="body"/>
          </p:nvPr>
        </p:nvSpPr>
        <p:spPr>
          <a:xfrm>
            <a:off x="3512900" y="876300"/>
            <a:ext cx="5910600" cy="598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IT’S A SMALL WORLD</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Each student will need a sheet of paper </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Draw a large circle with two more circles inside</a:t>
            </a:r>
            <a:endParaRPr sz="1500">
              <a:solidFill>
                <a:srgbClr val="3C5A62"/>
              </a:solidFill>
              <a:latin typeface="Roboto"/>
              <a:ea typeface="Roboto"/>
              <a:cs typeface="Roboto"/>
              <a:sym typeface="Roboto"/>
            </a:endParaRPr>
          </a:p>
          <a:p>
            <a:pPr indent="0" lvl="0" marL="0" rtl="0" algn="l">
              <a:lnSpc>
                <a:spcPct val="90000"/>
              </a:lnSpc>
              <a:spcBef>
                <a:spcPts val="1000"/>
              </a:spcBef>
              <a:spcAft>
                <a:spcPts val="0"/>
              </a:spcAft>
              <a:buNone/>
            </a:pPr>
            <a:r>
              <a:rPr b="1" lang="en-US" sz="1500">
                <a:solidFill>
                  <a:srgbClr val="3C5A62"/>
                </a:solidFill>
                <a:latin typeface="Roboto"/>
                <a:ea typeface="Roboto"/>
                <a:cs typeface="Roboto"/>
                <a:sym typeface="Roboto"/>
              </a:rPr>
              <a:t>DEGREES OF SEPARATION </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The innermost  Circle is your FIRST DEGREE CONTACTS</a:t>
            </a:r>
            <a:endParaRPr sz="1500">
              <a:solidFill>
                <a:srgbClr val="3C5A62"/>
              </a:solidFill>
              <a:latin typeface="Roboto"/>
              <a:ea typeface="Roboto"/>
              <a:cs typeface="Roboto"/>
              <a:sym typeface="Roboto"/>
            </a:endParaRPr>
          </a:p>
          <a:p>
            <a:pPr indent="0" lvl="1" marL="457200" rtl="0" algn="l">
              <a:lnSpc>
                <a:spcPct val="90000"/>
              </a:lnSpc>
              <a:spcBef>
                <a:spcPts val="1000"/>
              </a:spcBef>
              <a:spcAft>
                <a:spcPts val="0"/>
              </a:spcAft>
              <a:buClr>
                <a:srgbClr val="3C5A62"/>
              </a:buClr>
              <a:buSzPts val="1500"/>
              <a:buFont typeface="Roboto"/>
              <a:buNone/>
            </a:pPr>
            <a:r>
              <a:rPr lang="en-US" sz="1500">
                <a:solidFill>
                  <a:srgbClr val="3C5A62"/>
                </a:solidFill>
                <a:latin typeface="Roboto"/>
                <a:ea typeface="Roboto"/>
                <a:cs typeface="Roboto"/>
                <a:sym typeface="Roboto"/>
              </a:rPr>
              <a:t>These are the people closest to you - those people in your life who you love and can develop on. </a:t>
            </a:r>
            <a:endParaRPr sz="1500">
              <a:solidFill>
                <a:srgbClr val="3C5A62"/>
              </a:solidFill>
              <a:latin typeface="Roboto"/>
              <a:ea typeface="Roboto"/>
              <a:cs typeface="Roboto"/>
              <a:sym typeface="Roboto"/>
            </a:endParaRPr>
          </a:p>
          <a:p>
            <a:pPr indent="-279400" lvl="2" marL="120015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Examples: Parents and siblings, best </a:t>
            </a:r>
            <a:r>
              <a:rPr lang="en-US" sz="1500">
                <a:solidFill>
                  <a:srgbClr val="3C5A62"/>
                </a:solidFill>
                <a:latin typeface="Roboto"/>
                <a:ea typeface="Roboto"/>
                <a:cs typeface="Roboto"/>
                <a:sym typeface="Roboto"/>
              </a:rPr>
              <a:t>friends</a:t>
            </a:r>
            <a:r>
              <a:rPr lang="en-US" sz="1500">
                <a:solidFill>
                  <a:srgbClr val="3C5A62"/>
                </a:solidFill>
                <a:latin typeface="Roboto"/>
                <a:ea typeface="Roboto"/>
                <a:cs typeface="Roboto"/>
                <a:sym typeface="Roboto"/>
              </a:rPr>
              <a:t> relatives (grandparents, aunts, uncles, and </a:t>
            </a:r>
            <a:r>
              <a:rPr lang="en-US" sz="1500">
                <a:solidFill>
                  <a:srgbClr val="3C5A62"/>
                </a:solidFill>
                <a:latin typeface="Roboto"/>
                <a:ea typeface="Roboto"/>
                <a:cs typeface="Roboto"/>
                <a:sym typeface="Roboto"/>
              </a:rPr>
              <a:t>cousins</a:t>
            </a:r>
            <a:r>
              <a:rPr lang="en-US" sz="1500">
                <a:solidFill>
                  <a:srgbClr val="3C5A62"/>
                </a:solidFill>
                <a:latin typeface="Roboto"/>
                <a:ea typeface="Roboto"/>
                <a:cs typeface="Roboto"/>
                <a:sym typeface="Roboto"/>
              </a:rPr>
              <a:t>), coaches, boyfriend/girlfriend, etc.</a:t>
            </a:r>
            <a:endParaRPr sz="1500">
              <a:solidFill>
                <a:srgbClr val="3C5A62"/>
              </a:solidFill>
              <a:latin typeface="Roboto"/>
              <a:ea typeface="Roboto"/>
              <a:cs typeface="Roboto"/>
              <a:sym typeface="Roboto"/>
            </a:endParaRPr>
          </a:p>
          <a:p>
            <a:pPr indent="-95250" lvl="0" marL="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   The next circle if your SECOND DEGREE CONTACTS</a:t>
            </a:r>
            <a:endParaRPr sz="1500">
              <a:solidFill>
                <a:srgbClr val="3C5A62"/>
              </a:solidFill>
              <a:latin typeface="Roboto"/>
              <a:ea typeface="Roboto"/>
              <a:cs typeface="Roboto"/>
              <a:sym typeface="Roboto"/>
            </a:endParaRPr>
          </a:p>
          <a:p>
            <a:pPr indent="0" lvl="1" marL="457200" rtl="0" algn="l">
              <a:lnSpc>
                <a:spcPct val="90000"/>
              </a:lnSpc>
              <a:spcBef>
                <a:spcPts val="1000"/>
              </a:spcBef>
              <a:spcAft>
                <a:spcPts val="0"/>
              </a:spcAft>
              <a:buClr>
                <a:srgbClr val="3C5A62"/>
              </a:buClr>
              <a:buSzPts val="1500"/>
              <a:buFont typeface="Roboto"/>
              <a:buNone/>
            </a:pPr>
            <a:r>
              <a:rPr lang="en-US" sz="1500">
                <a:solidFill>
                  <a:srgbClr val="3C5A62"/>
                </a:solidFill>
                <a:latin typeface="Roboto"/>
                <a:ea typeface="Roboto"/>
                <a:cs typeface="Roboto"/>
                <a:sym typeface="Roboto"/>
              </a:rPr>
              <a:t>The people in this circle are those you “kinda-sorta” know - but you might only feel comfortable interacting with them occasionally. </a:t>
            </a:r>
            <a:endParaRPr sz="1500">
              <a:solidFill>
                <a:srgbClr val="3C5A62"/>
              </a:solidFill>
              <a:latin typeface="Roboto"/>
              <a:ea typeface="Roboto"/>
              <a:cs typeface="Roboto"/>
              <a:sym typeface="Roboto"/>
            </a:endParaRPr>
          </a:p>
          <a:p>
            <a:pPr indent="-279400" lvl="2" marL="120015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Examples: co-workers, teachers or counselors, your </a:t>
            </a:r>
            <a:r>
              <a:rPr lang="en-US" sz="1500">
                <a:solidFill>
                  <a:srgbClr val="3C5A62"/>
                </a:solidFill>
                <a:latin typeface="Roboto"/>
                <a:ea typeface="Roboto"/>
                <a:cs typeface="Roboto"/>
                <a:sym typeface="Roboto"/>
              </a:rPr>
              <a:t>friends</a:t>
            </a:r>
            <a:r>
              <a:rPr lang="en-US" sz="1500">
                <a:solidFill>
                  <a:srgbClr val="3C5A62"/>
                </a:solidFill>
                <a:latin typeface="Roboto"/>
                <a:ea typeface="Roboto"/>
                <a:cs typeface="Roboto"/>
                <a:sym typeface="Roboto"/>
              </a:rPr>
              <a:t>’ parents, neighbors, etc.</a:t>
            </a:r>
            <a:endParaRPr sz="1500">
              <a:solidFill>
                <a:srgbClr val="3C5A62"/>
              </a:solidFill>
              <a:latin typeface="Roboto"/>
              <a:ea typeface="Roboto"/>
              <a:cs typeface="Roboto"/>
              <a:sym typeface="Roboto"/>
            </a:endParaRPr>
          </a:p>
          <a:p>
            <a:pPr indent="-95250" lvl="0" marL="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  The outermost circle is your THIRD DEGREE CONTACTS	</a:t>
            </a:r>
            <a:endParaRPr sz="1500">
              <a:solidFill>
                <a:srgbClr val="3C5A62"/>
              </a:solidFill>
              <a:latin typeface="Roboto"/>
              <a:ea typeface="Roboto"/>
              <a:cs typeface="Roboto"/>
              <a:sym typeface="Roboto"/>
            </a:endParaRPr>
          </a:p>
          <a:p>
            <a:pPr indent="0" lvl="1" marL="457200" rtl="0" algn="l">
              <a:lnSpc>
                <a:spcPct val="90000"/>
              </a:lnSpc>
              <a:spcBef>
                <a:spcPts val="1000"/>
              </a:spcBef>
              <a:spcAft>
                <a:spcPts val="0"/>
              </a:spcAft>
              <a:buClr>
                <a:srgbClr val="3C5A62"/>
              </a:buClr>
              <a:buSzPts val="1500"/>
              <a:buFont typeface="Roboto"/>
              <a:buNone/>
            </a:pPr>
            <a:r>
              <a:rPr lang="en-US" sz="1500">
                <a:solidFill>
                  <a:srgbClr val="3C5A62"/>
                </a:solidFill>
                <a:latin typeface="Roboto"/>
                <a:ea typeface="Roboto"/>
                <a:cs typeface="Roboto"/>
                <a:sym typeface="Roboto"/>
              </a:rPr>
              <a:t>These are people who you WANT to meet or know. These are people who could potentially help you with your career dreams.</a:t>
            </a:r>
            <a:endParaRPr sz="1500">
              <a:solidFill>
                <a:srgbClr val="3C5A62"/>
              </a:solidFill>
              <a:latin typeface="Roboto"/>
              <a:ea typeface="Roboto"/>
              <a:cs typeface="Roboto"/>
              <a:sym typeface="Roboto"/>
            </a:endParaRPr>
          </a:p>
          <a:p>
            <a:pPr indent="-279400" lvl="2" marL="120015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This could be anyone. Don’t underestimate yourself.</a:t>
            </a:r>
            <a:endParaRPr sz="1500">
              <a:solidFill>
                <a:srgbClr val="3C5A62"/>
              </a:solidFill>
              <a:latin typeface="Roboto"/>
              <a:ea typeface="Roboto"/>
              <a:cs typeface="Roboto"/>
              <a:sym typeface="Roboto"/>
            </a:endParaRPr>
          </a:p>
        </p:txBody>
      </p:sp>
      <p:pic>
        <p:nvPicPr>
          <p:cNvPr id="265" name="Google Shape;265;gdf60eb28de_0_116"/>
          <p:cNvPicPr preferRelativeResize="0"/>
          <p:nvPr/>
        </p:nvPicPr>
        <p:blipFill>
          <a:blip r:embed="rId3">
            <a:alphaModFix/>
          </a:blip>
          <a:stretch>
            <a:fillRect/>
          </a:stretch>
        </p:blipFill>
        <p:spPr>
          <a:xfrm>
            <a:off x="8915396" y="1984300"/>
            <a:ext cx="3518004" cy="35180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df60eb28de_0_39"/>
          <p:cNvSpPr txBox="1"/>
          <p:nvPr>
            <p:ph type="title"/>
          </p:nvPr>
        </p:nvSpPr>
        <p:spPr>
          <a:xfrm>
            <a:off x="831850" y="2118626"/>
            <a:ext cx="4969200" cy="3298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SOFT SKILL:</a:t>
            </a:r>
            <a:endParaRPr b="1">
              <a:latin typeface="Poppins"/>
              <a:ea typeface="Poppins"/>
              <a:cs typeface="Poppins"/>
              <a:sym typeface="Poppins"/>
            </a:endParaRPr>
          </a:p>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PROBLEM SOLVING &amp; CRITICAL THINKING</a:t>
            </a:r>
            <a:endParaRPr b="1">
              <a:latin typeface="Poppins"/>
              <a:ea typeface="Poppins"/>
              <a:cs typeface="Poppins"/>
              <a:sym typeface="Poppins"/>
            </a:endParaRPr>
          </a:p>
        </p:txBody>
      </p:sp>
      <p:pic>
        <p:nvPicPr>
          <p:cNvPr id="271" name="Google Shape;271;gdf60eb28de_0_39"/>
          <p:cNvPicPr preferRelativeResize="0"/>
          <p:nvPr>
            <p:ph idx="2" type="pic"/>
          </p:nvPr>
        </p:nvPicPr>
        <p:blipFill rotWithShape="1">
          <a:blip r:embed="rId3">
            <a:alphaModFix/>
          </a:blip>
          <a:srcRect b="0" l="28873" r="28869" t="0"/>
          <a:stretch/>
        </p:blipFill>
        <p:spPr>
          <a:xfrm>
            <a:off x="7844246" y="0"/>
            <a:ext cx="4347900" cy="6858000"/>
          </a:xfrm>
          <a:prstGeom prst="rect">
            <a:avLst/>
          </a:prstGeom>
          <a:solidFill>
            <a:schemeClr val="lt1"/>
          </a:solidFill>
          <a:ln>
            <a:noFill/>
          </a:ln>
        </p:spPr>
      </p:pic>
      <p:sp>
        <p:nvSpPr>
          <p:cNvPr id="272" name="Google Shape;272;gdf60eb28de_0_39"/>
          <p:cNvSpPr txBox="1"/>
          <p:nvPr>
            <p:ph idx="4294967295" type="body"/>
          </p:nvPr>
        </p:nvSpPr>
        <p:spPr>
          <a:xfrm>
            <a:off x="6491823" y="4983481"/>
            <a:ext cx="2148900" cy="10059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273" name="Google Shape;273;gdf60eb28de_0_39"/>
          <p:cNvSpPr txBox="1"/>
          <p:nvPr>
            <p:ph idx="4294967295" type="body"/>
          </p:nvPr>
        </p:nvSpPr>
        <p:spPr>
          <a:xfrm>
            <a:off x="6449713" y="3777124"/>
            <a:ext cx="2148900" cy="4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274" name="Google Shape;274;gdf60eb28de_0_39"/>
          <p:cNvSpPr/>
          <p:nvPr/>
        </p:nvSpPr>
        <p:spPr>
          <a:xfrm>
            <a:off x="6434328" y="3729006"/>
            <a:ext cx="2578500" cy="25785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75" name="Google Shape;275;gdf60eb28de_0_39"/>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cxnSp>
        <p:nvCxnSpPr>
          <p:cNvPr id="276" name="Google Shape;276;gdf60eb28de_0_39"/>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sp>
        <p:nvSpPr>
          <p:cNvPr id="277" name="Google Shape;277;gdf60eb28de_0_39"/>
          <p:cNvSpPr txBox="1"/>
          <p:nvPr/>
        </p:nvSpPr>
        <p:spPr>
          <a:xfrm>
            <a:off x="6644223" y="4983481"/>
            <a:ext cx="2148900" cy="100590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EXPLORE DIFFERENT</a:t>
            </a:r>
            <a:endParaRPr b="1" sz="1800">
              <a:solidFill>
                <a:schemeClr val="lt1"/>
              </a:solidFill>
              <a:latin typeface="Poppins"/>
              <a:ea typeface="Poppins"/>
              <a:cs typeface="Poppins"/>
              <a:sym typeface="Poppins"/>
            </a:endParaRPr>
          </a:p>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 SOFT SKILLS</a:t>
            </a:r>
            <a:endParaRPr sz="18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chemeClr val="lt1"/>
              </a:buClr>
              <a:buSzPts val="1800"/>
              <a:buFont typeface="Arial"/>
              <a:buNone/>
            </a:pPr>
            <a:r>
              <a:t/>
            </a:r>
            <a:endParaRPr b="1" sz="1800">
              <a:solidFill>
                <a:schemeClr val="lt1"/>
              </a:solidFill>
            </a:endParaRPr>
          </a:p>
        </p:txBody>
      </p:sp>
      <p:sp>
        <p:nvSpPr>
          <p:cNvPr id="278" name="Google Shape;278;gdf60eb28de_0_39"/>
          <p:cNvSpPr txBox="1"/>
          <p:nvPr/>
        </p:nvSpPr>
        <p:spPr>
          <a:xfrm>
            <a:off x="6644223" y="3941740"/>
            <a:ext cx="2148900" cy="414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279" name="Google Shape;279;gdf60eb28de_0_39"/>
          <p:cNvSpPr/>
          <p:nvPr/>
        </p:nvSpPr>
        <p:spPr>
          <a:xfrm>
            <a:off x="272143" y="6233886"/>
            <a:ext cx="1654500" cy="3555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fontScale="90000"/>
          </a:bodyPr>
          <a:lstStyle/>
          <a:p>
            <a:pPr indent="0" lvl="0" marL="0" rtl="0" algn="l">
              <a:lnSpc>
                <a:spcPct val="90000"/>
              </a:lnSpc>
              <a:spcBef>
                <a:spcPts val="0"/>
              </a:spcBef>
              <a:spcAft>
                <a:spcPts val="0"/>
              </a:spcAft>
              <a:buClr>
                <a:schemeClr val="accent5"/>
              </a:buClr>
              <a:buSzPct val="100000"/>
              <a:buFont typeface="Arial"/>
              <a:buNone/>
            </a:pPr>
            <a:r>
              <a:rPr lang="en-US">
                <a:latin typeface="Poppins"/>
                <a:ea typeface="Poppins"/>
                <a:cs typeface="Poppins"/>
                <a:sym typeface="Poppins"/>
              </a:rPr>
              <a:t>“I AM ALWAYS DOING THAT WHICH I CANNOT DO, IN ORDER THAT I MAY LEARN HOW TO DO IT.”</a:t>
            </a:r>
            <a:endParaRPr>
              <a:latin typeface="Poppins"/>
              <a:ea typeface="Poppins"/>
              <a:cs typeface="Poppins"/>
              <a:sym typeface="Poppins"/>
            </a:endParaRPr>
          </a:p>
        </p:txBody>
      </p:sp>
      <p:sp>
        <p:nvSpPr>
          <p:cNvPr id="122" name="Google Shape;122;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PABLO PICASSO</a:t>
            </a:r>
            <a:endParaRPr>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df60eb28de_0_96"/>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PROBLEM SOLVING &amp; CRITICAL THINKING</a:t>
            </a:r>
            <a:endParaRPr>
              <a:latin typeface="Poppins"/>
              <a:ea typeface="Poppins"/>
              <a:cs typeface="Poppins"/>
              <a:sym typeface="Poppins"/>
            </a:endParaRPr>
          </a:p>
        </p:txBody>
      </p:sp>
      <p:sp>
        <p:nvSpPr>
          <p:cNvPr id="285" name="Google Shape;285;gdf60eb28de_0_96"/>
          <p:cNvSpPr txBox="1"/>
          <p:nvPr>
            <p:ph idx="1" type="body"/>
          </p:nvPr>
        </p:nvSpPr>
        <p:spPr>
          <a:xfrm>
            <a:off x="3589100" y="1450800"/>
            <a:ext cx="37260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b="1" lang="en-US">
                <a:latin typeface="Roboto"/>
                <a:ea typeface="Roboto"/>
                <a:cs typeface="Roboto"/>
                <a:sym typeface="Roboto"/>
              </a:rPr>
              <a:t>PROBLEM SOLVING &amp; CRITICAL THINKING REFERS TO THE:</a:t>
            </a:r>
            <a:endParaRPr sz="2400">
              <a:latin typeface="Roboto"/>
              <a:ea typeface="Roboto"/>
              <a:cs typeface="Roboto"/>
              <a:sym typeface="Roboto"/>
            </a:endParaRPr>
          </a:p>
          <a:p>
            <a:pPr indent="-311150" lvl="0" marL="285750" rtl="0" algn="l">
              <a:lnSpc>
                <a:spcPct val="90000"/>
              </a:lnSpc>
              <a:spcBef>
                <a:spcPts val="10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Ability to use knowledge, facts, and data to effectively solve problems</a:t>
            </a:r>
            <a:endParaRPr sz="2400">
              <a:latin typeface="Roboto"/>
              <a:ea typeface="Roboto"/>
              <a:cs typeface="Roboto"/>
              <a:sym typeface="Roboto"/>
            </a:endParaRPr>
          </a:p>
          <a:p>
            <a:pPr indent="-311150" lvl="0" marL="285750" rtl="0" algn="l">
              <a:lnSpc>
                <a:spcPct val="90000"/>
              </a:lnSpc>
              <a:spcBef>
                <a:spcPts val="10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Doesn’t mean you need to have an immediate answer</a:t>
            </a:r>
            <a:endParaRPr sz="1900">
              <a:solidFill>
                <a:srgbClr val="464646"/>
              </a:solidFill>
              <a:latin typeface="Roboto"/>
              <a:ea typeface="Roboto"/>
              <a:cs typeface="Roboto"/>
              <a:sym typeface="Roboto"/>
            </a:endParaRPr>
          </a:p>
          <a:p>
            <a:pPr indent="-311150" lvl="0" marL="285750" rtl="0" algn="l">
              <a:lnSpc>
                <a:spcPct val="90000"/>
              </a:lnSpc>
              <a:spcBef>
                <a:spcPts val="1000"/>
              </a:spcBef>
              <a:spcAft>
                <a:spcPts val="0"/>
              </a:spcAft>
              <a:buClr>
                <a:srgbClr val="464646"/>
              </a:buClr>
              <a:buSzPts val="1900"/>
              <a:buFont typeface="Roboto"/>
              <a:buChar char="•"/>
            </a:pPr>
            <a:r>
              <a:rPr lang="en-US" sz="1900">
                <a:solidFill>
                  <a:srgbClr val="464646"/>
                </a:solidFill>
                <a:latin typeface="Roboto"/>
                <a:ea typeface="Roboto"/>
                <a:cs typeface="Roboto"/>
                <a:sym typeface="Roboto"/>
              </a:rPr>
              <a:t>Means you have to be able to think on your feet, assess problems, and find solutions</a:t>
            </a:r>
            <a:endParaRPr sz="1900">
              <a:solidFill>
                <a:srgbClr val="464646"/>
              </a:solidFill>
              <a:latin typeface="Roboto"/>
              <a:ea typeface="Roboto"/>
              <a:cs typeface="Roboto"/>
              <a:sym typeface="Roboto"/>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descr=" " id="286" name="Google Shape;286;gdf60eb28de_0_96" title="Soft Skills--Critical Thinking And Problem Solving">
            <a:hlinkClick r:id="rId3"/>
          </p:cNvPr>
          <p:cNvPicPr preferRelativeResize="0"/>
          <p:nvPr/>
        </p:nvPicPr>
        <p:blipFill>
          <a:blip r:embed="rId4">
            <a:alphaModFix/>
          </a:blip>
          <a:stretch>
            <a:fillRect/>
          </a:stretch>
        </p:blipFill>
        <p:spPr>
          <a:xfrm>
            <a:off x="7810390" y="2319400"/>
            <a:ext cx="4381610" cy="32862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df60eb28de_0_110"/>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PROBLEM SOLVING &amp; CRITICAL THINKING ACTIVITY</a:t>
            </a:r>
            <a:endParaRPr>
              <a:latin typeface="Poppins"/>
              <a:ea typeface="Poppins"/>
              <a:cs typeface="Poppins"/>
              <a:sym typeface="Poppins"/>
            </a:endParaRPr>
          </a:p>
        </p:txBody>
      </p:sp>
      <p:sp>
        <p:nvSpPr>
          <p:cNvPr id="292" name="Google Shape;292;gdf60eb28de_0_110"/>
          <p:cNvSpPr txBox="1"/>
          <p:nvPr>
            <p:ph idx="1" type="body"/>
          </p:nvPr>
        </p:nvSpPr>
        <p:spPr>
          <a:xfrm>
            <a:off x="3394150" y="904478"/>
            <a:ext cx="6177300" cy="552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700">
                <a:solidFill>
                  <a:srgbClr val="3C5A62"/>
                </a:solidFill>
                <a:latin typeface="Roboto"/>
                <a:ea typeface="Roboto"/>
                <a:cs typeface="Roboto"/>
                <a:sym typeface="Roboto"/>
              </a:rPr>
              <a:t>It’s hard work to keep a team working well together. What would you say to or do about a team member in the following situations?</a:t>
            </a:r>
            <a:endParaRPr b="1" sz="1700">
              <a:solidFill>
                <a:srgbClr val="3C5A62"/>
              </a:solidFill>
              <a:latin typeface="Roboto"/>
              <a:ea typeface="Roboto"/>
              <a:cs typeface="Roboto"/>
              <a:sym typeface="Roboto"/>
            </a:endParaRPr>
          </a:p>
          <a:p>
            <a:pPr indent="0" lvl="0" marL="0" rtl="0" algn="l">
              <a:lnSpc>
                <a:spcPct val="90000"/>
              </a:lnSpc>
              <a:spcBef>
                <a:spcPts val="0"/>
              </a:spcBef>
              <a:spcAft>
                <a:spcPts val="0"/>
              </a:spcAft>
              <a:buClr>
                <a:srgbClr val="3C5A62"/>
              </a:buClr>
              <a:buSzPts val="1500"/>
              <a:buFont typeface="Arial"/>
              <a:buNone/>
            </a:pPr>
            <a:r>
              <a:t/>
            </a:r>
            <a:endParaRPr b="1" sz="1700">
              <a:solidFill>
                <a:srgbClr val="3C5A62"/>
              </a:solidFill>
              <a:latin typeface="Roboto"/>
              <a:ea typeface="Roboto"/>
              <a:cs typeface="Roboto"/>
              <a:sym typeface="Roboto"/>
            </a:endParaRPr>
          </a:p>
          <a:p>
            <a:pPr indent="-336550" lvl="0" marL="457200" rtl="0" algn="l">
              <a:lnSpc>
                <a:spcPct val="150000"/>
              </a:lnSpc>
              <a:spcBef>
                <a:spcPts val="100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Is always late.</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Whispers to others or starts side conversations during discussions.</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Gets upset when his/her recommendations are not followed.</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Hogs the conversation/discussion.</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Leaves before the job/work is done.</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Constantly tells jokes and gets people off track.</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Refuses to work with another “certain” team member.</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Won’t share in the leadership role.</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Falls asleep.</a:t>
            </a:r>
            <a:endParaRPr sz="1700">
              <a:solidFill>
                <a:srgbClr val="3C5A62"/>
              </a:solidFill>
              <a:latin typeface="Roboto"/>
              <a:ea typeface="Roboto"/>
              <a:cs typeface="Roboto"/>
              <a:sym typeface="Roboto"/>
            </a:endParaRPr>
          </a:p>
          <a:p>
            <a:pPr indent="-336550" lvl="0" marL="457200" rtl="0" algn="l">
              <a:lnSpc>
                <a:spcPct val="150000"/>
              </a:lnSpc>
              <a:spcBef>
                <a:spcPts val="0"/>
              </a:spcBef>
              <a:spcAft>
                <a:spcPts val="0"/>
              </a:spcAft>
              <a:buClr>
                <a:srgbClr val="3C5A62"/>
              </a:buClr>
              <a:buSzPts val="1700"/>
              <a:buFont typeface="Roboto"/>
              <a:buAutoNum type="arabicPeriod"/>
            </a:pPr>
            <a:r>
              <a:rPr lang="en-US" sz="1700">
                <a:solidFill>
                  <a:srgbClr val="3C5A62"/>
                </a:solidFill>
                <a:latin typeface="Roboto"/>
                <a:ea typeface="Roboto"/>
                <a:cs typeface="Roboto"/>
                <a:sym typeface="Roboto"/>
              </a:rPr>
              <a:t>Just sits there.</a:t>
            </a:r>
            <a:endParaRPr sz="1700">
              <a:solidFill>
                <a:srgbClr val="3C5A62"/>
              </a:solidFill>
              <a:latin typeface="Roboto"/>
              <a:ea typeface="Roboto"/>
              <a:cs typeface="Roboto"/>
              <a:sym typeface="Roboto"/>
            </a:endParaRPr>
          </a:p>
        </p:txBody>
      </p:sp>
      <p:pic>
        <p:nvPicPr>
          <p:cNvPr id="293" name="Google Shape;293;gdf60eb28de_0_110"/>
          <p:cNvPicPr preferRelativeResize="0"/>
          <p:nvPr/>
        </p:nvPicPr>
        <p:blipFill>
          <a:blip r:embed="rId3">
            <a:alphaModFix/>
          </a:blip>
          <a:stretch>
            <a:fillRect/>
          </a:stretch>
        </p:blipFill>
        <p:spPr>
          <a:xfrm>
            <a:off x="8565824" y="1984300"/>
            <a:ext cx="3562674" cy="35626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df60eb28de_0_52"/>
          <p:cNvSpPr txBox="1"/>
          <p:nvPr>
            <p:ph type="title"/>
          </p:nvPr>
        </p:nvSpPr>
        <p:spPr>
          <a:xfrm>
            <a:off x="831850" y="2118625"/>
            <a:ext cx="5712900" cy="3298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sz="4400">
                <a:latin typeface="Poppins"/>
                <a:ea typeface="Poppins"/>
                <a:cs typeface="Poppins"/>
                <a:sym typeface="Poppins"/>
              </a:rPr>
              <a:t>SOFT SKILL:</a:t>
            </a:r>
            <a:endParaRPr b="1" sz="4400">
              <a:latin typeface="Poppins"/>
              <a:ea typeface="Poppins"/>
              <a:cs typeface="Poppins"/>
              <a:sym typeface="Poppins"/>
            </a:endParaRPr>
          </a:p>
          <a:p>
            <a:pPr indent="0" lvl="0" marL="0" rtl="0" algn="l">
              <a:lnSpc>
                <a:spcPct val="90000"/>
              </a:lnSpc>
              <a:spcBef>
                <a:spcPts val="0"/>
              </a:spcBef>
              <a:spcAft>
                <a:spcPts val="0"/>
              </a:spcAft>
              <a:buClr>
                <a:schemeClr val="lt1"/>
              </a:buClr>
              <a:buSzPts val="4500"/>
              <a:buFont typeface="Arial"/>
              <a:buNone/>
            </a:pPr>
            <a:r>
              <a:rPr b="1" lang="en-US" sz="4400">
                <a:latin typeface="Poppins"/>
                <a:ea typeface="Poppins"/>
                <a:cs typeface="Poppins"/>
                <a:sym typeface="Poppins"/>
              </a:rPr>
              <a:t>PROFESSIONALISM</a:t>
            </a:r>
            <a:endParaRPr b="1" sz="4400">
              <a:latin typeface="Poppins"/>
              <a:ea typeface="Poppins"/>
              <a:cs typeface="Poppins"/>
              <a:sym typeface="Poppins"/>
            </a:endParaRPr>
          </a:p>
        </p:txBody>
      </p:sp>
      <p:pic>
        <p:nvPicPr>
          <p:cNvPr id="299" name="Google Shape;299;gdf60eb28de_0_52"/>
          <p:cNvPicPr preferRelativeResize="0"/>
          <p:nvPr>
            <p:ph idx="2" type="pic"/>
          </p:nvPr>
        </p:nvPicPr>
        <p:blipFill rotWithShape="1">
          <a:blip r:embed="rId3">
            <a:alphaModFix/>
          </a:blip>
          <a:srcRect b="0" l="39073" r="39071" t="0"/>
          <a:stretch/>
        </p:blipFill>
        <p:spPr>
          <a:xfrm>
            <a:off x="7844246" y="0"/>
            <a:ext cx="4347900" cy="6858000"/>
          </a:xfrm>
          <a:prstGeom prst="rect">
            <a:avLst/>
          </a:prstGeom>
          <a:solidFill>
            <a:schemeClr val="lt1"/>
          </a:solidFill>
          <a:ln>
            <a:noFill/>
          </a:ln>
        </p:spPr>
      </p:pic>
      <p:sp>
        <p:nvSpPr>
          <p:cNvPr id="300" name="Google Shape;300;gdf60eb28de_0_52"/>
          <p:cNvSpPr txBox="1"/>
          <p:nvPr>
            <p:ph idx="4294967295" type="body"/>
          </p:nvPr>
        </p:nvSpPr>
        <p:spPr>
          <a:xfrm>
            <a:off x="6491823" y="4983481"/>
            <a:ext cx="2148900" cy="10059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301" name="Google Shape;301;gdf60eb28de_0_52"/>
          <p:cNvSpPr txBox="1"/>
          <p:nvPr>
            <p:ph idx="4294967295" type="body"/>
          </p:nvPr>
        </p:nvSpPr>
        <p:spPr>
          <a:xfrm>
            <a:off x="6449713" y="3777124"/>
            <a:ext cx="2148900" cy="4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302" name="Google Shape;302;gdf60eb28de_0_52"/>
          <p:cNvSpPr/>
          <p:nvPr/>
        </p:nvSpPr>
        <p:spPr>
          <a:xfrm>
            <a:off x="6434328" y="3729006"/>
            <a:ext cx="2578500" cy="25785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303" name="Google Shape;303;gdf60eb28de_0_52"/>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cxnSp>
        <p:nvCxnSpPr>
          <p:cNvPr id="304" name="Google Shape;304;gdf60eb28de_0_52"/>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sp>
        <p:nvSpPr>
          <p:cNvPr id="305" name="Google Shape;305;gdf60eb28de_0_52"/>
          <p:cNvSpPr txBox="1"/>
          <p:nvPr/>
        </p:nvSpPr>
        <p:spPr>
          <a:xfrm>
            <a:off x="6644223" y="4983481"/>
            <a:ext cx="2148900" cy="100590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EXPLORE DIFFERENT</a:t>
            </a:r>
            <a:endParaRPr b="1" sz="1800">
              <a:solidFill>
                <a:schemeClr val="lt1"/>
              </a:solidFill>
              <a:latin typeface="Poppins"/>
              <a:ea typeface="Poppins"/>
              <a:cs typeface="Poppins"/>
              <a:sym typeface="Poppins"/>
            </a:endParaRPr>
          </a:p>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 SOFT SKILLS</a:t>
            </a:r>
            <a:endParaRPr sz="18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chemeClr val="lt1"/>
              </a:buClr>
              <a:buSzPts val="1800"/>
              <a:buFont typeface="Arial"/>
              <a:buNone/>
            </a:pPr>
            <a:r>
              <a:t/>
            </a:r>
            <a:endParaRPr b="1" sz="1800">
              <a:solidFill>
                <a:schemeClr val="lt1"/>
              </a:solidFill>
              <a:latin typeface="Poppins"/>
              <a:ea typeface="Poppins"/>
              <a:cs typeface="Poppins"/>
              <a:sym typeface="Poppins"/>
            </a:endParaRPr>
          </a:p>
        </p:txBody>
      </p:sp>
      <p:sp>
        <p:nvSpPr>
          <p:cNvPr id="306" name="Google Shape;306;gdf60eb28de_0_52"/>
          <p:cNvSpPr txBox="1"/>
          <p:nvPr/>
        </p:nvSpPr>
        <p:spPr>
          <a:xfrm>
            <a:off x="6644223" y="3941740"/>
            <a:ext cx="2148900" cy="414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307" name="Google Shape;307;gdf60eb28de_0_52"/>
          <p:cNvSpPr/>
          <p:nvPr/>
        </p:nvSpPr>
        <p:spPr>
          <a:xfrm>
            <a:off x="272143" y="6233886"/>
            <a:ext cx="1654500" cy="3555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df60eb28de_0_103"/>
          <p:cNvSpPr txBox="1"/>
          <p:nvPr>
            <p:ph type="title"/>
          </p:nvPr>
        </p:nvSpPr>
        <p:spPr>
          <a:xfrm>
            <a:off x="781000" y="1938350"/>
            <a:ext cx="38037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PROFESSIONALISM</a:t>
            </a:r>
            <a:endParaRPr>
              <a:latin typeface="Poppins"/>
              <a:ea typeface="Poppins"/>
              <a:cs typeface="Poppins"/>
              <a:sym typeface="Poppins"/>
            </a:endParaRPr>
          </a:p>
        </p:txBody>
      </p:sp>
      <p:sp>
        <p:nvSpPr>
          <p:cNvPr id="313" name="Google Shape;313;gdf60eb28de_0_103"/>
          <p:cNvSpPr txBox="1"/>
          <p:nvPr>
            <p:ph idx="1" type="body"/>
          </p:nvPr>
        </p:nvSpPr>
        <p:spPr>
          <a:xfrm>
            <a:off x="1143000" y="2679700"/>
            <a:ext cx="6451500" cy="3568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600"/>
              <a:buFont typeface="Arial"/>
              <a:buNone/>
            </a:pPr>
            <a:r>
              <a:rPr b="1" lang="en-US">
                <a:latin typeface="Roboto"/>
                <a:ea typeface="Roboto"/>
                <a:cs typeface="Roboto"/>
                <a:sym typeface="Roboto"/>
              </a:rPr>
              <a:t>PROFESSIONALISM DOES NOT MEAN WEARING A SUIT OR CARRYING A BRIEFCASE. </a:t>
            </a:r>
            <a:endParaRPr b="1">
              <a:latin typeface="Roboto"/>
              <a:ea typeface="Roboto"/>
              <a:cs typeface="Roboto"/>
              <a:sym typeface="Roboto"/>
            </a:endParaRPr>
          </a:p>
          <a:p>
            <a:pPr indent="0" lvl="0" marL="0" rtl="0" algn="l">
              <a:lnSpc>
                <a:spcPct val="90000"/>
              </a:lnSpc>
              <a:spcBef>
                <a:spcPts val="0"/>
              </a:spcBef>
              <a:spcAft>
                <a:spcPts val="0"/>
              </a:spcAft>
              <a:buClr>
                <a:schemeClr val="dk1"/>
              </a:buClr>
              <a:buSzPts val="1600"/>
              <a:buFont typeface="Arial"/>
              <a:buNone/>
            </a:pPr>
            <a:r>
              <a:t/>
            </a:r>
            <a:endParaRPr b="1">
              <a:latin typeface="Roboto"/>
              <a:ea typeface="Roboto"/>
              <a:cs typeface="Roboto"/>
              <a:sym typeface="Roboto"/>
            </a:endParaRPr>
          </a:p>
          <a:p>
            <a:pPr indent="0" lvl="0" marL="0" rtl="0" algn="l">
              <a:lnSpc>
                <a:spcPct val="90000"/>
              </a:lnSpc>
              <a:spcBef>
                <a:spcPts val="0"/>
              </a:spcBef>
              <a:spcAft>
                <a:spcPts val="0"/>
              </a:spcAft>
              <a:buClr>
                <a:schemeClr val="dk1"/>
              </a:buClr>
              <a:buSzPts val="1600"/>
              <a:buFont typeface="Arial"/>
              <a:buNone/>
            </a:pPr>
            <a:r>
              <a:rPr b="1" lang="en-US">
                <a:latin typeface="Roboto"/>
                <a:ea typeface="Roboto"/>
                <a:cs typeface="Roboto"/>
                <a:sym typeface="Roboto"/>
              </a:rPr>
              <a:t>PROFESSIONALISM MEANS</a:t>
            </a:r>
            <a:endParaRPr sz="2400">
              <a:latin typeface="Roboto"/>
              <a:ea typeface="Roboto"/>
              <a:cs typeface="Roboto"/>
              <a:sym typeface="Roboto"/>
            </a:endParaRPr>
          </a:p>
          <a:p>
            <a:pPr indent="-95250" lvl="0" marL="0" rtl="0" algn="l">
              <a:lnSpc>
                <a:spcPct val="90000"/>
              </a:lnSpc>
              <a:spcBef>
                <a:spcPts val="0"/>
              </a:spcBef>
              <a:spcAft>
                <a:spcPts val="0"/>
              </a:spcAft>
              <a:buClr>
                <a:srgbClr val="464646"/>
              </a:buClr>
              <a:buSzPts val="1500"/>
              <a:buFont typeface="Roboto"/>
              <a:buChar char="•"/>
            </a:pPr>
            <a:r>
              <a:rPr lang="en-US" sz="2400">
                <a:latin typeface="Roboto"/>
                <a:ea typeface="Roboto"/>
                <a:cs typeface="Roboto"/>
                <a:sym typeface="Roboto"/>
              </a:rPr>
              <a:t>   </a:t>
            </a:r>
            <a:r>
              <a:rPr lang="en-US" sz="1900">
                <a:solidFill>
                  <a:srgbClr val="464646"/>
                </a:solidFill>
                <a:latin typeface="Roboto"/>
                <a:ea typeface="Roboto"/>
                <a:cs typeface="Roboto"/>
                <a:sym typeface="Roboto"/>
              </a:rPr>
              <a:t>Conducting oneself with:</a:t>
            </a:r>
            <a:endParaRPr sz="1900">
              <a:solidFill>
                <a:srgbClr val="464646"/>
              </a:solidFill>
              <a:latin typeface="Roboto"/>
              <a:ea typeface="Roboto"/>
              <a:cs typeface="Roboto"/>
              <a:sym typeface="Roboto"/>
            </a:endParaRPr>
          </a:p>
          <a:p>
            <a:pPr indent="-304800" lvl="2" marL="1200150" rtl="0" algn="l">
              <a:lnSpc>
                <a:spcPct val="90000"/>
              </a:lnSpc>
              <a:spcBef>
                <a:spcPts val="1000"/>
              </a:spcBef>
              <a:spcAft>
                <a:spcPts val="0"/>
              </a:spcAft>
              <a:buClr>
                <a:srgbClr val="EE5934"/>
              </a:buClr>
              <a:buSzPts val="1900"/>
              <a:buFont typeface="Roboto"/>
              <a:buChar char="•"/>
            </a:pPr>
            <a:r>
              <a:rPr lang="en-US" sz="1900">
                <a:solidFill>
                  <a:srgbClr val="464646"/>
                </a:solidFill>
                <a:latin typeface="Roboto"/>
                <a:ea typeface="Roboto"/>
                <a:cs typeface="Roboto"/>
                <a:sym typeface="Roboto"/>
              </a:rPr>
              <a:t>responsibility</a:t>
            </a:r>
            <a:endParaRPr sz="1900">
              <a:solidFill>
                <a:srgbClr val="464646"/>
              </a:solidFill>
              <a:latin typeface="Roboto"/>
              <a:ea typeface="Roboto"/>
              <a:cs typeface="Roboto"/>
              <a:sym typeface="Roboto"/>
            </a:endParaRPr>
          </a:p>
          <a:p>
            <a:pPr indent="-304800" lvl="2" marL="1200150" rtl="0" algn="l">
              <a:lnSpc>
                <a:spcPct val="90000"/>
              </a:lnSpc>
              <a:spcBef>
                <a:spcPts val="1000"/>
              </a:spcBef>
              <a:spcAft>
                <a:spcPts val="0"/>
              </a:spcAft>
              <a:buClr>
                <a:srgbClr val="464646"/>
              </a:buClr>
              <a:buSzPts val="1900"/>
              <a:buFont typeface="Roboto"/>
              <a:buChar char="•"/>
            </a:pPr>
            <a:r>
              <a:rPr lang="en-US" sz="1900">
                <a:solidFill>
                  <a:srgbClr val="464646"/>
                </a:solidFill>
                <a:latin typeface="Roboto"/>
                <a:ea typeface="Roboto"/>
                <a:cs typeface="Roboto"/>
                <a:sym typeface="Roboto"/>
              </a:rPr>
              <a:t>integrity</a:t>
            </a:r>
            <a:endParaRPr sz="1900">
              <a:solidFill>
                <a:srgbClr val="464646"/>
              </a:solidFill>
              <a:latin typeface="Roboto"/>
              <a:ea typeface="Roboto"/>
              <a:cs typeface="Roboto"/>
              <a:sym typeface="Roboto"/>
            </a:endParaRPr>
          </a:p>
          <a:p>
            <a:pPr indent="-304800" lvl="2" marL="1200150" rtl="0" algn="l">
              <a:lnSpc>
                <a:spcPct val="90000"/>
              </a:lnSpc>
              <a:spcBef>
                <a:spcPts val="1000"/>
              </a:spcBef>
              <a:spcAft>
                <a:spcPts val="0"/>
              </a:spcAft>
              <a:buClr>
                <a:srgbClr val="464646"/>
              </a:buClr>
              <a:buSzPts val="1900"/>
              <a:buFont typeface="Roboto"/>
              <a:buChar char="•"/>
            </a:pPr>
            <a:r>
              <a:rPr lang="en-US" sz="1900">
                <a:solidFill>
                  <a:srgbClr val="464646"/>
                </a:solidFill>
                <a:latin typeface="Roboto"/>
                <a:ea typeface="Roboto"/>
                <a:cs typeface="Roboto"/>
                <a:sym typeface="Roboto"/>
              </a:rPr>
              <a:t>accountability</a:t>
            </a:r>
            <a:endParaRPr sz="1900">
              <a:solidFill>
                <a:srgbClr val="464646"/>
              </a:solidFill>
              <a:latin typeface="Roboto"/>
              <a:ea typeface="Roboto"/>
              <a:cs typeface="Roboto"/>
              <a:sym typeface="Roboto"/>
            </a:endParaRPr>
          </a:p>
          <a:p>
            <a:pPr indent="-304800" lvl="2" marL="1200150" rtl="0" algn="l">
              <a:lnSpc>
                <a:spcPct val="90000"/>
              </a:lnSpc>
              <a:spcBef>
                <a:spcPts val="1000"/>
              </a:spcBef>
              <a:spcAft>
                <a:spcPts val="0"/>
              </a:spcAft>
              <a:buClr>
                <a:srgbClr val="464646"/>
              </a:buClr>
              <a:buSzPts val="1900"/>
              <a:buFont typeface="Roboto"/>
              <a:buChar char="•"/>
            </a:pPr>
            <a:r>
              <a:rPr lang="en-US" sz="1900">
                <a:solidFill>
                  <a:srgbClr val="464646"/>
                </a:solidFill>
                <a:latin typeface="Roboto"/>
                <a:ea typeface="Roboto"/>
                <a:cs typeface="Roboto"/>
                <a:sym typeface="Roboto"/>
              </a:rPr>
              <a:t>excellence</a:t>
            </a:r>
            <a:endParaRPr sz="1900">
              <a:solidFill>
                <a:srgbClr val="464646"/>
              </a:solidFill>
              <a:latin typeface="Roboto"/>
              <a:ea typeface="Roboto"/>
              <a:cs typeface="Roboto"/>
              <a:sym typeface="Roboto"/>
            </a:endParaRPr>
          </a:p>
          <a:p>
            <a:pPr indent="-311150" lvl="0" marL="285750" rtl="0" algn="l">
              <a:lnSpc>
                <a:spcPct val="90000"/>
              </a:lnSpc>
              <a:spcBef>
                <a:spcPts val="1000"/>
              </a:spcBef>
              <a:spcAft>
                <a:spcPts val="0"/>
              </a:spcAft>
              <a:buClr>
                <a:srgbClr val="464646"/>
              </a:buClr>
              <a:buSzPts val="1900"/>
              <a:buFont typeface="Roboto"/>
              <a:buChar char="•"/>
            </a:pPr>
            <a:r>
              <a:rPr lang="en-US" sz="1900">
                <a:solidFill>
                  <a:srgbClr val="464646"/>
                </a:solidFill>
                <a:latin typeface="Roboto"/>
                <a:ea typeface="Roboto"/>
                <a:cs typeface="Roboto"/>
                <a:sym typeface="Roboto"/>
              </a:rPr>
              <a:t>Communicating effectively and appropriately</a:t>
            </a:r>
            <a:endParaRPr sz="1900">
              <a:solidFill>
                <a:srgbClr val="464646"/>
              </a:solidFill>
              <a:latin typeface="Roboto"/>
              <a:ea typeface="Roboto"/>
              <a:cs typeface="Roboto"/>
              <a:sym typeface="Roboto"/>
            </a:endParaRPr>
          </a:p>
          <a:p>
            <a:pPr indent="-311150" lvl="0" marL="285750" rtl="0" algn="l">
              <a:lnSpc>
                <a:spcPct val="90000"/>
              </a:lnSpc>
              <a:spcBef>
                <a:spcPts val="1000"/>
              </a:spcBef>
              <a:spcAft>
                <a:spcPts val="0"/>
              </a:spcAft>
              <a:buClr>
                <a:srgbClr val="464646"/>
              </a:buClr>
              <a:buSzPts val="1900"/>
              <a:buFont typeface="Roboto"/>
              <a:buChar char="•"/>
            </a:pPr>
            <a:r>
              <a:rPr lang="en-US" sz="1900">
                <a:solidFill>
                  <a:srgbClr val="464646"/>
                </a:solidFill>
                <a:latin typeface="Roboto"/>
                <a:ea typeface="Roboto"/>
                <a:cs typeface="Roboto"/>
                <a:sym typeface="Roboto"/>
              </a:rPr>
              <a:t>Always finding a way to be productive</a:t>
            </a:r>
            <a:endParaRPr sz="1900">
              <a:solidFill>
                <a:srgbClr val="464646"/>
              </a:solidFill>
              <a:latin typeface="Roboto"/>
              <a:ea typeface="Roboto"/>
              <a:cs typeface="Roboto"/>
              <a:sym typeface="Roboto"/>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descr=" " id="314" name="Google Shape;314;gdf60eb28de_0_103" title="Soft Skills--Professionalism">
            <a:hlinkClick r:id="rId3"/>
          </p:cNvPr>
          <p:cNvPicPr preferRelativeResize="0"/>
          <p:nvPr/>
        </p:nvPicPr>
        <p:blipFill>
          <a:blip r:embed="rId4">
            <a:alphaModFix/>
          </a:blip>
          <a:stretch>
            <a:fillRect/>
          </a:stretch>
        </p:blipFill>
        <p:spPr>
          <a:xfrm>
            <a:off x="7831940" y="2184300"/>
            <a:ext cx="4381610" cy="32862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
          <p:cNvSpPr txBox="1"/>
          <p:nvPr>
            <p:ph type="title"/>
          </p:nvPr>
        </p:nvSpPr>
        <p:spPr>
          <a:xfrm>
            <a:off x="692150" y="1984238"/>
            <a:ext cx="36639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PROFESSIONALISM ACTIVITY</a:t>
            </a:r>
            <a:endParaRPr>
              <a:latin typeface="Poppins"/>
              <a:ea typeface="Poppins"/>
              <a:cs typeface="Poppins"/>
              <a:sym typeface="Poppins"/>
            </a:endParaRPr>
          </a:p>
        </p:txBody>
      </p:sp>
      <p:sp>
        <p:nvSpPr>
          <p:cNvPr id="320" name="Google Shape;320;p6"/>
          <p:cNvSpPr txBox="1"/>
          <p:nvPr>
            <p:ph idx="1" type="body"/>
          </p:nvPr>
        </p:nvSpPr>
        <p:spPr>
          <a:xfrm>
            <a:off x="4229100" y="839750"/>
            <a:ext cx="7861500" cy="5891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EXAMINING WORK ATTITUDES</a:t>
            </a:r>
            <a:endParaRPr sz="1500">
              <a:solidFill>
                <a:srgbClr val="3C5A62"/>
              </a:solidFill>
              <a:latin typeface="Roboto"/>
              <a:ea typeface="Roboto"/>
              <a:cs typeface="Roboto"/>
              <a:sym typeface="Roboto"/>
            </a:endParaRPr>
          </a:p>
          <a:p>
            <a:pPr indent="-355600" lvl="0" marL="457200" rtl="0" algn="l">
              <a:spcBef>
                <a:spcPts val="1000"/>
              </a:spcBef>
              <a:spcAft>
                <a:spcPts val="0"/>
              </a:spcAft>
              <a:buSzPts val="2000"/>
              <a:buFont typeface="Roboto"/>
              <a:buAutoNum type="arabicPeriod"/>
            </a:pPr>
            <a:r>
              <a:rPr lang="en-US">
                <a:latin typeface="Roboto"/>
                <a:ea typeface="Roboto"/>
                <a:cs typeface="Roboto"/>
                <a:sym typeface="Roboto"/>
              </a:rPr>
              <a:t>Justin is a stock clerk at the local grocery store. Justin does only what he is told to do, no more, and no less.</a:t>
            </a:r>
            <a:endParaRPr>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US">
                <a:latin typeface="Roboto"/>
                <a:ea typeface="Roboto"/>
                <a:cs typeface="Roboto"/>
                <a:sym typeface="Roboto"/>
              </a:rPr>
              <a:t> Question: Does Justin have a good attitude toward work? Why or why not?</a:t>
            </a:r>
            <a:endParaRPr>
              <a:latin typeface="Roboto"/>
              <a:ea typeface="Roboto"/>
              <a:cs typeface="Roboto"/>
              <a:sym typeface="Roboto"/>
            </a:endParaRPr>
          </a:p>
          <a:p>
            <a:pPr indent="0" lvl="0" marL="914400" rtl="0" algn="l">
              <a:spcBef>
                <a:spcPts val="1000"/>
              </a:spcBef>
              <a:spcAft>
                <a:spcPts val="0"/>
              </a:spcAft>
              <a:buNone/>
            </a:pPr>
            <a:r>
              <a:t/>
            </a:r>
            <a:endParaRPr>
              <a:latin typeface="Roboto"/>
              <a:ea typeface="Roboto"/>
              <a:cs typeface="Roboto"/>
              <a:sym typeface="Roboto"/>
            </a:endParaRPr>
          </a:p>
          <a:p>
            <a:pPr indent="-355600" lvl="0" marL="457200" rtl="0" algn="l">
              <a:spcBef>
                <a:spcPts val="1000"/>
              </a:spcBef>
              <a:spcAft>
                <a:spcPts val="0"/>
              </a:spcAft>
              <a:buSzPts val="2000"/>
              <a:buFont typeface="Roboto"/>
              <a:buAutoNum type="arabicPeriod"/>
            </a:pPr>
            <a:r>
              <a:rPr lang="en-US">
                <a:latin typeface="Roboto"/>
                <a:ea typeface="Roboto"/>
                <a:cs typeface="Roboto"/>
                <a:sym typeface="Roboto"/>
              </a:rPr>
              <a:t> One day, one of Justin’s co-workers knocked over a product display. Boxes were scattered all over the floor. At the time, Justin was working close by. He ignored the scattered boxed and left his workstation to tell other what had happened.</a:t>
            </a:r>
            <a:endParaRPr>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US">
                <a:latin typeface="Roboto"/>
                <a:ea typeface="Roboto"/>
                <a:cs typeface="Roboto"/>
                <a:sym typeface="Roboto"/>
              </a:rPr>
              <a:t>Question: If you were the co-worker who knocked over the display, what would you </a:t>
            </a:r>
            <a:r>
              <a:rPr lang="en-US">
                <a:latin typeface="Roboto"/>
                <a:ea typeface="Roboto"/>
                <a:cs typeface="Roboto"/>
                <a:sym typeface="Roboto"/>
              </a:rPr>
              <a:t>have</a:t>
            </a:r>
            <a:r>
              <a:rPr lang="en-US">
                <a:latin typeface="Roboto"/>
                <a:ea typeface="Roboto"/>
                <a:cs typeface="Roboto"/>
                <a:sym typeface="Roboto"/>
              </a:rPr>
              <a:t> said to Justin?</a:t>
            </a:r>
            <a:endParaRPr>
              <a:latin typeface="Roboto"/>
              <a:ea typeface="Roboto"/>
              <a:cs typeface="Roboto"/>
              <a:sym typeface="Roboto"/>
            </a:endParaRPr>
          </a:p>
          <a:p>
            <a:pPr indent="0" lvl="0" marL="914400" rtl="0" algn="l">
              <a:spcBef>
                <a:spcPts val="1000"/>
              </a:spcBef>
              <a:spcAft>
                <a:spcPts val="0"/>
              </a:spcAft>
              <a:buNone/>
            </a:pPr>
            <a:r>
              <a:t/>
            </a:r>
            <a:endParaRPr>
              <a:latin typeface="Roboto"/>
              <a:ea typeface="Roboto"/>
              <a:cs typeface="Roboto"/>
              <a:sym typeface="Roboto"/>
            </a:endParaRPr>
          </a:p>
          <a:p>
            <a:pPr indent="-355600" lvl="0" marL="457200" rtl="0" algn="l">
              <a:spcBef>
                <a:spcPts val="1000"/>
              </a:spcBef>
              <a:spcAft>
                <a:spcPts val="0"/>
              </a:spcAft>
              <a:buSzPts val="2000"/>
              <a:buFont typeface="Roboto"/>
              <a:buAutoNum type="arabicPeriod"/>
            </a:pPr>
            <a:r>
              <a:rPr lang="en-US">
                <a:latin typeface="Roboto"/>
                <a:ea typeface="Roboto"/>
                <a:cs typeface="Roboto"/>
                <a:sym typeface="Roboto"/>
              </a:rPr>
              <a:t>Later the same day, </a:t>
            </a:r>
            <a:r>
              <a:rPr lang="en-US">
                <a:latin typeface="Roboto"/>
                <a:ea typeface="Roboto"/>
                <a:cs typeface="Roboto"/>
                <a:sym typeface="Roboto"/>
              </a:rPr>
              <a:t>Justin</a:t>
            </a:r>
            <a:r>
              <a:rPr lang="en-US">
                <a:latin typeface="Roboto"/>
                <a:ea typeface="Roboto"/>
                <a:cs typeface="Roboto"/>
                <a:sym typeface="Roboto"/>
              </a:rPr>
              <a:t> was stocking shelves. The item he was stocking belonged in another part of the store. A co-worker trying to help Justin told him he was making a mistake. Justin insisted he was right and started an argument.</a:t>
            </a:r>
            <a:endParaRPr>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US">
                <a:latin typeface="Roboto"/>
                <a:ea typeface="Roboto"/>
                <a:cs typeface="Roboto"/>
                <a:sym typeface="Roboto"/>
              </a:rPr>
              <a:t>Question: Was it right for Justin to argue with his co-worker? What could Justin have done differently?</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df60eb28de_0_245"/>
          <p:cNvSpPr txBox="1"/>
          <p:nvPr>
            <p:ph type="title"/>
          </p:nvPr>
        </p:nvSpPr>
        <p:spPr>
          <a:xfrm>
            <a:off x="692150" y="1984238"/>
            <a:ext cx="36639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PROFESSIONALISM ACTIVITY CONTINUED</a:t>
            </a:r>
            <a:endParaRPr>
              <a:latin typeface="Poppins"/>
              <a:ea typeface="Poppins"/>
              <a:cs typeface="Poppins"/>
              <a:sym typeface="Poppins"/>
            </a:endParaRPr>
          </a:p>
        </p:txBody>
      </p:sp>
      <p:sp>
        <p:nvSpPr>
          <p:cNvPr id="326" name="Google Shape;326;gdf60eb28de_0_245"/>
          <p:cNvSpPr txBox="1"/>
          <p:nvPr>
            <p:ph idx="1" type="body"/>
          </p:nvPr>
        </p:nvSpPr>
        <p:spPr>
          <a:xfrm>
            <a:off x="4229100" y="839750"/>
            <a:ext cx="7861500" cy="5891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600">
                <a:solidFill>
                  <a:srgbClr val="3C5A62"/>
                </a:solidFill>
                <a:latin typeface="Roboto"/>
                <a:ea typeface="Roboto"/>
                <a:cs typeface="Roboto"/>
                <a:sym typeface="Roboto"/>
              </a:rPr>
              <a:t>EXAMINING WORK ATTITUDES</a:t>
            </a:r>
            <a:endParaRPr b="1" sz="1600">
              <a:solidFill>
                <a:srgbClr val="3C5A62"/>
              </a:solidFill>
              <a:latin typeface="Roboto"/>
              <a:ea typeface="Roboto"/>
              <a:cs typeface="Roboto"/>
              <a:sym typeface="Roboto"/>
            </a:endParaRPr>
          </a:p>
          <a:p>
            <a:pPr indent="0" lvl="0" marL="0" rtl="0" algn="l">
              <a:lnSpc>
                <a:spcPct val="90000"/>
              </a:lnSpc>
              <a:spcBef>
                <a:spcPts val="0"/>
              </a:spcBef>
              <a:spcAft>
                <a:spcPts val="0"/>
              </a:spcAft>
              <a:buClr>
                <a:srgbClr val="3C5A62"/>
              </a:buClr>
              <a:buSzPts val="1500"/>
              <a:buFont typeface="Arial"/>
              <a:buNone/>
            </a:pPr>
            <a:r>
              <a:t/>
            </a:r>
            <a:endParaRPr b="1" sz="1600">
              <a:solidFill>
                <a:srgbClr val="3C5A62"/>
              </a:solidFill>
              <a:latin typeface="Roboto"/>
              <a:ea typeface="Roboto"/>
              <a:cs typeface="Roboto"/>
              <a:sym typeface="Roboto"/>
            </a:endParaRPr>
          </a:p>
          <a:p>
            <a:pPr indent="0" lvl="0" marL="0" rtl="0" algn="l">
              <a:lnSpc>
                <a:spcPct val="90000"/>
              </a:lnSpc>
              <a:spcBef>
                <a:spcPts val="0"/>
              </a:spcBef>
              <a:spcAft>
                <a:spcPts val="0"/>
              </a:spcAft>
              <a:buClr>
                <a:srgbClr val="3C5A62"/>
              </a:buClr>
              <a:buSzPts val="1500"/>
              <a:buFont typeface="Arial"/>
              <a:buNone/>
            </a:pPr>
            <a:r>
              <a:t/>
            </a:r>
            <a:endParaRPr b="1" sz="1600">
              <a:solidFill>
                <a:srgbClr val="3C5A62"/>
              </a:solidFill>
              <a:latin typeface="Roboto"/>
              <a:ea typeface="Roboto"/>
              <a:cs typeface="Roboto"/>
              <a:sym typeface="Roboto"/>
            </a:endParaRPr>
          </a:p>
          <a:p>
            <a:pPr indent="0" lvl="0" marL="0" rtl="0" algn="l">
              <a:lnSpc>
                <a:spcPct val="90000"/>
              </a:lnSpc>
              <a:spcBef>
                <a:spcPts val="0"/>
              </a:spcBef>
              <a:spcAft>
                <a:spcPts val="0"/>
              </a:spcAft>
              <a:buClr>
                <a:srgbClr val="3C5A62"/>
              </a:buClr>
              <a:buSzPts val="1500"/>
              <a:buFont typeface="Arial"/>
              <a:buNone/>
            </a:pPr>
            <a:r>
              <a:rPr lang="en-US" sz="2200">
                <a:latin typeface="Roboto"/>
                <a:ea typeface="Roboto"/>
                <a:cs typeface="Roboto"/>
                <a:sym typeface="Roboto"/>
              </a:rPr>
              <a:t>4. 	Before Justin went home that night, he overheard a personal conversation between two co-workers and the supervisor. The next morning, Justin told everyone what he had heard. The entire grocery store was soon talking about what Justin told them.</a:t>
            </a:r>
            <a:endParaRPr sz="2200">
              <a:latin typeface="Roboto"/>
              <a:ea typeface="Roboto"/>
              <a:cs typeface="Roboto"/>
              <a:sym typeface="Roboto"/>
            </a:endParaRPr>
          </a:p>
          <a:p>
            <a:pPr indent="-342900" lvl="1" marL="914400" rtl="0" algn="l">
              <a:spcBef>
                <a:spcPts val="500"/>
              </a:spcBef>
              <a:spcAft>
                <a:spcPts val="0"/>
              </a:spcAft>
              <a:buSzPts val="1800"/>
              <a:buFont typeface="Roboto"/>
              <a:buAutoNum type="alphaLcPeriod"/>
            </a:pPr>
            <a:r>
              <a:rPr lang="en-US" sz="2000">
                <a:latin typeface="Roboto"/>
                <a:ea typeface="Roboto"/>
                <a:cs typeface="Roboto"/>
                <a:sym typeface="Roboto"/>
              </a:rPr>
              <a:t>Question: Was Justin correct in discussing what he had overheard? Explain.</a:t>
            </a:r>
            <a:endParaRPr sz="2000">
              <a:latin typeface="Roboto"/>
              <a:ea typeface="Roboto"/>
              <a:cs typeface="Roboto"/>
              <a:sym typeface="Roboto"/>
            </a:endParaRPr>
          </a:p>
          <a:p>
            <a:pPr indent="0" lvl="0" marL="914400" rtl="0" algn="l">
              <a:spcBef>
                <a:spcPts val="1000"/>
              </a:spcBef>
              <a:spcAft>
                <a:spcPts val="0"/>
              </a:spcAft>
              <a:buNone/>
            </a:pPr>
            <a:r>
              <a:t/>
            </a:r>
            <a:endParaRPr sz="2200">
              <a:latin typeface="Roboto"/>
              <a:ea typeface="Roboto"/>
              <a:cs typeface="Roboto"/>
              <a:sym typeface="Roboto"/>
            </a:endParaRPr>
          </a:p>
          <a:p>
            <a:pPr indent="0" lvl="0" marL="0" rtl="0" algn="l">
              <a:spcBef>
                <a:spcPts val="1000"/>
              </a:spcBef>
              <a:spcAft>
                <a:spcPts val="0"/>
              </a:spcAft>
              <a:buNone/>
            </a:pPr>
            <a:r>
              <a:rPr lang="en-US" sz="2200">
                <a:latin typeface="Roboto"/>
                <a:ea typeface="Roboto"/>
                <a:cs typeface="Roboto"/>
                <a:sym typeface="Roboto"/>
              </a:rPr>
              <a:t>5. 	 When Justin’s supervisor found out what had happened, she called Justin into her office for a conference. </a:t>
            </a:r>
            <a:endParaRPr sz="2200">
              <a:latin typeface="Roboto"/>
              <a:ea typeface="Roboto"/>
              <a:cs typeface="Roboto"/>
              <a:sym typeface="Roboto"/>
            </a:endParaRPr>
          </a:p>
          <a:p>
            <a:pPr indent="-349250" lvl="1" marL="914400" rtl="0" algn="l">
              <a:spcBef>
                <a:spcPts val="500"/>
              </a:spcBef>
              <a:spcAft>
                <a:spcPts val="0"/>
              </a:spcAft>
              <a:buSzPts val="1900"/>
              <a:buFont typeface="Roboto"/>
              <a:buAutoNum type="alphaLcPeriod"/>
            </a:pPr>
            <a:r>
              <a:rPr lang="en-US" sz="1900">
                <a:latin typeface="Roboto"/>
                <a:ea typeface="Roboto"/>
                <a:cs typeface="Roboto"/>
                <a:sym typeface="Roboto"/>
              </a:rPr>
              <a:t>Question: What do you think was said to Justin?</a:t>
            </a:r>
            <a:endParaRPr sz="1900">
              <a:latin typeface="Roboto"/>
              <a:ea typeface="Roboto"/>
              <a:cs typeface="Roboto"/>
              <a:sym typeface="Roboto"/>
            </a:endParaRPr>
          </a:p>
          <a:p>
            <a:pPr indent="-349250" lvl="1" marL="914400" rtl="0" algn="l">
              <a:spcBef>
                <a:spcPts val="0"/>
              </a:spcBef>
              <a:spcAft>
                <a:spcPts val="0"/>
              </a:spcAft>
              <a:buSzPts val="1900"/>
              <a:buFont typeface="Roboto"/>
              <a:buAutoNum type="alphaLcPeriod"/>
            </a:pPr>
            <a:r>
              <a:rPr lang="en-US" sz="1900">
                <a:latin typeface="Roboto"/>
                <a:ea typeface="Roboto"/>
                <a:cs typeface="Roboto"/>
                <a:sym typeface="Roboto"/>
              </a:rPr>
              <a:t>Question: If you were one of Justin’s co-workers, what advice would you give to him?</a:t>
            </a:r>
            <a:endParaRPr sz="1900">
              <a:latin typeface="Roboto"/>
              <a:ea typeface="Roboto"/>
              <a:cs typeface="Roboto"/>
              <a:sym typeface="Roboto"/>
            </a:endParaRPr>
          </a:p>
          <a:p>
            <a:pPr indent="-349250" lvl="1" marL="914400" rtl="0" algn="l">
              <a:spcBef>
                <a:spcPts val="0"/>
              </a:spcBef>
              <a:spcAft>
                <a:spcPts val="0"/>
              </a:spcAft>
              <a:buSzPts val="1900"/>
              <a:buFont typeface="Roboto"/>
              <a:buAutoNum type="alphaLcPeriod"/>
            </a:pPr>
            <a:r>
              <a:rPr lang="en-US" sz="1900">
                <a:latin typeface="Roboto"/>
                <a:ea typeface="Roboto"/>
                <a:cs typeface="Roboto"/>
                <a:sym typeface="Roboto"/>
              </a:rPr>
              <a:t>Question: If you were Justin’s supervisor, what could you do to help him become a better employee?</a:t>
            </a:r>
            <a:endParaRPr sz="1900">
              <a:latin typeface="Roboto"/>
              <a:ea typeface="Roboto"/>
              <a:cs typeface="Roboto"/>
              <a:sym typeface="Roboto"/>
            </a:endParaRPr>
          </a:p>
          <a:p>
            <a:pPr indent="0" lvl="0" marL="0" rtl="0" algn="l">
              <a:spcBef>
                <a:spcPts val="1000"/>
              </a:spcBef>
              <a:spcAft>
                <a:spcPts val="0"/>
              </a:spcAft>
              <a:buNone/>
            </a:pPr>
            <a:r>
              <a:t/>
            </a: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7"/>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LEARNING PLAN ACTIVITY</a:t>
            </a:r>
            <a:endParaRPr>
              <a:latin typeface="Poppins"/>
              <a:ea typeface="Poppins"/>
              <a:cs typeface="Poppins"/>
              <a:sym typeface="Poppins"/>
            </a:endParaRPr>
          </a:p>
        </p:txBody>
      </p:sp>
      <p:pic>
        <p:nvPicPr>
          <p:cNvPr id="332" name="Google Shape;332;p7"/>
          <p:cNvPicPr preferRelativeResize="0"/>
          <p:nvPr/>
        </p:nvPicPr>
        <p:blipFill>
          <a:blip r:embed="rId3">
            <a:alphaModFix/>
          </a:blip>
          <a:stretch>
            <a:fillRect/>
          </a:stretch>
        </p:blipFill>
        <p:spPr>
          <a:xfrm>
            <a:off x="4520185" y="876475"/>
            <a:ext cx="7671815" cy="5981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WHAT ARE SOFT SKILLS?</a:t>
            </a:r>
            <a:endParaRPr>
              <a:latin typeface="Poppins"/>
              <a:ea typeface="Poppins"/>
              <a:cs typeface="Poppins"/>
              <a:sym typeface="Poppins"/>
            </a:endParaRPr>
          </a:p>
        </p:txBody>
      </p:sp>
      <p:sp>
        <p:nvSpPr>
          <p:cNvPr id="128" name="Google Shape;128;p4"/>
          <p:cNvSpPr txBox="1"/>
          <p:nvPr>
            <p:ph idx="1" type="body"/>
          </p:nvPr>
        </p:nvSpPr>
        <p:spPr>
          <a:xfrm>
            <a:off x="4541590" y="1984292"/>
            <a:ext cx="2964110" cy="39562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b="1" lang="en-US" sz="1600">
                <a:latin typeface="Roboto"/>
                <a:ea typeface="Roboto"/>
                <a:cs typeface="Roboto"/>
                <a:sym typeface="Roboto"/>
              </a:rPr>
              <a:t>IT’S A LIFELONG PROCESS THAT CHANGES WITH AGE AND EXPERIENCE </a:t>
            </a:r>
            <a:endParaRPr b="1">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Career selection can open doors to other careers </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Most people change careers 5-7x over their lifetime </a:t>
            </a:r>
            <a:endParaRPr>
              <a:latin typeface="Roboto"/>
              <a:ea typeface="Roboto"/>
              <a:cs typeface="Roboto"/>
              <a:sym typeface="Roboto"/>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descr=" " id="129" name="Google Shape;129;p4" title="Soft Skills--Synopsis">
            <a:hlinkClick r:id="rId3"/>
          </p:cNvPr>
          <p:cNvPicPr preferRelativeResize="0"/>
          <p:nvPr/>
        </p:nvPicPr>
        <p:blipFill>
          <a:blip r:embed="rId4">
            <a:alphaModFix/>
          </a:blip>
          <a:stretch>
            <a:fillRect/>
          </a:stretch>
        </p:blipFill>
        <p:spPr>
          <a:xfrm>
            <a:off x="7831925" y="1882975"/>
            <a:ext cx="4381500" cy="3286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b="1" lang="en-US">
                <a:latin typeface="Poppins"/>
                <a:ea typeface="Poppins"/>
                <a:cs typeface="Poppins"/>
                <a:sym typeface="Poppins"/>
              </a:rPr>
              <a:t>SOFT SKILL:</a:t>
            </a:r>
            <a:endParaRPr b="1">
              <a:latin typeface="Poppins"/>
              <a:ea typeface="Poppins"/>
              <a:cs typeface="Poppins"/>
              <a:sym typeface="Poppins"/>
            </a:endParaRPr>
          </a:p>
          <a:p>
            <a:pPr indent="0" lvl="0" marL="0" rtl="0" algn="l">
              <a:lnSpc>
                <a:spcPct val="90000"/>
              </a:lnSpc>
              <a:spcBef>
                <a:spcPts val="0"/>
              </a:spcBef>
              <a:spcAft>
                <a:spcPts val="0"/>
              </a:spcAft>
              <a:buClr>
                <a:schemeClr val="lt1"/>
              </a:buClr>
              <a:buSzPct val="100000"/>
              <a:buFont typeface="Arial"/>
              <a:buNone/>
            </a:pPr>
            <a:r>
              <a:rPr b="1" lang="en-US">
                <a:latin typeface="Poppins"/>
                <a:ea typeface="Poppins"/>
                <a:cs typeface="Poppins"/>
                <a:sym typeface="Poppins"/>
              </a:rPr>
              <a:t>COMMUNICATION</a:t>
            </a:r>
            <a:endParaRPr b="1">
              <a:latin typeface="Poppins"/>
              <a:ea typeface="Poppins"/>
              <a:cs typeface="Poppins"/>
              <a:sym typeface="Poppins"/>
            </a:endParaRPr>
          </a:p>
        </p:txBody>
      </p:sp>
      <p:pic>
        <p:nvPicPr>
          <p:cNvPr id="135" name="Google Shape;135;p2"/>
          <p:cNvPicPr preferRelativeResize="0"/>
          <p:nvPr>
            <p:ph idx="2" type="pic"/>
          </p:nvPr>
        </p:nvPicPr>
        <p:blipFill rotWithShape="1">
          <a:blip r:embed="rId3">
            <a:alphaModFix/>
          </a:blip>
          <a:srcRect b="0" l="28872" r="28872" t="0"/>
          <a:stretch/>
        </p:blipFill>
        <p:spPr>
          <a:xfrm>
            <a:off x="7844246" y="0"/>
            <a:ext cx="4347900" cy="6858000"/>
          </a:xfrm>
          <a:prstGeom prst="rect">
            <a:avLst/>
          </a:prstGeom>
          <a:solidFill>
            <a:schemeClr val="lt1"/>
          </a:solidFill>
          <a:ln>
            <a:noFill/>
          </a:ln>
        </p:spPr>
      </p:pic>
      <p:sp>
        <p:nvSpPr>
          <p:cNvPr id="136" name="Google Shape;136;p2"/>
          <p:cNvSpPr txBox="1"/>
          <p:nvPr>
            <p:ph idx="4294967295" type="body"/>
          </p:nvPr>
        </p:nvSpPr>
        <p:spPr>
          <a:xfrm>
            <a:off x="64918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37" name="Google Shape;137;p2"/>
          <p:cNvSpPr txBox="1"/>
          <p:nvPr>
            <p:ph idx="4294967295" type="body"/>
          </p:nvPr>
        </p:nvSpPr>
        <p:spPr>
          <a:xfrm>
            <a:off x="6449713" y="3777124"/>
            <a:ext cx="2148840" cy="4145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138" name="Google Shape;138;p2"/>
          <p:cNvSpPr/>
          <p:nvPr/>
        </p:nvSpPr>
        <p:spPr>
          <a:xfrm>
            <a:off x="6434328" y="3729006"/>
            <a:ext cx="2578608" cy="2578608"/>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39" name="Google Shape;139;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cxnSp>
        <p:nvCxnSpPr>
          <p:cNvPr id="140" name="Google Shape;140;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41" name="Google Shape;141;p2"/>
          <p:cNvSpPr txBox="1"/>
          <p:nvPr/>
        </p:nvSpPr>
        <p:spPr>
          <a:xfrm>
            <a:off x="6644223" y="4983481"/>
            <a:ext cx="2148900" cy="100590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EXPLORE DIFFERENT</a:t>
            </a:r>
            <a:endParaRPr b="1" sz="1800">
              <a:solidFill>
                <a:schemeClr val="lt1"/>
              </a:solidFill>
              <a:latin typeface="Poppins"/>
              <a:ea typeface="Poppins"/>
              <a:cs typeface="Poppins"/>
              <a:sym typeface="Poppins"/>
            </a:endParaRPr>
          </a:p>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 SOFT SKILLS</a:t>
            </a:r>
            <a:endParaRPr sz="18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chemeClr val="lt1"/>
              </a:buClr>
              <a:buSzPts val="1800"/>
              <a:buFont typeface="Arial"/>
              <a:buNone/>
            </a:pPr>
            <a:r>
              <a:t/>
            </a:r>
            <a:endParaRPr b="1" sz="1800">
              <a:solidFill>
                <a:schemeClr val="lt1"/>
              </a:solidFill>
            </a:endParaRPr>
          </a:p>
        </p:txBody>
      </p:sp>
      <p:sp>
        <p:nvSpPr>
          <p:cNvPr id="142" name="Google Shape;142;p2"/>
          <p:cNvSpPr txBox="1"/>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143" name="Google Shape;143;p2"/>
          <p:cNvSpPr/>
          <p:nvPr/>
        </p:nvSpPr>
        <p:spPr>
          <a:xfrm>
            <a:off x="272143" y="6233886"/>
            <a:ext cx="1654629" cy="3556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df60eb28de_0_66"/>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sz="2700">
                <a:latin typeface="Poppins"/>
                <a:ea typeface="Poppins"/>
                <a:cs typeface="Poppins"/>
                <a:sym typeface="Poppins"/>
              </a:rPr>
              <a:t>COMMUNICATION</a:t>
            </a:r>
            <a:endParaRPr sz="2700">
              <a:latin typeface="Poppins"/>
              <a:ea typeface="Poppins"/>
              <a:cs typeface="Poppins"/>
              <a:sym typeface="Poppins"/>
            </a:endParaRPr>
          </a:p>
        </p:txBody>
      </p:sp>
      <p:sp>
        <p:nvSpPr>
          <p:cNvPr id="149" name="Google Shape;149;gdf60eb28de_0_66"/>
          <p:cNvSpPr txBox="1"/>
          <p:nvPr>
            <p:ph idx="1" type="body"/>
          </p:nvPr>
        </p:nvSpPr>
        <p:spPr>
          <a:xfrm>
            <a:off x="4215252" y="1861825"/>
            <a:ext cx="35001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b="1" lang="en-US" sz="1600">
                <a:latin typeface="Roboto"/>
                <a:ea typeface="Roboto"/>
                <a:cs typeface="Roboto"/>
                <a:sym typeface="Roboto"/>
              </a:rPr>
              <a:t>COMMUNICATION COMES IN MANY FORMS:</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36550" lvl="0" marL="457200" rtl="0" algn="l">
              <a:lnSpc>
                <a:spcPct val="100000"/>
              </a:lnSpc>
              <a:spcBef>
                <a:spcPts val="0"/>
              </a:spcBef>
              <a:spcAft>
                <a:spcPts val="0"/>
              </a:spcAft>
              <a:buSzPts val="1700"/>
              <a:buFont typeface="Roboto"/>
              <a:buChar char="●"/>
            </a:pPr>
            <a:r>
              <a:rPr lang="en-US" sz="1700">
                <a:latin typeface="Roboto"/>
                <a:ea typeface="Roboto"/>
                <a:cs typeface="Roboto"/>
                <a:sym typeface="Roboto"/>
              </a:rPr>
              <a:t>verbal (sounds, language, and tone of voice) </a:t>
            </a:r>
            <a:endParaRPr sz="1700">
              <a:latin typeface="Roboto"/>
              <a:ea typeface="Roboto"/>
              <a:cs typeface="Roboto"/>
              <a:sym typeface="Roboto"/>
            </a:endParaRPr>
          </a:p>
          <a:p>
            <a:pPr indent="-336550" lvl="0" marL="457200" rtl="0" algn="l">
              <a:lnSpc>
                <a:spcPct val="100000"/>
              </a:lnSpc>
              <a:spcBef>
                <a:spcPts val="0"/>
              </a:spcBef>
              <a:spcAft>
                <a:spcPts val="0"/>
              </a:spcAft>
              <a:buSzPts val="1700"/>
              <a:buFont typeface="Roboto"/>
              <a:buChar char="●"/>
            </a:pPr>
            <a:r>
              <a:rPr lang="en-US" sz="1700">
                <a:latin typeface="Roboto"/>
                <a:ea typeface="Roboto"/>
                <a:cs typeface="Roboto"/>
                <a:sym typeface="Roboto"/>
              </a:rPr>
              <a:t>aural (listening and hearing) </a:t>
            </a:r>
            <a:endParaRPr sz="1700">
              <a:latin typeface="Roboto"/>
              <a:ea typeface="Roboto"/>
              <a:cs typeface="Roboto"/>
              <a:sym typeface="Roboto"/>
            </a:endParaRPr>
          </a:p>
          <a:p>
            <a:pPr indent="-336550" lvl="0" marL="457200" rtl="0" algn="l">
              <a:lnSpc>
                <a:spcPct val="100000"/>
              </a:lnSpc>
              <a:spcBef>
                <a:spcPts val="0"/>
              </a:spcBef>
              <a:spcAft>
                <a:spcPts val="0"/>
              </a:spcAft>
              <a:buSzPts val="1700"/>
              <a:buFont typeface="Roboto"/>
              <a:buChar char="●"/>
            </a:pPr>
            <a:r>
              <a:rPr lang="en-US" sz="1700">
                <a:latin typeface="Roboto"/>
                <a:ea typeface="Roboto"/>
                <a:cs typeface="Roboto"/>
                <a:sym typeface="Roboto"/>
              </a:rPr>
              <a:t>non-verbal (facial expressions, body language, and posture)</a:t>
            </a:r>
            <a:endParaRPr sz="1700">
              <a:latin typeface="Roboto"/>
              <a:ea typeface="Roboto"/>
              <a:cs typeface="Roboto"/>
              <a:sym typeface="Roboto"/>
            </a:endParaRPr>
          </a:p>
          <a:p>
            <a:pPr indent="-336550" lvl="0" marL="457200" rtl="0" algn="l">
              <a:lnSpc>
                <a:spcPct val="100000"/>
              </a:lnSpc>
              <a:spcBef>
                <a:spcPts val="0"/>
              </a:spcBef>
              <a:spcAft>
                <a:spcPts val="0"/>
              </a:spcAft>
              <a:buSzPts val="1700"/>
              <a:buFont typeface="Roboto"/>
              <a:buChar char="●"/>
            </a:pPr>
            <a:r>
              <a:rPr lang="en-US" sz="1700">
                <a:latin typeface="Roboto"/>
                <a:ea typeface="Roboto"/>
                <a:cs typeface="Roboto"/>
                <a:sym typeface="Roboto"/>
              </a:rPr>
              <a:t> written (journals, emails, blogs, and text messages) </a:t>
            </a:r>
            <a:endParaRPr sz="1700">
              <a:latin typeface="Roboto"/>
              <a:ea typeface="Roboto"/>
              <a:cs typeface="Roboto"/>
              <a:sym typeface="Roboto"/>
            </a:endParaRPr>
          </a:p>
          <a:p>
            <a:pPr indent="-336550" lvl="0" marL="457200" rtl="0" algn="l">
              <a:lnSpc>
                <a:spcPct val="100000"/>
              </a:lnSpc>
              <a:spcBef>
                <a:spcPts val="0"/>
              </a:spcBef>
              <a:spcAft>
                <a:spcPts val="0"/>
              </a:spcAft>
              <a:buSzPts val="1700"/>
              <a:buFont typeface="Roboto"/>
              <a:buChar char="●"/>
            </a:pPr>
            <a:r>
              <a:rPr lang="en-US" sz="1700">
                <a:latin typeface="Roboto"/>
                <a:ea typeface="Roboto"/>
                <a:cs typeface="Roboto"/>
                <a:sym typeface="Roboto"/>
              </a:rPr>
              <a:t>visual (signs, symbols, and pictures) </a:t>
            </a:r>
            <a:endParaRPr>
              <a:solidFill>
                <a:srgbClr val="464646"/>
              </a:solidFill>
              <a:latin typeface="Roboto"/>
              <a:ea typeface="Roboto"/>
              <a:cs typeface="Roboto"/>
              <a:sym typeface="Roboto"/>
            </a:endParaRPr>
          </a:p>
        </p:txBody>
      </p:sp>
      <p:pic>
        <p:nvPicPr>
          <p:cNvPr descr=" " id="150" name="Google Shape;150;gdf60eb28de_0_66" title="Soft Skills--Communication">
            <a:hlinkClick r:id="rId3"/>
          </p:cNvPr>
          <p:cNvPicPr preferRelativeResize="0"/>
          <p:nvPr/>
        </p:nvPicPr>
        <p:blipFill>
          <a:blip r:embed="rId4">
            <a:alphaModFix/>
          </a:blip>
          <a:stretch>
            <a:fillRect/>
          </a:stretch>
        </p:blipFill>
        <p:spPr>
          <a:xfrm>
            <a:off x="7810390" y="1984300"/>
            <a:ext cx="4381610" cy="32862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df60eb28de_0_134"/>
          <p:cNvSpPr txBox="1"/>
          <p:nvPr>
            <p:ph type="title"/>
          </p:nvPr>
        </p:nvSpPr>
        <p:spPr>
          <a:xfrm>
            <a:off x="748251" y="1753415"/>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sz="2700">
                <a:latin typeface="Poppins"/>
                <a:ea typeface="Poppins"/>
                <a:cs typeface="Poppins"/>
                <a:sym typeface="Poppins"/>
              </a:rPr>
              <a:t>COMMUNICATION ACTIVITY 1</a:t>
            </a:r>
            <a:endParaRPr sz="2700">
              <a:latin typeface="Poppins"/>
              <a:ea typeface="Poppins"/>
              <a:cs typeface="Poppins"/>
              <a:sym typeface="Poppins"/>
            </a:endParaRPr>
          </a:p>
        </p:txBody>
      </p:sp>
      <p:pic>
        <p:nvPicPr>
          <p:cNvPr id="156" name="Google Shape;156;gdf60eb28de_0_134"/>
          <p:cNvPicPr preferRelativeResize="0"/>
          <p:nvPr/>
        </p:nvPicPr>
        <p:blipFill rotWithShape="1">
          <a:blip r:embed="rId3">
            <a:alphaModFix/>
          </a:blip>
          <a:srcRect b="59692" l="0" r="56881" t="0"/>
          <a:stretch/>
        </p:blipFill>
        <p:spPr>
          <a:xfrm>
            <a:off x="9536350" y="846175"/>
            <a:ext cx="2570050" cy="2372119"/>
          </a:xfrm>
          <a:prstGeom prst="rect">
            <a:avLst/>
          </a:prstGeom>
          <a:noFill/>
          <a:ln>
            <a:noFill/>
          </a:ln>
        </p:spPr>
      </p:pic>
      <p:pic>
        <p:nvPicPr>
          <p:cNvPr id="157" name="Google Shape;157;gdf60eb28de_0_134"/>
          <p:cNvPicPr preferRelativeResize="0"/>
          <p:nvPr/>
        </p:nvPicPr>
        <p:blipFill rotWithShape="1">
          <a:blip r:embed="rId3">
            <a:alphaModFix/>
          </a:blip>
          <a:srcRect b="0" l="0" r="56881" t="39235"/>
          <a:stretch/>
        </p:blipFill>
        <p:spPr>
          <a:xfrm>
            <a:off x="9536350" y="3162800"/>
            <a:ext cx="2655650" cy="3695200"/>
          </a:xfrm>
          <a:prstGeom prst="rect">
            <a:avLst/>
          </a:prstGeom>
          <a:noFill/>
          <a:ln>
            <a:noFill/>
          </a:ln>
        </p:spPr>
      </p:pic>
      <p:sp>
        <p:nvSpPr>
          <p:cNvPr id="158" name="Google Shape;158;gdf60eb28de_0_134"/>
          <p:cNvSpPr txBox="1"/>
          <p:nvPr>
            <p:ph idx="1" type="body"/>
          </p:nvPr>
        </p:nvSpPr>
        <p:spPr>
          <a:xfrm>
            <a:off x="748250" y="2695875"/>
            <a:ext cx="8100300" cy="395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FLIPPING THE SWITCH</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Consider the following situations. Discuss/demonstrate the different ways one might communicate with each of the following groups.</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Be sure to explore BOTH verbal language (what we say and how we say it, i.e., tone of voice) and non-verbal language (facial expressions, behavior, body language, etc.)</a:t>
            </a:r>
            <a:br>
              <a:rPr lang="en-US" sz="1500">
                <a:solidFill>
                  <a:srgbClr val="3C5A62"/>
                </a:solidFill>
                <a:latin typeface="Roboto"/>
                <a:ea typeface="Roboto"/>
                <a:cs typeface="Roboto"/>
                <a:sym typeface="Roboto"/>
              </a:rPr>
            </a:br>
            <a:endParaRPr sz="1500">
              <a:solidFill>
                <a:srgbClr val="3C5A62"/>
              </a:solidFill>
              <a:latin typeface="Roboto"/>
              <a:ea typeface="Roboto"/>
              <a:cs typeface="Roboto"/>
              <a:sym typeface="Roboto"/>
            </a:endParaRPr>
          </a:p>
          <a:p>
            <a:pPr indent="0" lvl="0" marL="0" rtl="0" algn="l">
              <a:lnSpc>
                <a:spcPct val="90000"/>
              </a:lnSpc>
              <a:spcBef>
                <a:spcPts val="1000"/>
              </a:spcBef>
              <a:spcAft>
                <a:spcPts val="0"/>
              </a:spcAft>
              <a:buClr>
                <a:srgbClr val="3C5A62"/>
              </a:buClr>
              <a:buSzPts val="1500"/>
              <a:buFont typeface="Arial"/>
              <a:buNone/>
            </a:pPr>
            <a:r>
              <a:rPr b="1" lang="en-US" sz="1500">
                <a:solidFill>
                  <a:srgbClr val="3C5A62"/>
                </a:solidFill>
                <a:latin typeface="Roboto"/>
                <a:ea typeface="Roboto"/>
                <a:cs typeface="Roboto"/>
                <a:sym typeface="Roboto"/>
              </a:rPr>
              <a:t>SIMILARITIES AND DIFFERENCES </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Why is each situation different?</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What are the expectations of each person?</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What would happen if you greeted your friends that you greeted an interviewer? Or if you greeted an interviewer the same way you great your friends?</a:t>
            </a:r>
            <a:endParaRPr sz="1500">
              <a:solidFill>
                <a:srgbClr val="3C5A6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df60eb28de_0_172"/>
          <p:cNvSpPr txBox="1"/>
          <p:nvPr>
            <p:ph type="title"/>
          </p:nvPr>
        </p:nvSpPr>
        <p:spPr>
          <a:xfrm>
            <a:off x="748251" y="1753415"/>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sz="2700">
                <a:latin typeface="Poppins"/>
                <a:ea typeface="Poppins"/>
                <a:cs typeface="Poppins"/>
                <a:sym typeface="Poppins"/>
              </a:rPr>
              <a:t>COMMUNICATION ACTIVITY 2</a:t>
            </a:r>
            <a:endParaRPr sz="2700">
              <a:latin typeface="Poppins"/>
              <a:ea typeface="Poppins"/>
              <a:cs typeface="Poppins"/>
              <a:sym typeface="Poppins"/>
            </a:endParaRPr>
          </a:p>
        </p:txBody>
      </p:sp>
      <p:sp>
        <p:nvSpPr>
          <p:cNvPr id="164" name="Google Shape;164;gdf60eb28de_0_172"/>
          <p:cNvSpPr txBox="1"/>
          <p:nvPr>
            <p:ph idx="1" type="body"/>
          </p:nvPr>
        </p:nvSpPr>
        <p:spPr>
          <a:xfrm>
            <a:off x="4409625" y="1753425"/>
            <a:ext cx="4055700" cy="430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2200">
                <a:solidFill>
                  <a:srgbClr val="3C5A62"/>
                </a:solidFill>
                <a:latin typeface="Roboto"/>
                <a:ea typeface="Roboto"/>
                <a:cs typeface="Roboto"/>
                <a:sym typeface="Roboto"/>
              </a:rPr>
              <a:t>LISTEN HEAR!!</a:t>
            </a:r>
            <a:endParaRPr sz="2200">
              <a:solidFill>
                <a:srgbClr val="3C5A62"/>
              </a:solidFill>
              <a:latin typeface="Roboto"/>
              <a:ea typeface="Roboto"/>
              <a:cs typeface="Roboto"/>
              <a:sym typeface="Roboto"/>
            </a:endParaRPr>
          </a:p>
          <a:p>
            <a:pPr indent="-330200" lvl="0" marL="285750" rtl="0" algn="l">
              <a:lnSpc>
                <a:spcPct val="90000"/>
              </a:lnSpc>
              <a:spcBef>
                <a:spcPts val="1000"/>
              </a:spcBef>
              <a:spcAft>
                <a:spcPts val="0"/>
              </a:spcAft>
              <a:buClr>
                <a:srgbClr val="EE5934"/>
              </a:buClr>
              <a:buSzPts val="2200"/>
              <a:buFont typeface="Roboto"/>
              <a:buChar char="•"/>
            </a:pPr>
            <a:r>
              <a:rPr lang="en-US" sz="2200">
                <a:solidFill>
                  <a:srgbClr val="3C5A62"/>
                </a:solidFill>
                <a:latin typeface="Roboto"/>
                <a:ea typeface="Roboto"/>
                <a:cs typeface="Roboto"/>
                <a:sym typeface="Roboto"/>
              </a:rPr>
              <a:t>Each person needs 1 sheet of paper</a:t>
            </a:r>
            <a:endParaRPr sz="2700">
              <a:latin typeface="Roboto"/>
              <a:ea typeface="Roboto"/>
              <a:cs typeface="Roboto"/>
              <a:sym typeface="Roboto"/>
            </a:endParaRPr>
          </a:p>
          <a:p>
            <a:pPr indent="-330200" lvl="0" marL="285750" rtl="0" algn="l">
              <a:lnSpc>
                <a:spcPct val="90000"/>
              </a:lnSpc>
              <a:spcBef>
                <a:spcPts val="1000"/>
              </a:spcBef>
              <a:spcAft>
                <a:spcPts val="0"/>
              </a:spcAft>
              <a:buClr>
                <a:srgbClr val="EE5934"/>
              </a:buClr>
              <a:buSzPts val="2200"/>
              <a:buFont typeface="Roboto"/>
              <a:buChar char="•"/>
            </a:pPr>
            <a:r>
              <a:rPr lang="en-US" sz="2200">
                <a:solidFill>
                  <a:srgbClr val="3C5A62"/>
                </a:solidFill>
                <a:latin typeface="Roboto"/>
                <a:ea typeface="Roboto"/>
                <a:cs typeface="Roboto"/>
                <a:sym typeface="Roboto"/>
              </a:rPr>
              <a:t>Pick up your sheet of paper and hold it in front of you.</a:t>
            </a:r>
            <a:endParaRPr sz="2200">
              <a:solidFill>
                <a:srgbClr val="3C5A62"/>
              </a:solidFill>
              <a:latin typeface="Roboto"/>
              <a:ea typeface="Roboto"/>
              <a:cs typeface="Roboto"/>
              <a:sym typeface="Roboto"/>
            </a:endParaRPr>
          </a:p>
          <a:p>
            <a:pPr indent="0" lvl="1" marL="457200" rtl="0" algn="l">
              <a:lnSpc>
                <a:spcPct val="90000"/>
              </a:lnSpc>
              <a:spcBef>
                <a:spcPts val="1000"/>
              </a:spcBef>
              <a:spcAft>
                <a:spcPts val="0"/>
              </a:spcAft>
              <a:buClr>
                <a:srgbClr val="EE5934"/>
              </a:buClr>
              <a:buSzPts val="2200"/>
              <a:buFont typeface="Roboto"/>
              <a:buNone/>
            </a:pPr>
            <a:r>
              <a:rPr lang="en-US" sz="2200">
                <a:solidFill>
                  <a:srgbClr val="3C5A62"/>
                </a:solidFill>
                <a:latin typeface="Roboto"/>
                <a:ea typeface="Roboto"/>
                <a:cs typeface="Roboto"/>
                <a:sym typeface="Roboto"/>
              </a:rPr>
              <a:t>Close your eyes and listen carefully to my directions. </a:t>
            </a:r>
            <a:endParaRPr sz="2200">
              <a:solidFill>
                <a:srgbClr val="3C5A62"/>
              </a:solidFill>
              <a:latin typeface="Roboto"/>
              <a:ea typeface="Roboto"/>
              <a:cs typeface="Roboto"/>
              <a:sym typeface="Roboto"/>
            </a:endParaRPr>
          </a:p>
          <a:p>
            <a:pPr indent="0" lvl="0" marL="457200" rtl="0" algn="l">
              <a:lnSpc>
                <a:spcPct val="90000"/>
              </a:lnSpc>
              <a:spcBef>
                <a:spcPts val="1000"/>
              </a:spcBef>
              <a:spcAft>
                <a:spcPts val="0"/>
              </a:spcAft>
              <a:buNone/>
            </a:pPr>
            <a:r>
              <a:rPr lang="en-US" sz="2200">
                <a:solidFill>
                  <a:srgbClr val="3C5A62"/>
                </a:solidFill>
                <a:latin typeface="Roboto"/>
                <a:ea typeface="Roboto"/>
                <a:cs typeface="Roboto"/>
                <a:sym typeface="Roboto"/>
              </a:rPr>
              <a:t>The rules are: </a:t>
            </a:r>
            <a:endParaRPr sz="2200">
              <a:solidFill>
                <a:srgbClr val="3C5A62"/>
              </a:solidFill>
              <a:latin typeface="Roboto"/>
              <a:ea typeface="Roboto"/>
              <a:cs typeface="Roboto"/>
              <a:sym typeface="Roboto"/>
            </a:endParaRPr>
          </a:p>
          <a:p>
            <a:pPr indent="0" lvl="0" marL="457200" rtl="0" algn="l">
              <a:lnSpc>
                <a:spcPct val="90000"/>
              </a:lnSpc>
              <a:spcBef>
                <a:spcPts val="1000"/>
              </a:spcBef>
              <a:spcAft>
                <a:spcPts val="0"/>
              </a:spcAft>
              <a:buNone/>
            </a:pPr>
            <a:r>
              <a:rPr lang="en-US" sz="2200">
                <a:solidFill>
                  <a:srgbClr val="3C5A62"/>
                </a:solidFill>
                <a:latin typeface="Roboto"/>
                <a:ea typeface="Roboto"/>
                <a:cs typeface="Roboto"/>
                <a:sym typeface="Roboto"/>
              </a:rPr>
              <a:t>(1) no peeking and </a:t>
            </a:r>
            <a:endParaRPr sz="2200">
              <a:solidFill>
                <a:srgbClr val="3C5A62"/>
              </a:solidFill>
              <a:latin typeface="Roboto"/>
              <a:ea typeface="Roboto"/>
              <a:cs typeface="Roboto"/>
              <a:sym typeface="Roboto"/>
            </a:endParaRPr>
          </a:p>
          <a:p>
            <a:pPr indent="0" lvl="0" marL="457200" rtl="0" algn="l">
              <a:lnSpc>
                <a:spcPct val="90000"/>
              </a:lnSpc>
              <a:spcBef>
                <a:spcPts val="1000"/>
              </a:spcBef>
              <a:spcAft>
                <a:spcPts val="0"/>
              </a:spcAft>
              <a:buNone/>
            </a:pPr>
            <a:r>
              <a:rPr lang="en-US" sz="2200">
                <a:solidFill>
                  <a:srgbClr val="3C5A62"/>
                </a:solidFill>
                <a:latin typeface="Roboto"/>
                <a:ea typeface="Roboto"/>
                <a:cs typeface="Roboto"/>
                <a:sym typeface="Roboto"/>
              </a:rPr>
              <a:t>(2) no questions.</a:t>
            </a:r>
            <a:br>
              <a:rPr lang="en-US" sz="2200">
                <a:solidFill>
                  <a:srgbClr val="3C5A62"/>
                </a:solidFill>
              </a:rPr>
            </a:br>
            <a:endParaRPr sz="2200">
              <a:solidFill>
                <a:srgbClr val="3C5A62"/>
              </a:solidFill>
            </a:endParaRPr>
          </a:p>
        </p:txBody>
      </p:sp>
      <p:pic>
        <p:nvPicPr>
          <p:cNvPr id="165" name="Google Shape;165;gdf60eb28de_0_172"/>
          <p:cNvPicPr preferRelativeResize="0"/>
          <p:nvPr/>
        </p:nvPicPr>
        <p:blipFill>
          <a:blip r:embed="rId3">
            <a:alphaModFix/>
          </a:blip>
          <a:stretch>
            <a:fillRect/>
          </a:stretch>
        </p:blipFill>
        <p:spPr>
          <a:xfrm>
            <a:off x="7767375" y="1542900"/>
            <a:ext cx="4241625" cy="424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df60eb28de_0_0"/>
          <p:cNvSpPr txBox="1"/>
          <p:nvPr>
            <p:ph type="title"/>
          </p:nvPr>
        </p:nvSpPr>
        <p:spPr>
          <a:xfrm>
            <a:off x="831850" y="2118617"/>
            <a:ext cx="4969200" cy="1769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b="1" lang="en-US">
                <a:latin typeface="Poppins"/>
                <a:ea typeface="Poppins"/>
                <a:cs typeface="Poppins"/>
                <a:sym typeface="Poppins"/>
              </a:rPr>
              <a:t>SOFT SKILL:</a:t>
            </a:r>
            <a:endParaRPr b="1">
              <a:latin typeface="Poppins"/>
              <a:ea typeface="Poppins"/>
              <a:cs typeface="Poppins"/>
              <a:sym typeface="Poppins"/>
            </a:endParaRPr>
          </a:p>
          <a:p>
            <a:pPr indent="0" lvl="0" marL="0" rtl="0" algn="l">
              <a:lnSpc>
                <a:spcPct val="90000"/>
              </a:lnSpc>
              <a:spcBef>
                <a:spcPts val="0"/>
              </a:spcBef>
              <a:spcAft>
                <a:spcPts val="0"/>
              </a:spcAft>
              <a:buClr>
                <a:schemeClr val="lt1"/>
              </a:buClr>
              <a:buSzPct val="100000"/>
              <a:buFont typeface="Arial"/>
              <a:buNone/>
            </a:pPr>
            <a:r>
              <a:rPr b="1" lang="en-US">
                <a:latin typeface="Poppins"/>
                <a:ea typeface="Poppins"/>
                <a:cs typeface="Poppins"/>
                <a:sym typeface="Poppins"/>
              </a:rPr>
              <a:t>ENTHUSIASM &amp; ATTITUDE</a:t>
            </a:r>
            <a:endParaRPr b="1">
              <a:latin typeface="Poppins"/>
              <a:ea typeface="Poppins"/>
              <a:cs typeface="Poppins"/>
              <a:sym typeface="Poppins"/>
            </a:endParaRPr>
          </a:p>
        </p:txBody>
      </p:sp>
      <p:pic>
        <p:nvPicPr>
          <p:cNvPr id="171" name="Google Shape;171;gdf60eb28de_0_0"/>
          <p:cNvPicPr preferRelativeResize="0"/>
          <p:nvPr>
            <p:ph idx="2" type="pic"/>
          </p:nvPr>
        </p:nvPicPr>
        <p:blipFill rotWithShape="1">
          <a:blip r:embed="rId3">
            <a:alphaModFix/>
          </a:blip>
          <a:srcRect b="0" l="39290" r="39287" t="0"/>
          <a:stretch/>
        </p:blipFill>
        <p:spPr>
          <a:xfrm>
            <a:off x="7844246" y="0"/>
            <a:ext cx="4347900" cy="6858000"/>
          </a:xfrm>
          <a:prstGeom prst="rect">
            <a:avLst/>
          </a:prstGeom>
          <a:solidFill>
            <a:schemeClr val="lt1"/>
          </a:solidFill>
          <a:ln>
            <a:noFill/>
          </a:ln>
        </p:spPr>
      </p:pic>
      <p:sp>
        <p:nvSpPr>
          <p:cNvPr id="172" name="Google Shape;172;gdf60eb28de_0_0"/>
          <p:cNvSpPr txBox="1"/>
          <p:nvPr>
            <p:ph idx="4294967295" type="body"/>
          </p:nvPr>
        </p:nvSpPr>
        <p:spPr>
          <a:xfrm>
            <a:off x="6491823" y="4983481"/>
            <a:ext cx="2148900" cy="10059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73" name="Google Shape;173;gdf60eb28de_0_0"/>
          <p:cNvSpPr txBox="1"/>
          <p:nvPr>
            <p:ph idx="4294967295" type="body"/>
          </p:nvPr>
        </p:nvSpPr>
        <p:spPr>
          <a:xfrm>
            <a:off x="6449713" y="3777124"/>
            <a:ext cx="2148900" cy="4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174" name="Google Shape;174;gdf60eb28de_0_0"/>
          <p:cNvSpPr/>
          <p:nvPr/>
        </p:nvSpPr>
        <p:spPr>
          <a:xfrm>
            <a:off x="6434328" y="3729006"/>
            <a:ext cx="2578500" cy="25785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75" name="Google Shape;175;gdf60eb28de_0_0"/>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cxnSp>
        <p:nvCxnSpPr>
          <p:cNvPr id="176" name="Google Shape;176;gdf60eb28de_0_0"/>
          <p:cNvCxnSpPr/>
          <p:nvPr/>
        </p:nvCxnSpPr>
        <p:spPr>
          <a:xfrm>
            <a:off x="8342122" y="4509922"/>
            <a:ext cx="450900" cy="0"/>
          </a:xfrm>
          <a:prstGeom prst="straightConnector1">
            <a:avLst/>
          </a:prstGeom>
          <a:noFill/>
          <a:ln cap="flat" cmpd="sng" w="28575">
            <a:solidFill>
              <a:schemeClr val="lt1"/>
            </a:solidFill>
            <a:prstDash val="solid"/>
            <a:miter lim="800000"/>
            <a:headEnd len="sm" w="sm" type="none"/>
            <a:tailEnd len="sm" w="sm" type="none"/>
          </a:ln>
        </p:spPr>
      </p:cxnSp>
      <p:sp>
        <p:nvSpPr>
          <p:cNvPr id="177" name="Google Shape;177;gdf60eb28de_0_0"/>
          <p:cNvSpPr txBox="1"/>
          <p:nvPr/>
        </p:nvSpPr>
        <p:spPr>
          <a:xfrm>
            <a:off x="6644223" y="4983481"/>
            <a:ext cx="2148900" cy="100590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EXPLORE DIFFERENT</a:t>
            </a:r>
            <a:endParaRPr b="1" sz="1800">
              <a:solidFill>
                <a:schemeClr val="lt1"/>
              </a:solidFill>
              <a:latin typeface="Poppins"/>
              <a:ea typeface="Poppins"/>
              <a:cs typeface="Poppins"/>
              <a:sym typeface="Poppins"/>
            </a:endParaRPr>
          </a:p>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 SOFT SKILLS</a:t>
            </a:r>
            <a:endParaRPr sz="1800">
              <a:solidFill>
                <a:schemeClr val="lt1"/>
              </a:solidFill>
              <a:latin typeface="Poppins"/>
              <a:ea typeface="Poppins"/>
              <a:cs typeface="Poppins"/>
              <a:sym typeface="Poppins"/>
            </a:endParaRPr>
          </a:p>
          <a:p>
            <a:pPr indent="0" lvl="0" marL="0" marR="0" rtl="0" algn="r">
              <a:lnSpc>
                <a:spcPct val="90000"/>
              </a:lnSpc>
              <a:spcBef>
                <a:spcPts val="0"/>
              </a:spcBef>
              <a:spcAft>
                <a:spcPts val="0"/>
              </a:spcAft>
              <a:buClr>
                <a:schemeClr val="lt1"/>
              </a:buClr>
              <a:buSzPts val="1800"/>
              <a:buFont typeface="Arial"/>
              <a:buNone/>
            </a:pPr>
            <a:r>
              <a:t/>
            </a:r>
            <a:endParaRPr b="1" sz="1800">
              <a:solidFill>
                <a:schemeClr val="lt1"/>
              </a:solidFill>
            </a:endParaRPr>
          </a:p>
        </p:txBody>
      </p:sp>
      <p:sp>
        <p:nvSpPr>
          <p:cNvPr id="178" name="Google Shape;178;gdf60eb28de_0_0"/>
          <p:cNvSpPr txBox="1"/>
          <p:nvPr/>
        </p:nvSpPr>
        <p:spPr>
          <a:xfrm>
            <a:off x="6644223" y="3941740"/>
            <a:ext cx="2148900" cy="414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179" name="Google Shape;179;gdf60eb28de_0_0"/>
          <p:cNvSpPr/>
          <p:nvPr/>
        </p:nvSpPr>
        <p:spPr>
          <a:xfrm>
            <a:off x="272143" y="6233886"/>
            <a:ext cx="1654500" cy="3555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df60eb28de_0_74"/>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ENTHUSIASM &amp; ATTITUDE</a:t>
            </a:r>
            <a:endParaRPr>
              <a:latin typeface="Poppins"/>
              <a:ea typeface="Poppins"/>
              <a:cs typeface="Poppins"/>
              <a:sym typeface="Poppins"/>
            </a:endParaRPr>
          </a:p>
        </p:txBody>
      </p:sp>
      <p:sp>
        <p:nvSpPr>
          <p:cNvPr id="185" name="Google Shape;185;gdf60eb28de_0_74"/>
          <p:cNvSpPr txBox="1"/>
          <p:nvPr>
            <p:ph idx="1" type="body"/>
          </p:nvPr>
        </p:nvSpPr>
        <p:spPr>
          <a:xfrm>
            <a:off x="4056625" y="1117475"/>
            <a:ext cx="3685500" cy="5296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b="1" lang="en-US" sz="1900">
                <a:latin typeface="Roboto"/>
                <a:ea typeface="Roboto"/>
                <a:cs typeface="Roboto"/>
                <a:sym typeface="Roboto"/>
              </a:rPr>
              <a:t>WAYS TO DEMONSTRATE ENTHUSIASM</a:t>
            </a:r>
            <a:r>
              <a:rPr b="1" lang="en-US" sz="1900">
                <a:latin typeface="Roboto"/>
                <a:ea typeface="Roboto"/>
                <a:cs typeface="Roboto"/>
                <a:sym typeface="Roboto"/>
              </a:rPr>
              <a:t> </a:t>
            </a:r>
            <a:endParaRPr b="1" sz="1900">
              <a:latin typeface="Roboto"/>
              <a:ea typeface="Roboto"/>
              <a:cs typeface="Roboto"/>
              <a:sym typeface="Roboto"/>
            </a:endParaRPr>
          </a:p>
          <a:p>
            <a:pPr indent="0" lvl="0" marL="0" rtl="0" algn="l">
              <a:lnSpc>
                <a:spcPct val="90000"/>
              </a:lnSpc>
              <a:spcBef>
                <a:spcPts val="0"/>
              </a:spcBef>
              <a:spcAft>
                <a:spcPts val="0"/>
              </a:spcAft>
              <a:buClr>
                <a:schemeClr val="dk1"/>
              </a:buClr>
              <a:buSzPts val="1600"/>
              <a:buFont typeface="Arial"/>
              <a:buNone/>
            </a:pPr>
            <a:r>
              <a:t/>
            </a:r>
            <a:endParaRPr b="1" sz="1900">
              <a:latin typeface="Roboto"/>
              <a:ea typeface="Roboto"/>
              <a:cs typeface="Roboto"/>
              <a:sym typeface="Roboto"/>
            </a:endParaRPr>
          </a:p>
          <a:p>
            <a:pPr indent="0" lvl="0" marL="0" rtl="0" algn="l">
              <a:lnSpc>
                <a:spcPct val="90000"/>
              </a:lnSpc>
              <a:spcBef>
                <a:spcPts val="0"/>
              </a:spcBef>
              <a:spcAft>
                <a:spcPts val="0"/>
              </a:spcAft>
              <a:buClr>
                <a:schemeClr val="dk1"/>
              </a:buClr>
              <a:buSzPts val="1600"/>
              <a:buFont typeface="Arial"/>
              <a:buNone/>
            </a:pPr>
            <a:r>
              <a:rPr b="1" lang="en-US" sz="1900">
                <a:latin typeface="Roboto"/>
                <a:ea typeface="Roboto"/>
                <a:cs typeface="Roboto"/>
                <a:sym typeface="Roboto"/>
              </a:rPr>
              <a:t>	IN A JOB INTERVIEW:</a:t>
            </a:r>
            <a:endParaRPr b="1" sz="1900">
              <a:latin typeface="Roboto"/>
              <a:ea typeface="Roboto"/>
              <a:cs typeface="Roboto"/>
              <a:sym typeface="Roboto"/>
            </a:endParaRPr>
          </a:p>
          <a:p>
            <a:pPr indent="-304800" lvl="0" marL="285750" rtl="0" algn="l">
              <a:lnSpc>
                <a:spcPct val="90000"/>
              </a:lnSpc>
              <a:spcBef>
                <a:spcPts val="1000"/>
              </a:spcBef>
              <a:spcAft>
                <a:spcPts val="0"/>
              </a:spcAft>
              <a:buClr>
                <a:srgbClr val="EE5934"/>
              </a:buClr>
              <a:buSzPts val="1800"/>
              <a:buFont typeface="Roboto"/>
              <a:buChar char="•"/>
            </a:pPr>
            <a:r>
              <a:rPr lang="en-US" sz="1800">
                <a:solidFill>
                  <a:srgbClr val="464646"/>
                </a:solidFill>
                <a:latin typeface="Roboto"/>
                <a:ea typeface="Roboto"/>
                <a:cs typeface="Roboto"/>
                <a:sym typeface="Roboto"/>
              </a:rPr>
              <a:t>Smile</a:t>
            </a:r>
            <a:endParaRPr sz="1800">
              <a:solidFill>
                <a:srgbClr val="464646"/>
              </a:solidFill>
              <a:latin typeface="Roboto"/>
              <a:ea typeface="Roboto"/>
              <a:cs typeface="Roboto"/>
              <a:sym typeface="Roboto"/>
            </a:endParaRPr>
          </a:p>
          <a:p>
            <a:pPr indent="-304800" lvl="0" marL="285750" rtl="0" algn="l">
              <a:lnSpc>
                <a:spcPct val="90000"/>
              </a:lnSpc>
              <a:spcBef>
                <a:spcPts val="1000"/>
              </a:spcBef>
              <a:spcAft>
                <a:spcPts val="0"/>
              </a:spcAft>
              <a:buClr>
                <a:srgbClr val="464646"/>
              </a:buClr>
              <a:buSzPts val="1800"/>
              <a:buFont typeface="Roboto"/>
              <a:buChar char="•"/>
            </a:pPr>
            <a:r>
              <a:rPr lang="en-US" sz="1800">
                <a:solidFill>
                  <a:srgbClr val="464646"/>
                </a:solidFill>
                <a:latin typeface="Roboto"/>
                <a:ea typeface="Roboto"/>
                <a:cs typeface="Roboto"/>
                <a:sym typeface="Roboto"/>
              </a:rPr>
              <a:t>Sit up straight</a:t>
            </a:r>
            <a:endParaRPr sz="1800">
              <a:solidFill>
                <a:srgbClr val="464646"/>
              </a:solidFill>
              <a:latin typeface="Roboto"/>
              <a:ea typeface="Roboto"/>
              <a:cs typeface="Roboto"/>
              <a:sym typeface="Roboto"/>
            </a:endParaRPr>
          </a:p>
          <a:p>
            <a:pPr indent="-304800" lvl="0" marL="285750" rtl="0" algn="l">
              <a:lnSpc>
                <a:spcPct val="90000"/>
              </a:lnSpc>
              <a:spcBef>
                <a:spcPts val="1000"/>
              </a:spcBef>
              <a:spcAft>
                <a:spcPts val="0"/>
              </a:spcAft>
              <a:buClr>
                <a:srgbClr val="464646"/>
              </a:buClr>
              <a:buSzPts val="1800"/>
              <a:buFont typeface="Roboto"/>
              <a:buChar char="•"/>
            </a:pPr>
            <a:r>
              <a:rPr lang="en-US" sz="1800">
                <a:solidFill>
                  <a:srgbClr val="464646"/>
                </a:solidFill>
                <a:latin typeface="Roboto"/>
                <a:ea typeface="Roboto"/>
                <a:cs typeface="Roboto"/>
                <a:sym typeface="Roboto"/>
              </a:rPr>
              <a:t>Make eye contact</a:t>
            </a:r>
            <a:endParaRPr sz="1800">
              <a:solidFill>
                <a:srgbClr val="464646"/>
              </a:solidFill>
              <a:latin typeface="Roboto"/>
              <a:ea typeface="Roboto"/>
              <a:cs typeface="Roboto"/>
              <a:sym typeface="Roboto"/>
            </a:endParaRPr>
          </a:p>
          <a:p>
            <a:pPr indent="-304800" lvl="0" marL="285750" rtl="0" algn="l">
              <a:lnSpc>
                <a:spcPct val="90000"/>
              </a:lnSpc>
              <a:spcBef>
                <a:spcPts val="1000"/>
              </a:spcBef>
              <a:spcAft>
                <a:spcPts val="0"/>
              </a:spcAft>
              <a:buClr>
                <a:srgbClr val="464646"/>
              </a:buClr>
              <a:buSzPts val="1800"/>
              <a:buFont typeface="Roboto"/>
              <a:buChar char="•"/>
            </a:pPr>
            <a:r>
              <a:rPr lang="en-US" sz="1800">
                <a:solidFill>
                  <a:srgbClr val="464646"/>
                </a:solidFill>
                <a:latin typeface="Roboto"/>
                <a:ea typeface="Roboto"/>
                <a:cs typeface="Roboto"/>
                <a:sym typeface="Roboto"/>
              </a:rPr>
              <a:t>Discuss training and work experiences in an upbeat manner</a:t>
            </a:r>
            <a:endParaRPr sz="1800">
              <a:solidFill>
                <a:srgbClr val="464646"/>
              </a:solidFill>
              <a:latin typeface="Roboto"/>
              <a:ea typeface="Roboto"/>
              <a:cs typeface="Roboto"/>
              <a:sym typeface="Roboto"/>
            </a:endParaRPr>
          </a:p>
          <a:p>
            <a:pPr indent="0" lvl="1" marL="457200" rtl="0" algn="l">
              <a:lnSpc>
                <a:spcPct val="90000"/>
              </a:lnSpc>
              <a:spcBef>
                <a:spcPts val="1000"/>
              </a:spcBef>
              <a:spcAft>
                <a:spcPts val="0"/>
              </a:spcAft>
              <a:buClr>
                <a:srgbClr val="464646"/>
              </a:buClr>
              <a:buSzPts val="1800"/>
              <a:buFont typeface="Roboto"/>
              <a:buNone/>
            </a:pPr>
            <a:r>
              <a:rPr lang="en-US" sz="1800">
                <a:solidFill>
                  <a:srgbClr val="464646"/>
                </a:solidFill>
                <a:latin typeface="Roboto"/>
                <a:ea typeface="Roboto"/>
                <a:cs typeface="Roboto"/>
                <a:sym typeface="Roboto"/>
              </a:rPr>
              <a:t>ONCE HIRED</a:t>
            </a:r>
            <a:endParaRPr sz="1800">
              <a:solidFill>
                <a:srgbClr val="464646"/>
              </a:solidFill>
              <a:latin typeface="Roboto"/>
              <a:ea typeface="Roboto"/>
              <a:cs typeface="Roboto"/>
              <a:sym typeface="Roboto"/>
            </a:endParaRPr>
          </a:p>
          <a:p>
            <a:pPr indent="-304800" lvl="0" marL="285750" rtl="0" algn="l">
              <a:lnSpc>
                <a:spcPct val="90000"/>
              </a:lnSpc>
              <a:spcBef>
                <a:spcPts val="1000"/>
              </a:spcBef>
              <a:spcAft>
                <a:spcPts val="0"/>
              </a:spcAft>
              <a:buClr>
                <a:srgbClr val="EE5934"/>
              </a:buClr>
              <a:buSzPts val="1800"/>
              <a:buFont typeface="Roboto"/>
              <a:buChar char="•"/>
            </a:pPr>
            <a:r>
              <a:rPr lang="en-US" sz="1800">
                <a:solidFill>
                  <a:srgbClr val="464646"/>
                </a:solidFill>
                <a:latin typeface="Roboto"/>
                <a:ea typeface="Roboto"/>
                <a:cs typeface="Roboto"/>
                <a:sym typeface="Roboto"/>
              </a:rPr>
              <a:t>Show up on time</a:t>
            </a:r>
            <a:endParaRPr sz="1800">
              <a:solidFill>
                <a:srgbClr val="464646"/>
              </a:solidFill>
              <a:latin typeface="Roboto"/>
              <a:ea typeface="Roboto"/>
              <a:cs typeface="Roboto"/>
              <a:sym typeface="Roboto"/>
            </a:endParaRPr>
          </a:p>
          <a:p>
            <a:pPr indent="-304800" lvl="0" marL="285750" rtl="0" algn="l">
              <a:lnSpc>
                <a:spcPct val="90000"/>
              </a:lnSpc>
              <a:spcBef>
                <a:spcPts val="1000"/>
              </a:spcBef>
              <a:spcAft>
                <a:spcPts val="0"/>
              </a:spcAft>
              <a:buClr>
                <a:srgbClr val="464646"/>
              </a:buClr>
              <a:buSzPts val="1800"/>
              <a:buFont typeface="Roboto"/>
              <a:buChar char="•"/>
            </a:pPr>
            <a:r>
              <a:rPr lang="en-US" sz="1800">
                <a:solidFill>
                  <a:srgbClr val="464646"/>
                </a:solidFill>
                <a:latin typeface="Roboto"/>
                <a:ea typeface="Roboto"/>
                <a:cs typeface="Roboto"/>
                <a:sym typeface="Roboto"/>
              </a:rPr>
              <a:t>Show interest in job</a:t>
            </a:r>
            <a:endParaRPr sz="1800">
              <a:solidFill>
                <a:srgbClr val="464646"/>
              </a:solidFill>
              <a:latin typeface="Roboto"/>
              <a:ea typeface="Roboto"/>
              <a:cs typeface="Roboto"/>
              <a:sym typeface="Roboto"/>
            </a:endParaRPr>
          </a:p>
          <a:p>
            <a:pPr indent="-304800" lvl="0" marL="285750" rtl="0" algn="l">
              <a:lnSpc>
                <a:spcPct val="90000"/>
              </a:lnSpc>
              <a:spcBef>
                <a:spcPts val="1000"/>
              </a:spcBef>
              <a:spcAft>
                <a:spcPts val="0"/>
              </a:spcAft>
              <a:buClr>
                <a:srgbClr val="464646"/>
              </a:buClr>
              <a:buSzPts val="1800"/>
              <a:buFont typeface="Roboto"/>
              <a:buChar char="•"/>
            </a:pPr>
            <a:r>
              <a:rPr lang="en-US" sz="1800">
                <a:solidFill>
                  <a:srgbClr val="464646"/>
                </a:solidFill>
                <a:latin typeface="Roboto"/>
                <a:ea typeface="Roboto"/>
                <a:cs typeface="Roboto"/>
                <a:sym typeface="Roboto"/>
              </a:rPr>
              <a:t>Demonstrate a willingness to listen, learn, and try new things</a:t>
            </a:r>
            <a:endParaRPr sz="1800">
              <a:solidFill>
                <a:srgbClr val="464646"/>
              </a:solidFill>
              <a:latin typeface="Roboto"/>
              <a:ea typeface="Roboto"/>
              <a:cs typeface="Roboto"/>
              <a:sym typeface="Roboto"/>
            </a:endParaRPr>
          </a:p>
          <a:p>
            <a:pPr indent="0" lvl="0" marL="0" rtl="0" algn="l">
              <a:lnSpc>
                <a:spcPct val="90000"/>
              </a:lnSpc>
              <a:spcBef>
                <a:spcPts val="1000"/>
              </a:spcBef>
              <a:spcAft>
                <a:spcPts val="0"/>
              </a:spcAft>
              <a:buClr>
                <a:schemeClr val="dk1"/>
              </a:buClr>
              <a:buSzPts val="2000"/>
              <a:buFont typeface="Arial"/>
              <a:buNone/>
            </a:pPr>
            <a:r>
              <a:t/>
            </a:r>
            <a:endParaRPr/>
          </a:p>
        </p:txBody>
      </p:sp>
      <p:pic>
        <p:nvPicPr>
          <p:cNvPr descr=" " id="186" name="Google Shape;186;gdf60eb28de_0_74" title="Soft Skills--Enthusiasm And Attitude">
            <a:hlinkClick r:id="rId3"/>
          </p:cNvPr>
          <p:cNvPicPr preferRelativeResize="0"/>
          <p:nvPr/>
        </p:nvPicPr>
        <p:blipFill>
          <a:blip r:embed="rId4">
            <a:alphaModFix/>
          </a:blip>
          <a:stretch>
            <a:fillRect/>
          </a:stretch>
        </p:blipFill>
        <p:spPr>
          <a:xfrm>
            <a:off x="7831940" y="1984300"/>
            <a:ext cx="4381610" cy="32862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