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Roboto"/>
      <p:regular r:id="rId15"/>
      <p:bold r:id="rId16"/>
      <p:italic r:id="rId17"/>
      <p:boldItalic r:id="rId18"/>
    </p:embeddedFont>
    <p:embeddedFont>
      <p:font typeface="Poppins"/>
      <p:regular r:id="rId19"/>
      <p:bold r:id="rId20"/>
      <p:italic r:id="rId21"/>
      <p:boldItalic r:id="rId22"/>
    </p:embeddedFon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i4Q5VIMeBI4LoNXYNGDmkAyzz5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22" Type="http://schemas.openxmlformats.org/officeDocument/2006/relationships/font" Target="fonts/Poppins-boldItalic.fntdata"/><Relationship Id="rId21" Type="http://schemas.openxmlformats.org/officeDocument/2006/relationships/font" Target="fonts/Poppins-italic.fntdata"/><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Poppins-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gUis5lityCQ"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LK0bbu0y5A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udentaid.gov/articles/steps-to-fafsa-form/"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Career Activity: FAFSA: WHAT, WHY, WHEN, AND HOW?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Activity Summary:</a:t>
            </a:r>
            <a:r>
              <a:rPr lang="en-US">
                <a:latin typeface="Helvetica Neue"/>
                <a:ea typeface="Helvetica Neue"/>
                <a:cs typeface="Helvetica Neue"/>
                <a:sym typeface="Helvetica Neue"/>
              </a:rPr>
              <a:t> This lesson will help students become more familiar with the basics of the FAFSA and how to complete the FAFSA.</a:t>
            </a:r>
            <a:endParaRPr>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Learning Plan Activity: </a:t>
            </a:r>
            <a:r>
              <a:rPr lang="en-US">
                <a:latin typeface="Helvetica Neue"/>
                <a:ea typeface="Helvetica Neue"/>
                <a:cs typeface="Helvetica Neue"/>
                <a:sym typeface="Helvetica Neue"/>
              </a:rPr>
              <a:t>11th Grade: What is FAFSA?; 12th grade: Completing the FAFSA </a:t>
            </a:r>
            <a:endParaRPr>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rPr b="1" lang="en-US">
                <a:latin typeface="Helvetica Neue"/>
                <a:ea typeface="Helvetica Neue"/>
                <a:cs typeface="Helvetica Neue"/>
                <a:sym typeface="Helvetica Neue"/>
              </a:rPr>
              <a:t>Estimated Time: 25-45 minutes (2 Parts- 11th grade and 12th grade)</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Learning Outcomes</a:t>
            </a:r>
            <a:r>
              <a:rPr lang="en-US">
                <a:latin typeface="Helvetica Neue"/>
                <a:ea typeface="Helvetica Neue"/>
                <a:cs typeface="Helvetica Neue"/>
                <a:sym typeface="Helvetica Neue"/>
              </a:rPr>
              <a:t>:  Students will become knowledgeable of when, how, and why the FAFSA should be filled out and what may be available to them for aid for college or trade school.</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a:t>
            </a:r>
            <a:r>
              <a:rPr lang="en-US">
                <a:latin typeface="Helvetica Neue"/>
                <a:ea typeface="Helvetica Neue"/>
                <a:cs typeface="Helvetica Neue"/>
                <a:sym typeface="Helvetica Neue"/>
              </a:rPr>
              <a:t>:  Powerpoint, Handout*, Pen, </a:t>
            </a:r>
            <a:r>
              <a:rPr lang="en-US" sz="1000">
                <a:latin typeface="Helvetica Neue"/>
                <a:ea typeface="Helvetica Neue"/>
                <a:cs typeface="Helvetica Neue"/>
                <a:sym typeface="Helvetica Neue"/>
              </a:rPr>
              <a:t>(Computer for 12th grade if starting FAFSA)</a:t>
            </a:r>
            <a:endParaRPr sz="10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*Handout Pages 1-2 are meant for 11th grade and Pages 1-3 are meant for 12th grade.</a:t>
            </a:r>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Academic Vocabulary</a:t>
            </a:r>
            <a:r>
              <a:rPr i="1" lang="en-US">
                <a:latin typeface="Helvetica Neue"/>
                <a:ea typeface="Helvetica Neue"/>
                <a:cs typeface="Helvetica Neue"/>
                <a:sym typeface="Helvetica Neue"/>
              </a:rPr>
              <a:t> </a:t>
            </a:r>
            <a:endParaRPr b="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FAFSA:</a:t>
            </a:r>
            <a:r>
              <a:rPr lang="en-US">
                <a:latin typeface="Helvetica Neue"/>
                <a:ea typeface="Helvetica Neue"/>
                <a:cs typeface="Helvetica Neue"/>
                <a:sym typeface="Helvetica Neue"/>
              </a:rPr>
              <a:t> (Free Application For Student Aid): A federal government form that a student may fill out starting every October to apply for financial aid (for the following year).  A student could be offered grants, loans, or work study based off of the student’s parent/guardian and student income.</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Grant Aid (free aid): </a:t>
            </a:r>
            <a:r>
              <a:rPr lang="en-US">
                <a:latin typeface="Helvetica Neue"/>
                <a:ea typeface="Helvetica Neue"/>
                <a:cs typeface="Helvetica Neue"/>
                <a:sym typeface="Helvetica Neue"/>
              </a:rPr>
              <a:t>Money offered to a student from the Government based on your FAFSA that will not have to be paid back.</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Student Loan (aid you pay back): </a:t>
            </a:r>
            <a:r>
              <a:rPr lang="en-US">
                <a:latin typeface="Helvetica Neue"/>
                <a:ea typeface="Helvetica Neue"/>
                <a:cs typeface="Helvetica Neue"/>
                <a:sym typeface="Helvetica Neue"/>
              </a:rPr>
              <a:t>Money granted by the Government that accrues interest that has to be paid back</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Work Study (aid you earn): </a:t>
            </a:r>
            <a:r>
              <a:rPr lang="en-US">
                <a:latin typeface="Helvetica Neue"/>
                <a:ea typeface="Helvetica Neue"/>
                <a:cs typeface="Helvetica Neue"/>
                <a:sym typeface="Helvetica Neue"/>
              </a:rPr>
              <a:t>Money available for specific jobs on a college campus that could be offered to a student pending the process of the student’s FAFSA.</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SAR (Student Aid Report): </a:t>
            </a:r>
            <a:r>
              <a:rPr lang="en-US">
                <a:latin typeface="Helvetica Neue"/>
                <a:ea typeface="Helvetica Neue"/>
                <a:cs typeface="Helvetica Neue"/>
                <a:sym typeface="Helvetica Neue"/>
              </a:rPr>
              <a:t>A report a student has available online after the student’s FAFSA has been processed</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EFC (Estimated Family Contribution): </a:t>
            </a:r>
            <a:r>
              <a:rPr lang="en-US">
                <a:latin typeface="Helvetica Neue"/>
                <a:ea typeface="Helvetica Neue"/>
                <a:cs typeface="Helvetica Neue"/>
                <a:sym typeface="Helvetica Neue"/>
              </a:rPr>
              <a:t>A monetary figure schools use to determine how much aid a student is eligible for </a:t>
            </a:r>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Introduction</a:t>
            </a:r>
            <a:r>
              <a:rPr lang="en-US">
                <a:latin typeface="Helvetica Neue"/>
                <a:ea typeface="Helvetica Neue"/>
                <a:cs typeface="Helvetica Neue"/>
                <a:sym typeface="Helvetica Neue"/>
              </a:rPr>
              <a:t>: [</a:t>
            </a:r>
            <a:r>
              <a:rPr i="1" lang="en-US">
                <a:latin typeface="Helvetica Neue"/>
                <a:ea typeface="Helvetica Neue"/>
                <a:cs typeface="Helvetica Neue"/>
                <a:sym typeface="Helvetica Neue"/>
              </a:rPr>
              <a:t>Use Powerpoint] Have students complete the handout_What is FAFSA? while you are presenting (OR use as pre/post assessment ). Play Video: </a:t>
            </a: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FAFSA Overview</a:t>
            </a:r>
            <a:r>
              <a:rPr i="1" lang="en-US">
                <a:latin typeface="Helvetica Neue"/>
                <a:ea typeface="Helvetica Neue"/>
                <a:cs typeface="Helvetica Neue"/>
                <a:sym typeface="Helvetica Neue"/>
              </a:rPr>
              <a:t> (~2.5 minutes) </a:t>
            </a:r>
            <a:endParaRPr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You’ve probably heard your counselor or other adults talk about THE FAFSA®. FAFSA stands for Free Application for Federal Student Aid, which is the form students complete to apply for federal grants, work-study, and loans to help pay for college and training. It’s also used by states and schools to determine your eligibility for scholarships. This important document will help you determine what your out-of-pocket expenses will be for completing your certificate or degree program.</a:t>
            </a:r>
            <a:endParaRPr b="1"/>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Types of Financial Aid:</a:t>
            </a:r>
            <a:endParaRPr b="1" i="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Loans</a:t>
            </a:r>
            <a:endParaRPr>
              <a:latin typeface="Helvetica Neue"/>
              <a:ea typeface="Helvetica Neue"/>
              <a:cs typeface="Helvetica Neue"/>
              <a:sym typeface="Helvetica Neue"/>
            </a:endParaRPr>
          </a:p>
          <a:p>
            <a:pPr indent="-304800" lvl="1" marL="914400" rtl="0" algn="l">
              <a:spcBef>
                <a:spcPts val="0"/>
              </a:spcBef>
              <a:spcAft>
                <a:spcPts val="0"/>
              </a:spcAft>
              <a:buClr>
                <a:schemeClr val="dk1"/>
              </a:buClr>
              <a:buSzPts val="1200"/>
              <a:buFont typeface="Helvetica Neue"/>
              <a:buChar char="○"/>
            </a:pPr>
            <a:r>
              <a:rPr lang="en-US">
                <a:solidFill>
                  <a:srgbClr val="212529"/>
                </a:solidFill>
                <a:highlight>
                  <a:srgbClr val="FFFFFF"/>
                </a:highlight>
                <a:latin typeface="Helvetica Neue"/>
                <a:ea typeface="Helvetica Neue"/>
                <a:cs typeface="Helvetica Neue"/>
                <a:sym typeface="Helvetica Neue"/>
              </a:rPr>
              <a:t>Before you take out a loan, it’s important to understand that a loan is a legal obligation that makes you responsible for repaying the amount you borrow with interest. Even though you don’t have to begin repaying your federal student loans right away, you shouldn’t wait to understand your responsibilities as a borrower. </a:t>
            </a:r>
            <a:endParaRPr>
              <a:solidFill>
                <a:srgbClr val="212529"/>
              </a:solidFill>
              <a:highlight>
                <a:srgbClr val="FFFFFF"/>
              </a:highlight>
              <a:latin typeface="Helvetica Neue"/>
              <a:ea typeface="Helvetica Neue"/>
              <a:cs typeface="Helvetica Neue"/>
              <a:sym typeface="Helvetica Neue"/>
            </a:endParaRPr>
          </a:p>
          <a:p>
            <a:pPr indent="-304800" lvl="1" marL="914400" rtl="0" algn="l">
              <a:spcBef>
                <a:spcPts val="0"/>
              </a:spcBef>
              <a:spcAft>
                <a:spcPts val="0"/>
              </a:spcAft>
              <a:buClr>
                <a:schemeClr val="dk1"/>
              </a:buClr>
              <a:buSzPts val="1200"/>
              <a:buFont typeface="Helvetica Neue"/>
              <a:buChar char="○"/>
            </a:pPr>
            <a:r>
              <a:rPr b="1" lang="en-US">
                <a:solidFill>
                  <a:srgbClr val="212529"/>
                </a:solidFill>
                <a:latin typeface="Helvetica Neue"/>
                <a:ea typeface="Helvetica Neue"/>
                <a:cs typeface="Helvetica Neue"/>
                <a:sym typeface="Helvetica Neue"/>
              </a:rPr>
              <a:t>Direct Subsidized Loans</a:t>
            </a:r>
            <a:r>
              <a:rPr lang="en-US">
                <a:solidFill>
                  <a:srgbClr val="212529"/>
                </a:solidFill>
                <a:latin typeface="Helvetica Neue"/>
                <a:ea typeface="Helvetica Neue"/>
                <a:cs typeface="Helvetica Neue"/>
                <a:sym typeface="Helvetica Neue"/>
              </a:rPr>
              <a:t> are loans made to eligible undergraduate students who demonstrate financial need to help cover the costs of higher education at a college or career school. Interest does not start building until after the grace period. </a:t>
            </a:r>
            <a:endParaRPr>
              <a:solidFill>
                <a:srgbClr val="212529"/>
              </a:solidFill>
              <a:latin typeface="Helvetica Neue"/>
              <a:ea typeface="Helvetica Neue"/>
              <a:cs typeface="Helvetica Neue"/>
              <a:sym typeface="Helvetica Neue"/>
            </a:endParaRPr>
          </a:p>
          <a:p>
            <a:pPr indent="-304800" lvl="1" marL="914400" rtl="0" algn="l">
              <a:spcBef>
                <a:spcPts val="0"/>
              </a:spcBef>
              <a:spcAft>
                <a:spcPts val="0"/>
              </a:spcAft>
              <a:buClr>
                <a:schemeClr val="dk1"/>
              </a:buClr>
              <a:buSzPts val="1200"/>
              <a:buFont typeface="Helvetica Neue"/>
              <a:buChar char="○"/>
            </a:pPr>
            <a:r>
              <a:rPr b="1" lang="en-US">
                <a:solidFill>
                  <a:srgbClr val="212529"/>
                </a:solidFill>
                <a:latin typeface="Helvetica Neue"/>
                <a:ea typeface="Helvetica Neue"/>
                <a:cs typeface="Helvetica Neue"/>
                <a:sym typeface="Helvetica Neue"/>
              </a:rPr>
              <a:t>Direct Unsubsidized Loan</a:t>
            </a:r>
            <a:r>
              <a:rPr lang="en-US">
                <a:solidFill>
                  <a:srgbClr val="212529"/>
                </a:solidFill>
                <a:latin typeface="Helvetica Neue"/>
                <a:ea typeface="Helvetica Neue"/>
                <a:cs typeface="Helvetica Neue"/>
                <a:sym typeface="Helvetica Neue"/>
              </a:rPr>
              <a:t>s are loans made to eligible undergraduate, graduate, and professional students, but eligibility is not based on financial need. Interest starts building when you borrow the loan.</a:t>
            </a:r>
            <a:endParaRPr>
              <a:solidFill>
                <a:srgbClr val="212529"/>
              </a:solidFill>
              <a:highlight>
                <a:srgbClr val="FFFFFF"/>
              </a:highlight>
              <a:latin typeface="Helvetica Neue"/>
              <a:ea typeface="Helvetica Neue"/>
              <a:cs typeface="Helvetica Neue"/>
              <a:sym typeface="Helvetica Neue"/>
            </a:endParaRPr>
          </a:p>
          <a:p>
            <a:pPr indent="-304800" lvl="1" marL="9144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Federal student loans</a:t>
            </a:r>
            <a:r>
              <a:rPr lang="en-US">
                <a:latin typeface="Helvetica Neue"/>
                <a:ea typeface="Helvetica Neue"/>
                <a:cs typeface="Helvetica Neue"/>
                <a:sym typeface="Helvetica Neue"/>
              </a:rPr>
              <a:t> and federal parent loans: These loans are funded by the federal government.</a:t>
            </a:r>
            <a:endParaRPr>
              <a:latin typeface="Helvetica Neue"/>
              <a:ea typeface="Helvetica Neue"/>
              <a:cs typeface="Helvetica Neue"/>
              <a:sym typeface="Helvetica Neue"/>
            </a:endParaRPr>
          </a:p>
          <a:p>
            <a:pPr indent="-304800" lvl="1" marL="9144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Private student loans</a:t>
            </a:r>
            <a:r>
              <a:rPr lang="en-US">
                <a:latin typeface="Helvetica Neue"/>
                <a:ea typeface="Helvetica Neue"/>
                <a:cs typeface="Helvetica Neue"/>
                <a:sym typeface="Helvetica Neue"/>
              </a:rPr>
              <a:t>: These loans are non federal loans, made by a lender such as a bank, credit union, state agency, or a school. Private student loans are generally more expensive than federal student loans.</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Calibri"/>
              <a:buChar char="●"/>
            </a:pPr>
            <a:r>
              <a:rPr lang="en-US"/>
              <a:t>Grants and Scholarships: Gift aid (Don’t repay)</a:t>
            </a:r>
            <a:endParaRPr/>
          </a:p>
          <a:p>
            <a:pPr indent="-304800" lvl="2" marL="1371600" rtl="0" algn="l">
              <a:spcBef>
                <a:spcPts val="0"/>
              </a:spcBef>
              <a:spcAft>
                <a:spcPts val="0"/>
              </a:spcAft>
              <a:buClr>
                <a:schemeClr val="dk1"/>
              </a:buClr>
              <a:buSzPts val="1200"/>
              <a:buFont typeface="Calibri"/>
              <a:buChar char="■"/>
            </a:pPr>
            <a:r>
              <a:rPr lang="en-US"/>
              <a:t>Grants are provided through FAFSA and are income based</a:t>
            </a:r>
            <a:endParaRPr/>
          </a:p>
          <a:p>
            <a:pPr indent="-304800" lvl="2" marL="1371600" rtl="0" algn="l">
              <a:spcBef>
                <a:spcPts val="0"/>
              </a:spcBef>
              <a:spcAft>
                <a:spcPts val="0"/>
              </a:spcAft>
              <a:buClr>
                <a:schemeClr val="dk1"/>
              </a:buClr>
              <a:buSzPts val="1200"/>
              <a:buFont typeface="Calibri"/>
              <a:buChar char="■"/>
            </a:pPr>
            <a:r>
              <a:rPr lang="en-US"/>
              <a:t>Scholarships are not provided through FAFSA, but some may require the FAFSA be completed in order to be eligible</a:t>
            </a:r>
            <a:endParaRPr/>
          </a:p>
          <a:p>
            <a:pPr indent="-304800" lvl="0" marL="457200" rtl="0" algn="l">
              <a:spcBef>
                <a:spcPts val="0"/>
              </a:spcBef>
              <a:spcAft>
                <a:spcPts val="0"/>
              </a:spcAft>
              <a:buClr>
                <a:schemeClr val="dk1"/>
              </a:buClr>
              <a:buSzPts val="1200"/>
              <a:buFont typeface="Calibri"/>
              <a:buChar char="●"/>
            </a:pPr>
            <a:r>
              <a:rPr lang="en-US"/>
              <a:t>Federal Work Study: Aid you earn</a:t>
            </a:r>
            <a:endParaRPr/>
          </a:p>
          <a:p>
            <a:pPr indent="-304800" lvl="2" marL="1371600" rtl="0" algn="l">
              <a:spcBef>
                <a:spcPts val="0"/>
              </a:spcBef>
              <a:spcAft>
                <a:spcPts val="0"/>
              </a:spcAft>
              <a:buClr>
                <a:schemeClr val="dk1"/>
              </a:buClr>
              <a:buSzPts val="1200"/>
              <a:buFont typeface="Calibri"/>
              <a:buChar char="■"/>
            </a:pPr>
            <a:r>
              <a:rPr lang="en-US"/>
              <a:t>Part-time job allowing students to earn money to help pay education expenses. </a:t>
            </a:r>
            <a:endParaRPr/>
          </a:p>
          <a:p>
            <a:pPr indent="-304800" lvl="2" marL="1371600" rtl="0" algn="l">
              <a:spcBef>
                <a:spcPts val="0"/>
              </a:spcBef>
              <a:spcAft>
                <a:spcPts val="0"/>
              </a:spcAft>
              <a:buClr>
                <a:schemeClr val="dk1"/>
              </a:buClr>
              <a:buSzPts val="1200"/>
              <a:buFont typeface="Calibri"/>
              <a:buChar char="■"/>
            </a:pPr>
            <a:r>
              <a:rPr lang="en-US"/>
              <a:t>On or off campus jobs that work around your class schedule</a:t>
            </a:r>
            <a:endParaRPr>
              <a:latin typeface="Helvetica Neue"/>
              <a:ea typeface="Helvetica Neue"/>
              <a:cs typeface="Helvetica Neue"/>
              <a:sym typeface="Helvetica Neue"/>
            </a:endParaRPr>
          </a:p>
        </p:txBody>
      </p:sp>
      <p:sp>
        <p:nvSpPr>
          <p:cNvPr id="132" name="Google Shape;13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debb109802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u="sng">
              <a:latin typeface="Helvetica Neue"/>
              <a:ea typeface="Helvetica Neue"/>
              <a:cs typeface="Helvetica Neue"/>
              <a:sym typeface="Helvetica Neue"/>
            </a:endParaRPr>
          </a:p>
          <a:p>
            <a:pPr indent="0" lvl="0" marL="0" rtl="0" algn="l">
              <a:spcBef>
                <a:spcPts val="0"/>
              </a:spcBef>
              <a:spcAft>
                <a:spcPts val="0"/>
              </a:spcAft>
              <a:buNone/>
            </a:pPr>
            <a:r>
              <a:rPr b="1" i="1" lang="en-US">
                <a:latin typeface="Helvetica Neue"/>
                <a:ea typeface="Helvetica Neue"/>
                <a:cs typeface="Helvetica Neue"/>
                <a:sym typeface="Helvetica Neue"/>
              </a:rPr>
              <a:t>Who &amp; When should I fill out the FAFSA:</a:t>
            </a:r>
            <a:endParaRPr b="1" i="1">
              <a:latin typeface="Helvetica Neue"/>
              <a:ea typeface="Helvetica Neue"/>
              <a:cs typeface="Helvetica Neue"/>
              <a:sym typeface="Helvetica Neue"/>
            </a:endParaRPr>
          </a:p>
          <a:p>
            <a:pPr indent="0" lvl="0" marL="0" rtl="0" algn="l">
              <a:spcBef>
                <a:spcPts val="0"/>
              </a:spcBef>
              <a:spcAft>
                <a:spcPts val="0"/>
              </a:spcAft>
              <a:buNone/>
            </a:pPr>
            <a:r>
              <a:rPr lang="en-US">
                <a:latin typeface="Helvetica Neue"/>
                <a:ea typeface="Helvetica Neue"/>
                <a:cs typeface="Helvetica Neue"/>
                <a:sym typeface="Helvetica Neue"/>
              </a:rPr>
              <a:t>	Who should fill out the FAFSA</a:t>
            </a:r>
            <a:endParaRPr>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No matter how much money you or your parent’s make, every senior should complete the FAFSA because you never know what aid you may qualify for and just because you are awarded it, does not mean you have to accept the aid. A lot of scholarships require you to fill it out in order to be eligible.</a:t>
            </a:r>
            <a:endParaRPr>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You can complete the FAFSA, but you will need your parent/guardian’s assistance as they will have parts that they need to fill out. (You will each need to sign up for an FSA ID to be able to sign the FAFSA before you submit)</a:t>
            </a:r>
            <a:endParaRPr>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If you need extra help utilize family FAFSA nights, school counselors, and the financial aid resources at studentaid.gov</a:t>
            </a:r>
            <a:endParaRPr>
              <a:latin typeface="Helvetica Neue"/>
              <a:ea typeface="Helvetica Neue"/>
              <a:cs typeface="Helvetica Neue"/>
              <a:sym typeface="Helvetica Neue"/>
            </a:endParaRPr>
          </a:p>
          <a:p>
            <a:pPr indent="0" lvl="0" marL="0" rtl="0" algn="l">
              <a:spcBef>
                <a:spcPts val="0"/>
              </a:spcBef>
              <a:spcAft>
                <a:spcPts val="0"/>
              </a:spcAft>
              <a:buNone/>
            </a:pPr>
            <a:r>
              <a:rPr lang="en-US">
                <a:latin typeface="Helvetica Neue"/>
                <a:ea typeface="Helvetica Neue"/>
                <a:cs typeface="Helvetica Neue"/>
                <a:sym typeface="Helvetica Neue"/>
              </a:rPr>
              <a:t>	When should I fill out the FAFSA?</a:t>
            </a:r>
            <a:endParaRPr>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FAFSA becomes available every October 1</a:t>
            </a:r>
            <a:endParaRPr>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As a Senior best to fill out in October (First come, First serve on money)</a:t>
            </a:r>
            <a:endParaRPr>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Need to fill it out starting every October as a college or trade school student</a:t>
            </a:r>
            <a:endParaRPr u="sng">
              <a:latin typeface="Helvetica Neue"/>
              <a:ea typeface="Helvetica Neue"/>
              <a:cs typeface="Helvetica Neue"/>
              <a:sym typeface="Helvetica Neue"/>
            </a:endParaRPr>
          </a:p>
        </p:txBody>
      </p:sp>
      <p:sp>
        <p:nvSpPr>
          <p:cNvPr id="139" name="Google Shape;139;gdebb109802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How to fill out the FAFSA:</a:t>
            </a:r>
            <a:r>
              <a:rPr lang="en-US">
                <a:latin typeface="Helvetica Neue"/>
                <a:ea typeface="Helvetica Neue"/>
                <a:cs typeface="Helvetica Neue"/>
                <a:sym typeface="Helvetica Neue"/>
              </a:rPr>
              <a:t> </a:t>
            </a:r>
            <a:r>
              <a:rPr i="1" lang="en-US" u="sng">
                <a:latin typeface="Helvetica Neue"/>
                <a:ea typeface="Helvetica Neue"/>
                <a:cs typeface="Helvetica Neue"/>
                <a:sym typeface="Helvetica Neue"/>
              </a:rPr>
              <a:t>(11th grade- end at this slide; 12th grade continue on)</a:t>
            </a:r>
            <a:endParaRPr i="1" u="sng">
              <a:latin typeface="Helvetica Neue"/>
              <a:ea typeface="Helvetica Neue"/>
              <a:cs typeface="Helvetica Neue"/>
              <a:sym typeface="Helvetica Neue"/>
            </a:endParaRPr>
          </a:p>
          <a:p>
            <a:pPr indent="-304800" lvl="0" marL="914400" rtl="0" algn="l">
              <a:spcBef>
                <a:spcPts val="0"/>
              </a:spcBef>
              <a:spcAft>
                <a:spcPts val="0"/>
              </a:spcAft>
              <a:buClr>
                <a:schemeClr val="dk1"/>
              </a:buClr>
              <a:buSzPts val="1200"/>
              <a:buFont typeface="Helvetica Neue"/>
              <a:buChar char="●"/>
            </a:pPr>
            <a:r>
              <a:rPr i="1" lang="en-US">
                <a:latin typeface="Helvetica Neue"/>
                <a:ea typeface="Helvetica Neue"/>
                <a:cs typeface="Helvetica Neue"/>
                <a:sym typeface="Helvetica Neue"/>
              </a:rPr>
              <a:t>Play Video: </a:t>
            </a:r>
            <a:r>
              <a:rPr i="1" lang="en-US" u="sng">
                <a:solidFill>
                  <a:srgbClr val="1155CC"/>
                </a:solidFill>
                <a:latin typeface="Helvetica Neue"/>
                <a:ea typeface="Helvetica Neue"/>
                <a:cs typeface="Helvetica Neue"/>
                <a:sym typeface="Helvetica Neue"/>
                <a:hlinkClick r:id="rId2">
                  <a:extLst>
                    <a:ext uri="{A12FA001-AC4F-418D-AE19-62706E023703}">
                      <ahyp:hlinkClr val="tx"/>
                    </a:ext>
                  </a:extLst>
                </a:hlinkClick>
              </a:rPr>
              <a:t>How to Fill out the FAFSA</a:t>
            </a:r>
            <a:r>
              <a:rPr i="1" lang="en-US">
                <a:latin typeface="Helvetica Neue"/>
                <a:ea typeface="Helvetica Neue"/>
                <a:cs typeface="Helvetica Neue"/>
                <a:sym typeface="Helvetica Neue"/>
              </a:rPr>
              <a:t> (~3 minutes)</a:t>
            </a:r>
            <a:endParaRPr i="1">
              <a:latin typeface="Helvetica Neue"/>
              <a:ea typeface="Helvetica Neue"/>
              <a:cs typeface="Helvetica Neue"/>
              <a:sym typeface="Helvetica Neue"/>
            </a:endParaRPr>
          </a:p>
          <a:p>
            <a:pPr indent="0" lvl="0" marL="914400" rtl="0" algn="l">
              <a:spcBef>
                <a:spcPts val="0"/>
              </a:spcBef>
              <a:spcAft>
                <a:spcPts val="0"/>
              </a:spcAft>
              <a:buClr>
                <a:schemeClr val="dk1"/>
              </a:buClr>
              <a:buSzPts val="1100"/>
              <a:buFont typeface="Arial"/>
              <a:buNone/>
            </a:pPr>
            <a:r>
              <a:rPr lang="en-US"/>
              <a:t>WHAT DO I NEED? </a:t>
            </a:r>
            <a:endParaRPr/>
          </a:p>
          <a:p>
            <a:pPr indent="-76200" lvl="0" marL="914400" rtl="0" algn="l">
              <a:spcBef>
                <a:spcPts val="0"/>
              </a:spcBef>
              <a:spcAft>
                <a:spcPts val="0"/>
              </a:spcAft>
              <a:buClr>
                <a:schemeClr val="dk1"/>
              </a:buClr>
              <a:buSzPts val="1200"/>
              <a:buFont typeface="Calibri"/>
              <a:buChar char="•"/>
            </a:pPr>
            <a:r>
              <a:rPr lang="en-US"/>
              <a:t>Parent &amp; Students will BOTH need to create a FSA ID and have financial information (Previous year’s tax information and W-2s)ready when completing the FAFSA from their senior year. </a:t>
            </a:r>
            <a:endParaRPr/>
          </a:p>
          <a:p>
            <a:pPr indent="-260350" lvl="2" marL="1200150" rtl="0" algn="l">
              <a:spcBef>
                <a:spcPts val="0"/>
              </a:spcBef>
              <a:spcAft>
                <a:spcPts val="0"/>
              </a:spcAft>
              <a:buClr>
                <a:schemeClr val="dk1"/>
              </a:buClr>
              <a:buSzPts val="1200"/>
              <a:buFont typeface="Calibri"/>
              <a:buChar char="•"/>
            </a:pPr>
            <a:r>
              <a:rPr lang="en-US"/>
              <a:t>If you have a special circumstance, contact your counselor/career staff to get more help! (E.g. Not living with parents, financial difficulties not reflected on taxes such as divorce, loss of job, medical issues, OR if you are not a legalized citizen)</a:t>
            </a:r>
            <a:endParaRPr/>
          </a:p>
          <a:p>
            <a:pPr indent="0" lvl="0" marL="0" rtl="0" algn="l">
              <a:spcBef>
                <a:spcPts val="0"/>
              </a:spcBef>
              <a:spcAft>
                <a:spcPts val="0"/>
              </a:spcAft>
              <a:buNone/>
            </a:pPr>
            <a:r>
              <a:rPr lang="en-US"/>
              <a:t>**Seniors continue on to Part 2**</a:t>
            </a:r>
            <a:endParaRPr/>
          </a:p>
        </p:txBody>
      </p:sp>
      <p:sp>
        <p:nvSpPr>
          <p:cNvPr id="146" name="Google Shape;14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Helvetica Neue"/>
                <a:ea typeface="Helvetica Neue"/>
                <a:cs typeface="Helvetica Neue"/>
                <a:sym typeface="Helvetica Neue"/>
              </a:rPr>
              <a:t>For 12th grade</a:t>
            </a:r>
            <a:endParaRPr b="1">
              <a:latin typeface="Helvetica Neue"/>
              <a:ea typeface="Helvetica Neue"/>
              <a:cs typeface="Helvetica Neue"/>
              <a:sym typeface="Helvetica Neue"/>
            </a:endParaRPr>
          </a:p>
        </p:txBody>
      </p:sp>
      <p:sp>
        <p:nvSpPr>
          <p:cNvPr id="153" name="Google Shape;15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Completing the FAFSA FORM:</a:t>
            </a:r>
            <a:r>
              <a:rPr lang="en-US">
                <a:latin typeface="Helvetica Neue"/>
                <a:ea typeface="Helvetica Neue"/>
                <a:cs typeface="Helvetica Neue"/>
                <a:sym typeface="Helvetica Neue"/>
              </a:rPr>
              <a:t> (Do with 12th grade)</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i="1" lang="en-US">
                <a:latin typeface="Helvetica Neue"/>
                <a:ea typeface="Helvetica Neue"/>
                <a:cs typeface="Helvetica Neue"/>
                <a:sym typeface="Helvetica Neue"/>
              </a:rPr>
              <a:t>Students could start the FAFSA form if they have time following the details steps located here: </a:t>
            </a:r>
            <a:r>
              <a:rPr i="1" lang="en-US" u="sng">
                <a:solidFill>
                  <a:srgbClr val="0563C1"/>
                </a:solidFill>
                <a:hlinkClick r:id="rId2">
                  <a:extLst>
                    <a:ext uri="{A12FA001-AC4F-418D-AE19-62706E023703}">
                      <ahyp:hlinkClr val="tx"/>
                    </a:ext>
                  </a:extLst>
                </a:hlinkClick>
              </a:rPr>
              <a:t>https://studentaid.gov/articles/steps-to-fafsa-form/</a:t>
            </a:r>
            <a:r>
              <a:rPr i="1" lang="en-US">
                <a:latin typeface="Helvetica Neue"/>
                <a:ea typeface="Helvetica Neue"/>
                <a:cs typeface="Helvetica Neue"/>
                <a:sym typeface="Helvetica Neue"/>
              </a:rPr>
              <a:t> Or just walk through the steps so they can do it later</a:t>
            </a:r>
            <a:endParaRPr>
              <a:latin typeface="Helvetica Neue"/>
              <a:ea typeface="Helvetica Neue"/>
              <a:cs typeface="Helvetica Neue"/>
              <a:sym typeface="Helvetica Neue"/>
            </a:endParaRPr>
          </a:p>
        </p:txBody>
      </p:sp>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debb109802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It’s Submitted, What now?</a:t>
            </a:r>
            <a:endParaRPr b="1" i="1">
              <a:latin typeface="Helvetica Neue"/>
              <a:ea typeface="Helvetica Neue"/>
              <a:cs typeface="Helvetica Neue"/>
              <a:sym typeface="Helvetica Neue"/>
            </a:endParaRPr>
          </a:p>
          <a:p>
            <a:pPr indent="0" lvl="0" marL="0" rtl="0" algn="l">
              <a:spcBef>
                <a:spcPts val="0"/>
              </a:spcBef>
              <a:spcAft>
                <a:spcPts val="0"/>
              </a:spcAft>
              <a:buNone/>
            </a:pPr>
            <a:r>
              <a:rPr lang="en-US">
                <a:latin typeface="Helvetica Neue"/>
                <a:ea typeface="Helvetica Neue"/>
                <a:cs typeface="Helvetica Neue"/>
                <a:sym typeface="Helvetica Neue"/>
              </a:rPr>
              <a:t>	</a:t>
            </a:r>
            <a:r>
              <a:rPr i="1" lang="en-US">
                <a:latin typeface="Helvetica Neue"/>
                <a:ea typeface="Helvetica Neue"/>
                <a:cs typeface="Helvetica Neue"/>
                <a:sym typeface="Helvetica Neue"/>
              </a:rPr>
              <a:t>Discuss with students what information the SAR (Student Aid Report) will provide and how the aid they will be award is based on the EFC (estimated family contribution) and the formula “Cost of Attendance (COA) - Expected Family Contribution (EFC) = Financial need” is used to determine the amount of grants, loans, or work study.</a:t>
            </a:r>
            <a:endParaRPr i="1">
              <a:latin typeface="Helvetica Neue"/>
              <a:ea typeface="Helvetica Neue"/>
              <a:cs typeface="Helvetica Neue"/>
              <a:sym typeface="Helvetica Neue"/>
            </a:endParaRPr>
          </a:p>
          <a:p>
            <a:pPr indent="0" lvl="0" marL="0" rtl="0" algn="l">
              <a:spcBef>
                <a:spcPts val="0"/>
              </a:spcBef>
              <a:spcAft>
                <a:spcPts val="0"/>
              </a:spcAft>
              <a:buNone/>
            </a:pPr>
            <a:r>
              <a:t/>
            </a:r>
            <a:endParaRPr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Closing</a:t>
            </a:r>
            <a:r>
              <a:rPr lang="en-US">
                <a:latin typeface="Helvetica Neue"/>
                <a:ea typeface="Helvetica Neue"/>
                <a:cs typeface="Helvetica Neue"/>
                <a:sym typeface="Helvetica Neue"/>
              </a:rPr>
              <a:t>: Today you have learned about the Free Application for Student Aid and what it can offer you if you take advantage of it in the near future.  Just remember every senior should fill out the FAFSA so he/she is aware of options available financially upon leaving high school. </a:t>
            </a:r>
            <a:endParaRPr i="1">
              <a:latin typeface="Helvetica Neue"/>
              <a:ea typeface="Helvetica Neue"/>
              <a:cs typeface="Helvetica Neue"/>
              <a:sym typeface="Helvetica Neue"/>
            </a:endParaRPr>
          </a:p>
        </p:txBody>
      </p:sp>
      <p:sp>
        <p:nvSpPr>
          <p:cNvPr id="174" name="Google Shape;174;gdebb109802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14" name="Shape 14"/>
        <p:cNvGrpSpPr/>
        <p:nvPr/>
      </p:nvGrpSpPr>
      <p:grpSpPr>
        <a:xfrm>
          <a:off x="0" y="0"/>
          <a:ext cx="0" cy="0"/>
          <a:chOff x="0" y="0"/>
          <a:chExt cx="0" cy="0"/>
        </a:xfrm>
      </p:grpSpPr>
      <p:sp>
        <p:nvSpPr>
          <p:cNvPr id="15" name="Google Shape;15;p1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18" name="Google Shape;18;p1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9" name="Google Shape;19;p11"/>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0" name="Google Shape;20;p11"/>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3" type="secHead">
  <p:cSld name="SECTION_HEADER">
    <p:bg>
      <p:bgPr>
        <a:solidFill>
          <a:schemeClr val="lt1"/>
        </a:solidFill>
      </p:bgPr>
    </p:bg>
    <p:spTree>
      <p:nvGrpSpPr>
        <p:cNvPr id="85" name="Shape 85"/>
        <p:cNvGrpSpPr/>
        <p:nvPr/>
      </p:nvGrpSpPr>
      <p:grpSpPr>
        <a:xfrm>
          <a:off x="0" y="0"/>
          <a:ext cx="0" cy="0"/>
          <a:chOff x="0" y="0"/>
          <a:chExt cx="0" cy="0"/>
        </a:xfrm>
      </p:grpSpPr>
      <p:sp>
        <p:nvSpPr>
          <p:cNvPr id="86" name="Google Shape;86;p19"/>
          <p:cNvSpPr txBox="1"/>
          <p:nvPr>
            <p:ph type="title"/>
          </p:nvPr>
        </p:nvSpPr>
        <p:spPr>
          <a:xfrm>
            <a:off x="831850" y="1709739"/>
            <a:ext cx="9489597" cy="735915"/>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rgbClr val="EE5934"/>
              </a:buClr>
              <a:buSzPts val="2800"/>
              <a:buFont typeface="Arial"/>
              <a:buNone/>
              <a:defRPr b="1" sz="2800">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9"/>
          <p:cNvSpPr txBox="1"/>
          <p:nvPr>
            <p:ph idx="1" type="body"/>
          </p:nvPr>
        </p:nvSpPr>
        <p:spPr>
          <a:xfrm>
            <a:off x="831850" y="2552769"/>
            <a:ext cx="9489597" cy="3536882"/>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marR="0" algn="l">
              <a:lnSpc>
                <a:spcPct val="90000"/>
              </a:lnSpc>
              <a:spcBef>
                <a:spcPts val="500"/>
              </a:spcBef>
              <a:spcAft>
                <a:spcPts val="0"/>
              </a:spcAft>
              <a:buClr>
                <a:srgbClr val="8F999C"/>
              </a:buClr>
              <a:buSzPts val="1400"/>
              <a:buFont typeface="Arial"/>
              <a:buNone/>
              <a:defRPr sz="1400">
                <a:solidFill>
                  <a:srgbClr val="8F999C"/>
                </a:solidFill>
              </a:defRPr>
            </a:lvl2pPr>
            <a:lvl3pPr indent="-368300" lvl="2" marL="1371600" marR="0" algn="l">
              <a:lnSpc>
                <a:spcPct val="90000"/>
              </a:lnSpc>
              <a:spcBef>
                <a:spcPts val="500"/>
              </a:spcBef>
              <a:spcAft>
                <a:spcPts val="0"/>
              </a:spcAft>
              <a:buClr>
                <a:srgbClr val="EE5934"/>
              </a:buClr>
              <a:buSzPts val="2200"/>
              <a:buFont typeface="Arial"/>
              <a:buChar char="•"/>
              <a:defRPr sz="2200">
                <a:solidFill>
                  <a:srgbClr val="8F999C"/>
                </a:solidFill>
              </a:defRPr>
            </a:lvl3pPr>
            <a:lvl4pPr indent="-304800" lvl="3" marL="1828800" marR="0" algn="l">
              <a:lnSpc>
                <a:spcPct val="90000"/>
              </a:lnSpc>
              <a:spcBef>
                <a:spcPts val="500"/>
              </a:spcBef>
              <a:spcAft>
                <a:spcPts val="0"/>
              </a:spcAft>
              <a:buClr>
                <a:srgbClr val="EE5934"/>
              </a:buClr>
              <a:buSzPts val="1200"/>
              <a:buFont typeface="Courier New"/>
              <a:buChar char="o"/>
              <a:defRPr sz="1200">
                <a:solidFill>
                  <a:srgbClr val="8F999C"/>
                </a:solidFill>
              </a:defRPr>
            </a:lvl4pPr>
            <a:lvl5pPr indent="-317500" lvl="4" marL="2286000" marR="0" algn="l">
              <a:lnSpc>
                <a:spcPct val="90000"/>
              </a:lnSpc>
              <a:spcBef>
                <a:spcPts val="500"/>
              </a:spcBef>
              <a:spcAft>
                <a:spcPts val="0"/>
              </a:spcAft>
              <a:buClr>
                <a:srgbClr val="EE5934"/>
              </a:buClr>
              <a:buSzPts val="1400"/>
              <a:buFont typeface="Noto Sans Symbols"/>
              <a:buChar char="▪"/>
              <a:defRPr sz="1400">
                <a:solidFill>
                  <a:srgbClr val="8F999C"/>
                </a:solidFill>
              </a:defRPr>
            </a:lvl5pPr>
            <a:lvl6pPr indent="-228600" lvl="5" marL="2743200" algn="l">
              <a:lnSpc>
                <a:spcPct val="90000"/>
              </a:lnSpc>
              <a:spcBef>
                <a:spcPts val="500"/>
              </a:spcBef>
              <a:spcAft>
                <a:spcPts val="0"/>
              </a:spcAft>
              <a:buClr>
                <a:srgbClr val="8F999C"/>
              </a:buClr>
              <a:buSzPts val="1400"/>
              <a:buNone/>
              <a:defRPr sz="1400">
                <a:solidFill>
                  <a:srgbClr val="8F999C"/>
                </a:solidFill>
              </a:defRPr>
            </a:lvl6pPr>
            <a:lvl7pPr indent="-228600" lvl="6" marL="3200400" algn="l">
              <a:lnSpc>
                <a:spcPct val="90000"/>
              </a:lnSpc>
              <a:spcBef>
                <a:spcPts val="500"/>
              </a:spcBef>
              <a:spcAft>
                <a:spcPts val="0"/>
              </a:spcAft>
              <a:buClr>
                <a:srgbClr val="8F999C"/>
              </a:buClr>
              <a:buSzPts val="1600"/>
              <a:buNone/>
              <a:defRPr sz="1600">
                <a:solidFill>
                  <a:srgbClr val="8F999C"/>
                </a:solidFill>
              </a:defRPr>
            </a:lvl7pPr>
            <a:lvl8pPr indent="-228600" lvl="7" marL="3657600" algn="l">
              <a:lnSpc>
                <a:spcPct val="90000"/>
              </a:lnSpc>
              <a:spcBef>
                <a:spcPts val="500"/>
              </a:spcBef>
              <a:spcAft>
                <a:spcPts val="0"/>
              </a:spcAft>
              <a:buClr>
                <a:srgbClr val="8F999C"/>
              </a:buClr>
              <a:buSzPts val="1600"/>
              <a:buNone/>
              <a:defRPr sz="1600">
                <a:solidFill>
                  <a:srgbClr val="8F999C"/>
                </a:solidFill>
              </a:defRPr>
            </a:lvl8pPr>
            <a:lvl9pPr indent="-228600" lvl="8" marL="4114800" algn="l">
              <a:lnSpc>
                <a:spcPct val="90000"/>
              </a:lnSpc>
              <a:spcBef>
                <a:spcPts val="500"/>
              </a:spcBef>
              <a:spcAft>
                <a:spcPts val="0"/>
              </a:spcAft>
              <a:buClr>
                <a:srgbClr val="8F999C"/>
              </a:buClr>
              <a:buSzPts val="1600"/>
              <a:buNone/>
              <a:defRPr sz="1600">
                <a:solidFill>
                  <a:srgbClr val="8F999C"/>
                </a:solidFill>
              </a:defRPr>
            </a:lvl9pPr>
          </a:lstStyle>
          <a:p/>
        </p:txBody>
      </p:sp>
      <p:sp>
        <p:nvSpPr>
          <p:cNvPr id="88" name="Google Shape;88;p19"/>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9" name="Google Shape;89;p19"/>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0" name="Google Shape;90;p19"/>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4">
  <p:cSld name="Content_4">
    <p:spTree>
      <p:nvGrpSpPr>
        <p:cNvPr id="91" name="Shape 91"/>
        <p:cNvGrpSpPr/>
        <p:nvPr/>
      </p:nvGrpSpPr>
      <p:grpSpPr>
        <a:xfrm>
          <a:off x="0" y="0"/>
          <a:ext cx="0" cy="0"/>
          <a:chOff x="0" y="0"/>
          <a:chExt cx="0" cy="0"/>
        </a:xfrm>
      </p:grpSpPr>
      <p:sp>
        <p:nvSpPr>
          <p:cNvPr id="92" name="Google Shape;92;p20"/>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93" name="Google Shape;93;p20"/>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95" name="Google Shape;95;p20"/>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6" name="Google Shape;96;p2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97" name="Google Shape;97;p20"/>
          <p:cNvSpPr txBox="1"/>
          <p:nvPr>
            <p:ph idx="1" type="body"/>
          </p:nvPr>
        </p:nvSpPr>
        <p:spPr>
          <a:xfrm>
            <a:off x="831850" y="1984292"/>
            <a:ext cx="10759946" cy="3956278"/>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3C5961"/>
              </a:buClr>
              <a:buSzPts val="2000"/>
              <a:buFont typeface="Arial"/>
              <a:buNone/>
              <a:defRPr sz="2000">
                <a:solidFill>
                  <a:srgbClr val="3C5961"/>
                </a:solidFill>
              </a:defRPr>
            </a:lvl1pPr>
            <a:lvl2pPr indent="-228600" lvl="1" marL="914400" marR="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marR="0" algn="l">
              <a:lnSpc>
                <a:spcPct val="90000"/>
              </a:lnSpc>
              <a:spcBef>
                <a:spcPts val="500"/>
              </a:spcBef>
              <a:spcAft>
                <a:spcPts val="0"/>
              </a:spcAft>
              <a:buClr>
                <a:srgbClr val="EE5934"/>
              </a:buClr>
              <a:buSzPts val="1600"/>
              <a:buFont typeface="Arial"/>
              <a:buChar char="•"/>
              <a:defRPr sz="1600">
                <a:solidFill>
                  <a:srgbClr val="3C5961"/>
                </a:solidFill>
              </a:defRPr>
            </a:lvl3pPr>
            <a:lvl4pPr indent="-330200" lvl="3" marL="1828800" marR="0" algn="l">
              <a:lnSpc>
                <a:spcPct val="90000"/>
              </a:lnSpc>
              <a:spcBef>
                <a:spcPts val="500"/>
              </a:spcBef>
              <a:spcAft>
                <a:spcPts val="0"/>
              </a:spcAft>
              <a:buClr>
                <a:srgbClr val="EE5934"/>
              </a:buClr>
              <a:buSzPts val="1600"/>
              <a:buFont typeface="Courier New"/>
              <a:buChar char="o"/>
              <a:defRPr sz="1600">
                <a:solidFill>
                  <a:srgbClr val="3C5961"/>
                </a:solidFill>
              </a:defRPr>
            </a:lvl4pPr>
            <a:lvl5pPr indent="-330200" lvl="4" marL="2286000" marR="0" algn="l">
              <a:lnSpc>
                <a:spcPct val="90000"/>
              </a:lnSpc>
              <a:spcBef>
                <a:spcPts val="500"/>
              </a:spcBef>
              <a:spcAft>
                <a:spcPts val="0"/>
              </a:spcAft>
              <a:buClr>
                <a:srgbClr val="EE5934"/>
              </a:buClr>
              <a:buSzPts val="1600"/>
              <a:buFont typeface="Noto Sans Symbols"/>
              <a:buChar char="▪"/>
              <a:defRPr sz="1600">
                <a:solidFill>
                  <a:srgbClr val="3C596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5">
  <p:cSld name="Content_5">
    <p:spTree>
      <p:nvGrpSpPr>
        <p:cNvPr id="98" name="Shape 98"/>
        <p:cNvGrpSpPr/>
        <p:nvPr/>
      </p:nvGrpSpPr>
      <p:grpSpPr>
        <a:xfrm>
          <a:off x="0" y="0"/>
          <a:ext cx="0" cy="0"/>
          <a:chOff x="0" y="0"/>
          <a:chExt cx="0" cy="0"/>
        </a:xfrm>
      </p:grpSpPr>
      <p:sp>
        <p:nvSpPr>
          <p:cNvPr id="99" name="Google Shape;99;p2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2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01" name="Google Shape;101;p21"/>
          <p:cNvSpPr txBox="1"/>
          <p:nvPr>
            <p:ph type="title"/>
          </p:nvPr>
        </p:nvSpPr>
        <p:spPr>
          <a:xfrm>
            <a:off x="631371" y="1436280"/>
            <a:ext cx="10341428" cy="12481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90"/>
              <a:buFont typeface="Arial"/>
              <a:buNone/>
              <a:defRPr sz="359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1"/>
          <p:cNvSpPr txBox="1"/>
          <p:nvPr>
            <p:ph idx="1" type="body"/>
          </p:nvPr>
        </p:nvSpPr>
        <p:spPr>
          <a:xfrm>
            <a:off x="631370" y="2901722"/>
            <a:ext cx="10341429" cy="31498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Font typeface="Arial"/>
              <a:buNone/>
              <a:defRPr sz="2000">
                <a:solidFill>
                  <a:schemeClr val="lt1"/>
                </a:solidFill>
              </a:defRPr>
            </a:lvl1pPr>
            <a:lvl2pPr indent="-228600" lvl="1" marL="91440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algn="l">
              <a:lnSpc>
                <a:spcPct val="90000"/>
              </a:lnSpc>
              <a:spcBef>
                <a:spcPts val="500"/>
              </a:spcBef>
              <a:spcAft>
                <a:spcPts val="0"/>
              </a:spcAft>
              <a:buClr>
                <a:srgbClr val="EE5934"/>
              </a:buClr>
              <a:buSzPts val="1600"/>
              <a:buFont typeface="Arial"/>
              <a:buChar char="•"/>
              <a:defRPr sz="1600">
                <a:solidFill>
                  <a:schemeClr val="lt1"/>
                </a:solidFill>
              </a:defRPr>
            </a:lvl3pPr>
            <a:lvl4pPr indent="-330200" lvl="3" marL="1828800" algn="l">
              <a:lnSpc>
                <a:spcPct val="90000"/>
              </a:lnSpc>
              <a:spcBef>
                <a:spcPts val="500"/>
              </a:spcBef>
              <a:spcAft>
                <a:spcPts val="0"/>
              </a:spcAft>
              <a:buClr>
                <a:srgbClr val="EE5934"/>
              </a:buClr>
              <a:buSzPts val="1600"/>
              <a:buFont typeface="Noto Sans Symbols"/>
              <a:buChar char="▪"/>
              <a:defRPr sz="1600">
                <a:solidFill>
                  <a:schemeClr val="lt1"/>
                </a:solidFill>
              </a:defRPr>
            </a:lvl4pPr>
            <a:lvl5pPr indent="-330200" lvl="4" marL="2286000" algn="l">
              <a:lnSpc>
                <a:spcPct val="90000"/>
              </a:lnSpc>
              <a:spcBef>
                <a:spcPts val="500"/>
              </a:spcBef>
              <a:spcAft>
                <a:spcPts val="0"/>
              </a:spcAft>
              <a:buClr>
                <a:srgbClr val="EE5934"/>
              </a:buClr>
              <a:buSzPts val="1600"/>
              <a:buFont typeface="Courier New"/>
              <a:buChar char="o"/>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1"/>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04" name="Google Shape;104;p21"/>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21" name="Shape 21"/>
        <p:cNvGrpSpPr/>
        <p:nvPr/>
      </p:nvGrpSpPr>
      <p:grpSpPr>
        <a:xfrm>
          <a:off x="0" y="0"/>
          <a:ext cx="0" cy="0"/>
          <a:chOff x="0" y="0"/>
          <a:chExt cx="0" cy="0"/>
        </a:xfrm>
      </p:grpSpPr>
      <p:sp>
        <p:nvSpPr>
          <p:cNvPr id="22" name="Google Shape;22;p13"/>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24" name="Google Shape;24;p13"/>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25" name="Google Shape;25;p13"/>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6" name="Google Shape;26;p13"/>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27" name="Shape 27"/>
        <p:cNvGrpSpPr/>
        <p:nvPr/>
      </p:nvGrpSpPr>
      <p:grpSpPr>
        <a:xfrm>
          <a:off x="0" y="0"/>
          <a:ext cx="0" cy="0"/>
          <a:chOff x="0" y="0"/>
          <a:chExt cx="0" cy="0"/>
        </a:xfrm>
      </p:grpSpPr>
      <p:pic>
        <p:nvPicPr>
          <p:cNvPr descr="A picture containing text, floor, indoor, table&#10;&#10;Description automatically generated" id="28" name="Google Shape;28;p15"/>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29" name="Google Shape;29;p15"/>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5"/>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32" name="Google Shape;32;p15"/>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33" name="Google Shape;33;p15"/>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34" name="Google Shape;34;p15"/>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
  <p:cSld name="Content_2">
    <p:spTree>
      <p:nvGrpSpPr>
        <p:cNvPr id="40" name="Shape 40"/>
        <p:cNvGrpSpPr/>
        <p:nvPr/>
      </p:nvGrpSpPr>
      <p:grpSpPr>
        <a:xfrm>
          <a:off x="0" y="0"/>
          <a:ext cx="0" cy="0"/>
          <a:chOff x="0" y="0"/>
          <a:chExt cx="0" cy="0"/>
        </a:xfrm>
      </p:grpSpPr>
      <p:sp>
        <p:nvSpPr>
          <p:cNvPr id="41" name="Google Shape;41;p16"/>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43" name="Google Shape;43;p16"/>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45" name="Google Shape;45;p16"/>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46" name="Google Shape;46;p16"/>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47" name="Google Shape;47;p16"/>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48" name="Shape 48"/>
        <p:cNvGrpSpPr/>
        <p:nvPr/>
      </p:nvGrpSpPr>
      <p:grpSpPr>
        <a:xfrm>
          <a:off x="0" y="0"/>
          <a:ext cx="0" cy="0"/>
          <a:chOff x="0" y="0"/>
          <a:chExt cx="0" cy="0"/>
        </a:xfrm>
      </p:grpSpPr>
      <p:sp>
        <p:nvSpPr>
          <p:cNvPr id="49" name="Google Shape;49;p10"/>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2" name="Google Shape;52;p1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53" name="Google Shape;53;p10"/>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54" name="Google Shape;54;p10"/>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55" name="Shape 55"/>
        <p:cNvGrpSpPr/>
        <p:nvPr/>
      </p:nvGrpSpPr>
      <p:grpSpPr>
        <a:xfrm>
          <a:off x="0" y="0"/>
          <a:ext cx="0" cy="0"/>
          <a:chOff x="0" y="0"/>
          <a:chExt cx="0" cy="0"/>
        </a:xfrm>
      </p:grpSpPr>
      <p:sp>
        <p:nvSpPr>
          <p:cNvPr id="56" name="Google Shape;56;p12"/>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2"/>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8" name="Google Shape;58;p12"/>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59" name="Google Shape;59;p12"/>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60" name="Google Shape;60;p12"/>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61" name="Shape 61"/>
        <p:cNvGrpSpPr/>
        <p:nvPr/>
      </p:nvGrpSpPr>
      <p:grpSpPr>
        <a:xfrm>
          <a:off x="0" y="0"/>
          <a:ext cx="0" cy="0"/>
          <a:chOff x="0" y="0"/>
          <a:chExt cx="0" cy="0"/>
        </a:xfrm>
      </p:grpSpPr>
      <p:pic>
        <p:nvPicPr>
          <p:cNvPr descr="A picture containing text, floor, indoor, table&#10;&#10;Description automatically generated" id="62" name="Google Shape;62;p14"/>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63" name="Google Shape;63;p14"/>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4"/>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4"/>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66" name="Google Shape;66;p14"/>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4"/>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68" name="Google Shape;68;p14"/>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2">
  <p:cSld name="Section_Header_2">
    <p:bg>
      <p:bgPr>
        <a:solidFill>
          <a:schemeClr val="dk1"/>
        </a:solidFill>
      </p:bgPr>
    </p:bg>
    <p:spTree>
      <p:nvGrpSpPr>
        <p:cNvPr id="69"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b="0" l="10467" r="5790" t="24999"/>
          <a:stretch/>
        </p:blipFill>
        <p:spPr>
          <a:xfrm>
            <a:off x="-203200" y="-514350"/>
            <a:ext cx="12719050" cy="8191500"/>
          </a:xfrm>
          <a:prstGeom prst="rect">
            <a:avLst/>
          </a:prstGeom>
          <a:noFill/>
          <a:ln>
            <a:noFill/>
          </a:ln>
        </p:spPr>
      </p:pic>
      <p:sp>
        <p:nvSpPr>
          <p:cNvPr id="71" name="Google Shape;71;p17"/>
          <p:cNvSpPr/>
          <p:nvPr/>
        </p:nvSpPr>
        <p:spPr>
          <a:xfrm>
            <a:off x="-203200" y="-514350"/>
            <a:ext cx="12719049" cy="8191500"/>
          </a:xfrm>
          <a:prstGeom prst="rect">
            <a:avLst/>
          </a:prstGeom>
          <a:solidFill>
            <a:srgbClr val="00B3B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7"/>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7"/>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74" name="Google Shape;74;p17"/>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75" name="Google Shape;75;p17"/>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6" name="Google Shape;76;p17"/>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
  <p:cSld name="Content_1">
    <p:spTree>
      <p:nvGrpSpPr>
        <p:cNvPr id="77" name="Shape 77"/>
        <p:cNvGrpSpPr/>
        <p:nvPr/>
      </p:nvGrpSpPr>
      <p:grpSpPr>
        <a:xfrm>
          <a:off x="0" y="0"/>
          <a:ext cx="0" cy="0"/>
          <a:chOff x="0" y="0"/>
          <a:chExt cx="0" cy="0"/>
        </a:xfrm>
      </p:grpSpPr>
      <p:sp>
        <p:nvSpPr>
          <p:cNvPr id="78" name="Google Shape;78;p18"/>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80" name="Google Shape;80;p18"/>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8"/>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2" name="Google Shape;82;p18"/>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83" name="Google Shape;83;p18"/>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84" name="Google Shape;84;p18"/>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0" Type="http://schemas.openxmlformats.org/officeDocument/2006/relationships/theme" Target="../theme/theme1.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17500" lvl="3" marL="1828800"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indent="-317500" lvl="4" marL="2286000"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9"/>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3" name="Google Shape;13;p9"/>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8"/>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Courier New"/>
              <a:buChar char="o"/>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39" name="Google Shape;39;p8"/>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youtube.com/watch?v=gUis5lityCQ" TargetMode="Externa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www.youtube.com/watch?v=LK0bbu0y5AM" TargetMode="Externa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studentaid.gov/articles/steps-to-fafsa-form/" TargetMode="Externa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WHAT IS FAFSA?</a:t>
            </a:r>
            <a:endParaRPr>
              <a:latin typeface="Poppins"/>
              <a:ea typeface="Poppins"/>
              <a:cs typeface="Poppins"/>
              <a:sym typeface="Poppins"/>
            </a:endParaRPr>
          </a:p>
        </p:txBody>
      </p:sp>
      <p:sp>
        <p:nvSpPr>
          <p:cNvPr id="110" name="Google Shape;110;p1"/>
          <p:cNvSpPr txBox="1"/>
          <p:nvPr>
            <p:ph idx="4294967295"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Road Are You On?</a:t>
            </a:r>
            <a:endParaRPr/>
          </a:p>
        </p:txBody>
      </p:sp>
      <p:sp>
        <p:nvSpPr>
          <p:cNvPr id="111" name="Google Shape;111;p1"/>
          <p:cNvSpPr/>
          <p:nvPr/>
        </p:nvSpPr>
        <p:spPr>
          <a:xfrm>
            <a:off x="522514" y="6233886"/>
            <a:ext cx="1654629" cy="3556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12" name="Google Shape;112;p1"/>
          <p:cNvPicPr preferRelativeResize="0"/>
          <p:nvPr/>
        </p:nvPicPr>
        <p:blipFill rotWithShape="1">
          <a:blip r:embed="rId3">
            <a:alphaModFix/>
          </a:blip>
          <a:srcRect b="0" l="27591" r="-3079" t="0"/>
          <a:stretch/>
        </p:blipFill>
        <p:spPr>
          <a:xfrm>
            <a:off x="7476400" y="833550"/>
            <a:ext cx="4913550" cy="4339375"/>
          </a:xfrm>
          <a:prstGeom prst="rect">
            <a:avLst/>
          </a:prstGeom>
          <a:noFill/>
          <a:ln>
            <a:noFill/>
          </a:ln>
        </p:spPr>
      </p:pic>
      <p:sp>
        <p:nvSpPr>
          <p:cNvPr id="113" name="Google Shape;113;p1"/>
          <p:cNvSpPr/>
          <p:nvPr/>
        </p:nvSpPr>
        <p:spPr>
          <a:xfrm>
            <a:off x="6434328" y="3729006"/>
            <a:ext cx="2578608" cy="2578608"/>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14" name="Google Shape;114;p1"/>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15" name="Google Shape;115;p1"/>
          <p:cNvSpPr txBox="1"/>
          <p:nvPr>
            <p:ph idx="4294967295" type="body"/>
          </p:nvPr>
        </p:nvSpPr>
        <p:spPr>
          <a:xfrm>
            <a:off x="66442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b="1" lang="en-US">
                <a:latin typeface="Poppins"/>
                <a:ea typeface="Poppins"/>
                <a:cs typeface="Poppins"/>
                <a:sym typeface="Poppins"/>
              </a:rPr>
              <a:t>FAFSA: WHAT, WHY, WHEN, </a:t>
            </a:r>
            <a:endParaRPr b="1">
              <a:latin typeface="Poppins"/>
              <a:ea typeface="Poppins"/>
              <a:cs typeface="Poppins"/>
              <a:sym typeface="Poppins"/>
            </a:endParaRPr>
          </a:p>
          <a:p>
            <a:pPr indent="0" lvl="0" marL="0" rtl="0" algn="r">
              <a:lnSpc>
                <a:spcPct val="90000"/>
              </a:lnSpc>
              <a:spcBef>
                <a:spcPts val="0"/>
              </a:spcBef>
              <a:spcAft>
                <a:spcPts val="0"/>
              </a:spcAft>
              <a:buClr>
                <a:schemeClr val="lt1"/>
              </a:buClr>
              <a:buSzPts val="1800"/>
              <a:buFont typeface="Arial"/>
              <a:buNone/>
            </a:pPr>
            <a:r>
              <a:rPr b="1" lang="en-US">
                <a:latin typeface="Poppins"/>
                <a:ea typeface="Poppins"/>
                <a:cs typeface="Poppins"/>
                <a:sym typeface="Poppins"/>
              </a:rPr>
              <a:t>AND HOW?</a:t>
            </a:r>
            <a:endParaRPr>
              <a:latin typeface="Poppins"/>
              <a:ea typeface="Poppins"/>
              <a:cs typeface="Poppins"/>
              <a:sym typeface="Poppins"/>
            </a:endParaRPr>
          </a:p>
        </p:txBody>
      </p:sp>
      <p:sp>
        <p:nvSpPr>
          <p:cNvPr id="116" name="Google Shape;116;p1"/>
          <p:cNvSpPr txBox="1"/>
          <p:nvPr>
            <p:ph idx="4294967295" type="body"/>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831850" y="758955"/>
            <a:ext cx="7269734" cy="3128890"/>
          </a:xfrm>
          <a:prstGeom prst="rect">
            <a:avLst/>
          </a:prstGeom>
          <a:noFill/>
          <a:ln>
            <a:noFill/>
          </a:ln>
        </p:spPr>
        <p:txBody>
          <a:bodyPr anchorCtr="0" anchor="t" bIns="45700" lIns="91425" spcFirstLastPara="1" rIns="91425" wrap="square" tIns="0">
            <a:normAutofit/>
          </a:bodyPr>
          <a:lstStyle/>
          <a:p>
            <a:pPr indent="0" lvl="0" marL="0" rtl="0" algn="l">
              <a:lnSpc>
                <a:spcPct val="90000"/>
              </a:lnSpc>
              <a:spcBef>
                <a:spcPts val="0"/>
              </a:spcBef>
              <a:spcAft>
                <a:spcPts val="0"/>
              </a:spcAft>
              <a:buClr>
                <a:schemeClr val="accent5"/>
              </a:buClr>
              <a:buSzPts val="4800"/>
              <a:buFont typeface="Arial"/>
              <a:buNone/>
            </a:pPr>
            <a:r>
              <a:rPr lang="en-US">
                <a:latin typeface="Poppins"/>
                <a:ea typeface="Poppins"/>
                <a:cs typeface="Poppins"/>
                <a:sym typeface="Poppins"/>
              </a:rPr>
              <a:t>“GOALS ARE DREAMS WITH DEADLINES.”</a:t>
            </a:r>
            <a:endParaRPr>
              <a:latin typeface="Poppins"/>
              <a:ea typeface="Poppins"/>
              <a:cs typeface="Poppins"/>
              <a:sym typeface="Poppins"/>
            </a:endParaRPr>
          </a:p>
        </p:txBody>
      </p:sp>
      <p:sp>
        <p:nvSpPr>
          <p:cNvPr id="122" name="Google Shape;122;p3"/>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Font typeface="Arial"/>
              <a:buNone/>
            </a:pPr>
            <a:r>
              <a:rPr lang="en-US">
                <a:latin typeface="Poppins"/>
                <a:ea typeface="Poppins"/>
                <a:cs typeface="Poppins"/>
                <a:sym typeface="Poppins"/>
              </a:rPr>
              <a:t>DIANA SHARF HUNT</a:t>
            </a: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WHAT IS FAFSA?</a:t>
            </a:r>
            <a:endParaRPr>
              <a:latin typeface="Poppins"/>
              <a:ea typeface="Poppins"/>
              <a:cs typeface="Poppins"/>
              <a:sym typeface="Poppins"/>
            </a:endParaRPr>
          </a:p>
        </p:txBody>
      </p:sp>
      <p:sp>
        <p:nvSpPr>
          <p:cNvPr id="128" name="Google Shape;128;p4"/>
          <p:cNvSpPr txBox="1"/>
          <p:nvPr>
            <p:ph idx="1" type="body"/>
          </p:nvPr>
        </p:nvSpPr>
        <p:spPr>
          <a:xfrm>
            <a:off x="435325" y="2961352"/>
            <a:ext cx="4176600" cy="2979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Arial"/>
              <a:buNone/>
            </a:pPr>
            <a:r>
              <a:rPr b="1" lang="en-US" sz="1600" u="sng">
                <a:latin typeface="Roboto"/>
                <a:ea typeface="Roboto"/>
                <a:cs typeface="Roboto"/>
                <a:sym typeface="Roboto"/>
              </a:rPr>
              <a:t>F</a:t>
            </a:r>
            <a:r>
              <a:rPr b="1" lang="en-US" sz="1600">
                <a:latin typeface="Roboto"/>
                <a:ea typeface="Roboto"/>
                <a:cs typeface="Roboto"/>
                <a:sym typeface="Roboto"/>
              </a:rPr>
              <a:t>REE </a:t>
            </a:r>
            <a:r>
              <a:rPr b="1" lang="en-US" sz="1600" u="sng">
                <a:latin typeface="Roboto"/>
                <a:ea typeface="Roboto"/>
                <a:cs typeface="Roboto"/>
                <a:sym typeface="Roboto"/>
              </a:rPr>
              <a:t>A</a:t>
            </a:r>
            <a:r>
              <a:rPr b="1" lang="en-US" sz="1600">
                <a:latin typeface="Roboto"/>
                <a:ea typeface="Roboto"/>
                <a:cs typeface="Roboto"/>
                <a:sym typeface="Roboto"/>
              </a:rPr>
              <a:t>PPLICATION FOR </a:t>
            </a:r>
            <a:r>
              <a:rPr b="1" lang="en-US" sz="1600" u="sng">
                <a:latin typeface="Roboto"/>
                <a:ea typeface="Roboto"/>
                <a:cs typeface="Roboto"/>
                <a:sym typeface="Roboto"/>
              </a:rPr>
              <a:t>F</a:t>
            </a:r>
            <a:r>
              <a:rPr b="1" lang="en-US" sz="1600">
                <a:latin typeface="Roboto"/>
                <a:ea typeface="Roboto"/>
                <a:cs typeface="Roboto"/>
                <a:sym typeface="Roboto"/>
              </a:rPr>
              <a:t>EDERAL </a:t>
            </a:r>
            <a:r>
              <a:rPr b="1" lang="en-US" sz="1600" u="sng">
                <a:latin typeface="Roboto"/>
                <a:ea typeface="Roboto"/>
                <a:cs typeface="Roboto"/>
                <a:sym typeface="Roboto"/>
              </a:rPr>
              <a:t>S</a:t>
            </a:r>
            <a:r>
              <a:rPr b="1" lang="en-US" sz="1600">
                <a:latin typeface="Roboto"/>
                <a:ea typeface="Roboto"/>
                <a:cs typeface="Roboto"/>
                <a:sym typeface="Roboto"/>
              </a:rPr>
              <a:t>TUDENT </a:t>
            </a:r>
            <a:r>
              <a:rPr b="1" lang="en-US" sz="1600" u="sng">
                <a:latin typeface="Roboto"/>
                <a:ea typeface="Roboto"/>
                <a:cs typeface="Roboto"/>
                <a:sym typeface="Roboto"/>
              </a:rPr>
              <a:t>A</a:t>
            </a:r>
            <a:r>
              <a:rPr b="1" lang="en-US" sz="1600">
                <a:latin typeface="Roboto"/>
                <a:ea typeface="Roboto"/>
                <a:cs typeface="Roboto"/>
                <a:sym typeface="Roboto"/>
              </a:rPr>
              <a:t>ID</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A free </a:t>
            </a:r>
            <a:r>
              <a:rPr lang="en-US" sz="1500">
                <a:solidFill>
                  <a:srgbClr val="464646"/>
                </a:solidFill>
                <a:latin typeface="Roboto"/>
                <a:ea typeface="Roboto"/>
                <a:cs typeface="Roboto"/>
                <a:sym typeface="Roboto"/>
              </a:rPr>
              <a:t>application</a:t>
            </a:r>
            <a:r>
              <a:rPr lang="en-US" sz="1500">
                <a:solidFill>
                  <a:srgbClr val="464646"/>
                </a:solidFill>
                <a:latin typeface="Roboto"/>
                <a:ea typeface="Roboto"/>
                <a:cs typeface="Roboto"/>
                <a:sym typeface="Roboto"/>
              </a:rPr>
              <a:t> a student fills out to apply for financial aid for college or careers schools through the government. </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Based solely off of Parent and Student income from the previous year. </a:t>
            </a:r>
            <a:endParaRPr sz="1500">
              <a:solidFill>
                <a:srgbClr val="464646"/>
              </a:solidFill>
              <a:latin typeface="Roboto"/>
              <a:ea typeface="Roboto"/>
              <a:cs typeface="Roboto"/>
              <a:sym typeface="Roboto"/>
            </a:endParaRPr>
          </a:p>
          <a:p>
            <a:pPr indent="-285750" lvl="0" marL="285750" rtl="0" algn="l">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Takes about 30 minutes to complete if you have the needed documents ready!</a:t>
            </a:r>
            <a:endParaRPr sz="1500">
              <a:solidFill>
                <a:srgbClr val="464646"/>
              </a:solidFill>
              <a:latin typeface="Roboto"/>
              <a:ea typeface="Roboto"/>
              <a:cs typeface="Roboto"/>
              <a:sym typeface="Roboto"/>
            </a:endParaRPr>
          </a:p>
        </p:txBody>
      </p:sp>
      <p:pic>
        <p:nvPicPr>
          <p:cNvPr descr="Check out this video to learn how the Free Application for Federal Student Aid (FAFSA) gives you access to grants, loans and work-study jobs that can help fund your education. Visit http://StudentAid.gov/FAFSA to learn more." id="129" name="Google Shape;129;p4" title="FAFSA Overview">
            <a:hlinkClick r:id="rId3"/>
          </p:cNvPr>
          <p:cNvPicPr preferRelativeResize="0"/>
          <p:nvPr/>
        </p:nvPicPr>
        <p:blipFill>
          <a:blip r:embed="rId4">
            <a:alphaModFix/>
          </a:blip>
          <a:stretch>
            <a:fillRect/>
          </a:stretch>
        </p:blipFill>
        <p:spPr>
          <a:xfrm>
            <a:off x="4642725" y="1077189"/>
            <a:ext cx="7549274" cy="56619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9"/>
                                        </p:tgtEl>
                                        <p:attrNameLst>
                                          <p:attrName>style.visibility</p:attrName>
                                        </p:attrNameLst>
                                      </p:cBhvr>
                                      <p:to>
                                        <p:strVal val="visible"/>
                                      </p:to>
                                    </p:set>
                                    <p:animEffect filter="fade" transition="in">
                                      <p:cBhvr>
                                        <p:cTn dur="1000"/>
                                        <p:tgtEl>
                                          <p:spTgt spid="1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7"/>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TYPES OF FINANCIAL AID</a:t>
            </a:r>
            <a:endParaRPr>
              <a:latin typeface="Poppins"/>
              <a:ea typeface="Poppins"/>
              <a:cs typeface="Poppins"/>
              <a:sym typeface="Poppins"/>
            </a:endParaRPr>
          </a:p>
        </p:txBody>
      </p:sp>
      <p:sp>
        <p:nvSpPr>
          <p:cNvPr id="135" name="Google Shape;135;p7"/>
          <p:cNvSpPr txBox="1"/>
          <p:nvPr>
            <p:ph idx="1" type="body"/>
          </p:nvPr>
        </p:nvSpPr>
        <p:spPr>
          <a:xfrm>
            <a:off x="3482300" y="1586988"/>
            <a:ext cx="4866300" cy="43536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dk1"/>
              </a:buClr>
              <a:buSzPts val="1600"/>
              <a:buFont typeface="Arial"/>
              <a:buNone/>
            </a:pPr>
            <a:r>
              <a:t/>
            </a:r>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Loans: Aid you repay</a:t>
            </a:r>
            <a:endParaRPr sz="1500">
              <a:solidFill>
                <a:srgbClr val="464646"/>
              </a:solidFill>
              <a:latin typeface="Roboto"/>
              <a:ea typeface="Roboto"/>
              <a:cs typeface="Roboto"/>
              <a:sym typeface="Roboto"/>
            </a:endParaRPr>
          </a:p>
          <a:p>
            <a:pPr indent="-279400" lvl="2" marL="1200150" rtl="0" algn="l">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Subsidized vs unsubsidized</a:t>
            </a:r>
            <a:endParaRPr sz="1500">
              <a:solidFill>
                <a:srgbClr val="464646"/>
              </a:solidFill>
              <a:latin typeface="Roboto"/>
              <a:ea typeface="Roboto"/>
              <a:cs typeface="Roboto"/>
              <a:sym typeface="Roboto"/>
            </a:endParaRPr>
          </a:p>
          <a:p>
            <a:pPr indent="-279400" lvl="2" marL="1200150" rtl="0" algn="l">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Private vs federal</a:t>
            </a:r>
            <a:r>
              <a:rPr lang="en-US" sz="1500">
                <a:solidFill>
                  <a:srgbClr val="464646"/>
                </a:solidFill>
                <a:latin typeface="Roboto"/>
                <a:ea typeface="Roboto"/>
                <a:cs typeface="Roboto"/>
                <a:sym typeface="Roboto"/>
              </a:rPr>
              <a:t> </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464646"/>
                </a:solidFill>
                <a:latin typeface="Roboto"/>
                <a:ea typeface="Roboto"/>
                <a:cs typeface="Roboto"/>
                <a:sym typeface="Roboto"/>
              </a:rPr>
              <a:t>Grants and Scholarships: Gift aid (Don’t repay)</a:t>
            </a:r>
            <a:endParaRPr sz="1500">
              <a:solidFill>
                <a:srgbClr val="464646"/>
              </a:solidFill>
              <a:latin typeface="Roboto"/>
              <a:ea typeface="Roboto"/>
              <a:cs typeface="Roboto"/>
              <a:sym typeface="Roboto"/>
            </a:endParaRPr>
          </a:p>
          <a:p>
            <a:pPr indent="-279400" lvl="2" marL="1200150" rtl="0" algn="l">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Grants are provided through FAFSA and are income based</a:t>
            </a:r>
            <a:endParaRPr sz="1500">
              <a:solidFill>
                <a:srgbClr val="464646"/>
              </a:solidFill>
              <a:latin typeface="Roboto"/>
              <a:ea typeface="Roboto"/>
              <a:cs typeface="Roboto"/>
              <a:sym typeface="Roboto"/>
            </a:endParaRPr>
          </a:p>
          <a:p>
            <a:pPr indent="-279400" lvl="2" marL="1200150" rtl="0" algn="l">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Scholarships are not provided through FAFSA, but some may require the FAFSA be completed in order to be eligible</a:t>
            </a:r>
            <a:endParaRPr sz="1500">
              <a:solidFill>
                <a:srgbClr val="464646"/>
              </a:solidFill>
              <a:latin typeface="Roboto"/>
              <a:ea typeface="Roboto"/>
              <a:cs typeface="Roboto"/>
              <a:sym typeface="Roboto"/>
            </a:endParaRPr>
          </a:p>
          <a:p>
            <a:pPr indent="-285750" lvl="0" marL="285750" rtl="0" algn="l">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Federal Work Study: Aid you earn</a:t>
            </a:r>
            <a:endParaRPr sz="1500">
              <a:solidFill>
                <a:srgbClr val="464646"/>
              </a:solidFill>
              <a:latin typeface="Roboto"/>
              <a:ea typeface="Roboto"/>
              <a:cs typeface="Roboto"/>
              <a:sym typeface="Roboto"/>
            </a:endParaRPr>
          </a:p>
          <a:p>
            <a:pPr indent="-279400" lvl="2" marL="1200150" rtl="0" algn="l">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Part-time job allowing students to earn money to help pay education expenses. </a:t>
            </a:r>
            <a:endParaRPr sz="1500">
              <a:solidFill>
                <a:srgbClr val="464646"/>
              </a:solidFill>
              <a:latin typeface="Roboto"/>
              <a:ea typeface="Roboto"/>
              <a:cs typeface="Roboto"/>
              <a:sym typeface="Roboto"/>
            </a:endParaRPr>
          </a:p>
          <a:p>
            <a:pPr indent="-279400" lvl="2" marL="1200150" rtl="0" algn="l">
              <a:lnSpc>
                <a:spcPct val="90000"/>
              </a:lnSpc>
              <a:spcBef>
                <a:spcPts val="1000"/>
              </a:spcBef>
              <a:spcAft>
                <a:spcPts val="0"/>
              </a:spcAft>
              <a:buClr>
                <a:srgbClr val="464646"/>
              </a:buClr>
              <a:buSzPts val="1500"/>
              <a:buFont typeface="Roboto"/>
              <a:buChar char="•"/>
            </a:pPr>
            <a:r>
              <a:rPr lang="en-US" sz="1500">
                <a:solidFill>
                  <a:srgbClr val="464646"/>
                </a:solidFill>
                <a:latin typeface="Roboto"/>
                <a:ea typeface="Roboto"/>
                <a:cs typeface="Roboto"/>
                <a:sym typeface="Roboto"/>
              </a:rPr>
              <a:t>On or off campus jobs that work around your class schedule</a:t>
            </a:r>
            <a:endParaRPr sz="1500">
              <a:solidFill>
                <a:srgbClr val="464646"/>
              </a:solidFill>
              <a:latin typeface="Roboto"/>
              <a:ea typeface="Roboto"/>
              <a:cs typeface="Roboto"/>
              <a:sym typeface="Roboto"/>
            </a:endParaRPr>
          </a:p>
        </p:txBody>
      </p:sp>
      <p:pic>
        <p:nvPicPr>
          <p:cNvPr id="136" name="Google Shape;136;p7"/>
          <p:cNvPicPr preferRelativeResize="0"/>
          <p:nvPr/>
        </p:nvPicPr>
        <p:blipFill>
          <a:blip r:embed="rId3">
            <a:alphaModFix/>
          </a:blip>
          <a:stretch>
            <a:fillRect/>
          </a:stretch>
        </p:blipFill>
        <p:spPr>
          <a:xfrm>
            <a:off x="8208225" y="2435313"/>
            <a:ext cx="3983777" cy="265693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debb109802_0_6"/>
          <p:cNvSpPr txBox="1"/>
          <p:nvPr>
            <p:ph type="title"/>
          </p:nvPr>
        </p:nvSpPr>
        <p:spPr>
          <a:xfrm>
            <a:off x="831851" y="1984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WHO &amp; WHEN SHOULD I FILL OUT THE FAFSA?</a:t>
            </a:r>
            <a:endParaRPr>
              <a:latin typeface="Poppins"/>
              <a:ea typeface="Poppins"/>
              <a:cs typeface="Poppins"/>
              <a:sym typeface="Poppins"/>
            </a:endParaRPr>
          </a:p>
        </p:txBody>
      </p:sp>
      <p:sp>
        <p:nvSpPr>
          <p:cNvPr id="142" name="Google Shape;142;gdebb109802_0_6"/>
          <p:cNvSpPr txBox="1"/>
          <p:nvPr>
            <p:ph idx="1" type="body"/>
          </p:nvPr>
        </p:nvSpPr>
        <p:spPr>
          <a:xfrm>
            <a:off x="4215247" y="1812325"/>
            <a:ext cx="4274400" cy="395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500">
                <a:solidFill>
                  <a:srgbClr val="3C5A62"/>
                </a:solidFill>
                <a:latin typeface="Roboto"/>
                <a:ea typeface="Roboto"/>
                <a:cs typeface="Roboto"/>
                <a:sym typeface="Roboto"/>
              </a:rPr>
              <a:t>WHO SHOULD FILL OUT THE FAFSA?</a:t>
            </a:r>
            <a:r>
              <a:rPr b="1" lang="en-US" sz="1500">
                <a:solidFill>
                  <a:srgbClr val="3C5A62"/>
                </a:solidFill>
                <a:latin typeface="Roboto"/>
                <a:ea typeface="Roboto"/>
                <a:cs typeface="Roboto"/>
                <a:sym typeface="Roboto"/>
              </a:rPr>
              <a:t> </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EVERY SENIOR!</a:t>
            </a:r>
            <a:endParaRPr>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College or Trade School students must complete the FAFSA each year you are enrolled</a:t>
            </a:r>
            <a:endParaRPr sz="1500">
              <a:solidFill>
                <a:srgbClr val="3C5A62"/>
              </a:solidFill>
              <a:latin typeface="Roboto"/>
              <a:ea typeface="Roboto"/>
              <a:cs typeface="Roboto"/>
              <a:sym typeface="Roboto"/>
            </a:endParaRPr>
          </a:p>
          <a:p>
            <a:pPr indent="0" lvl="0" marL="0" rtl="0" algn="l">
              <a:lnSpc>
                <a:spcPct val="90000"/>
              </a:lnSpc>
              <a:spcBef>
                <a:spcPts val="1000"/>
              </a:spcBef>
              <a:spcAft>
                <a:spcPts val="0"/>
              </a:spcAft>
              <a:buNone/>
            </a:pPr>
            <a:r>
              <a:t/>
            </a:r>
            <a:endParaRPr sz="1500">
              <a:solidFill>
                <a:srgbClr val="3C5A62"/>
              </a:solidFill>
              <a:latin typeface="Roboto"/>
              <a:ea typeface="Roboto"/>
              <a:cs typeface="Roboto"/>
              <a:sym typeface="Roboto"/>
            </a:endParaRPr>
          </a:p>
          <a:p>
            <a:pPr indent="0" lvl="0" marL="0" rtl="0" algn="l">
              <a:lnSpc>
                <a:spcPct val="90000"/>
              </a:lnSpc>
              <a:spcBef>
                <a:spcPts val="1000"/>
              </a:spcBef>
              <a:spcAft>
                <a:spcPts val="0"/>
              </a:spcAft>
              <a:buNone/>
            </a:pPr>
            <a:r>
              <a:rPr b="1" lang="en-US" sz="1500">
                <a:solidFill>
                  <a:srgbClr val="3C5A62"/>
                </a:solidFill>
                <a:latin typeface="Roboto"/>
                <a:ea typeface="Roboto"/>
                <a:cs typeface="Roboto"/>
                <a:sym typeface="Roboto"/>
              </a:rPr>
              <a:t>WHEN DO YOU FILL OUT THE FAFSA? </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FAFSA opens October 1st every year</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 First come, first serve on money so fill it out early!</a:t>
            </a:r>
            <a:endParaRPr>
              <a:latin typeface="Roboto"/>
              <a:ea typeface="Roboto"/>
              <a:cs typeface="Roboto"/>
              <a:sym typeface="Roboto"/>
            </a:endParaRPr>
          </a:p>
        </p:txBody>
      </p:sp>
      <p:pic>
        <p:nvPicPr>
          <p:cNvPr id="143" name="Google Shape;143;gdebb109802_0_6"/>
          <p:cNvPicPr preferRelativeResize="0"/>
          <p:nvPr/>
        </p:nvPicPr>
        <p:blipFill rotWithShape="1">
          <a:blip r:embed="rId3">
            <a:alphaModFix/>
          </a:blip>
          <a:srcRect b="0" l="32418" r="33258" t="0"/>
          <a:stretch/>
        </p:blipFill>
        <p:spPr>
          <a:xfrm>
            <a:off x="8569800" y="862400"/>
            <a:ext cx="3714276" cy="60841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5"/>
          <p:cNvSpPr txBox="1"/>
          <p:nvPr>
            <p:ph type="title"/>
          </p:nvPr>
        </p:nvSpPr>
        <p:spPr>
          <a:xfrm>
            <a:off x="831851" y="18322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t>HOW TO FILL OUT THE FAFSA</a:t>
            </a:r>
            <a:endParaRPr/>
          </a:p>
        </p:txBody>
      </p:sp>
      <p:pic>
        <p:nvPicPr>
          <p:cNvPr descr="The Free Application for Federal Student Aid (FAFSA) allows students to apply for more than $150 billion in grants, loans, and work-study funds. Check out this video for info about the FAFSA and the resources available to help fill out this important application. Visit http://StudentAid.gov/fafsa to learn more." id="149" name="Google Shape;149;p5" title="How to Fill Out the FAFSA">
            <a:hlinkClick r:id="rId3"/>
          </p:cNvPr>
          <p:cNvPicPr preferRelativeResize="0"/>
          <p:nvPr/>
        </p:nvPicPr>
        <p:blipFill>
          <a:blip r:embed="rId4">
            <a:alphaModFix/>
          </a:blip>
          <a:stretch>
            <a:fillRect/>
          </a:stretch>
        </p:blipFill>
        <p:spPr>
          <a:xfrm>
            <a:off x="188618" y="2693600"/>
            <a:ext cx="4824407" cy="3618300"/>
          </a:xfrm>
          <a:prstGeom prst="rect">
            <a:avLst/>
          </a:prstGeom>
          <a:noFill/>
          <a:ln>
            <a:noFill/>
          </a:ln>
        </p:spPr>
      </p:pic>
      <p:sp>
        <p:nvSpPr>
          <p:cNvPr id="150" name="Google Shape;150;p5"/>
          <p:cNvSpPr txBox="1"/>
          <p:nvPr>
            <p:ph idx="1" type="body"/>
          </p:nvPr>
        </p:nvSpPr>
        <p:spPr>
          <a:xfrm>
            <a:off x="5200500" y="897300"/>
            <a:ext cx="6991500" cy="56355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rgbClr val="3C5A62"/>
              </a:buClr>
              <a:buSzPts val="1500"/>
              <a:buFont typeface="Arial"/>
              <a:buNone/>
            </a:pPr>
            <a:r>
              <a:rPr b="1" lang="en-US" sz="1500">
                <a:solidFill>
                  <a:srgbClr val="3C5A62"/>
                </a:solidFill>
                <a:latin typeface="Roboto"/>
                <a:ea typeface="Roboto"/>
                <a:cs typeface="Roboto"/>
                <a:sym typeface="Roboto"/>
              </a:rPr>
              <a:t>WHAT DO I NEED? </a:t>
            </a:r>
            <a:endParaRPr sz="1500">
              <a:solidFill>
                <a:srgbClr val="3C5A62"/>
              </a:solidFill>
              <a:latin typeface="Roboto"/>
              <a:ea typeface="Roboto"/>
              <a:cs typeface="Roboto"/>
              <a:sym typeface="Roboto"/>
            </a:endParaRPr>
          </a:p>
          <a:p>
            <a:pPr indent="-285750" lvl="0" marL="285750" rtl="0" algn="l">
              <a:spcBef>
                <a:spcPts val="1000"/>
              </a:spcBef>
              <a:spcAft>
                <a:spcPts val="0"/>
              </a:spcAft>
              <a:buClr>
                <a:schemeClr val="accent1"/>
              </a:buClr>
              <a:buSzPts val="1500"/>
              <a:buFont typeface="Roboto"/>
              <a:buChar char="•"/>
            </a:pPr>
            <a:r>
              <a:rPr lang="en-US" sz="1500">
                <a:solidFill>
                  <a:srgbClr val="3C5A62"/>
                </a:solidFill>
                <a:latin typeface="Roboto"/>
                <a:ea typeface="Roboto"/>
                <a:cs typeface="Roboto"/>
                <a:sym typeface="Roboto"/>
              </a:rPr>
              <a:t>Parent &amp; Student:</a:t>
            </a:r>
            <a:endParaRPr sz="1500">
              <a:solidFill>
                <a:srgbClr val="3C5A62"/>
              </a:solidFill>
              <a:latin typeface="Roboto"/>
              <a:ea typeface="Roboto"/>
              <a:cs typeface="Roboto"/>
              <a:sym typeface="Roboto"/>
            </a:endParaRPr>
          </a:p>
          <a:p>
            <a:pPr indent="-279400" lvl="2" marL="1200150" rtl="0" algn="l">
              <a:spcBef>
                <a:spcPts val="1000"/>
              </a:spcBef>
              <a:spcAft>
                <a:spcPts val="0"/>
              </a:spcAft>
              <a:buClr>
                <a:schemeClr val="accent1"/>
              </a:buClr>
              <a:buSzPts val="1500"/>
              <a:buFont typeface="Roboto"/>
              <a:buChar char="•"/>
            </a:pPr>
            <a:r>
              <a:rPr lang="en-US" sz="1500">
                <a:solidFill>
                  <a:srgbClr val="3C5A62"/>
                </a:solidFill>
                <a:latin typeface="Roboto"/>
                <a:ea typeface="Roboto"/>
                <a:cs typeface="Roboto"/>
                <a:sym typeface="Roboto"/>
              </a:rPr>
              <a:t>Create FSA ID  (StudentAid.GOV)</a:t>
            </a:r>
            <a:endParaRPr sz="1500">
              <a:solidFill>
                <a:srgbClr val="3C5A62"/>
              </a:solidFill>
              <a:latin typeface="Roboto"/>
              <a:ea typeface="Roboto"/>
              <a:cs typeface="Roboto"/>
              <a:sym typeface="Roboto"/>
            </a:endParaRPr>
          </a:p>
          <a:p>
            <a:pPr indent="-222250" lvl="3" marL="1600200" rtl="0" algn="l">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Federal Student Aid ID (FSA ID) is a secure username and password needed to sign your FAFSA</a:t>
            </a:r>
            <a:endParaRPr sz="1500">
              <a:solidFill>
                <a:srgbClr val="3C5A62"/>
              </a:solidFill>
              <a:latin typeface="Roboto"/>
              <a:ea typeface="Roboto"/>
              <a:cs typeface="Roboto"/>
              <a:sym typeface="Roboto"/>
            </a:endParaRPr>
          </a:p>
          <a:p>
            <a:pPr indent="-222250" lvl="3" marL="1600200" rtl="0" algn="l">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Need Social security numbers or Alien Registration # to create it</a:t>
            </a:r>
            <a:endParaRPr sz="1500">
              <a:solidFill>
                <a:srgbClr val="3C5A62"/>
              </a:solidFill>
              <a:latin typeface="Roboto"/>
              <a:ea typeface="Roboto"/>
              <a:cs typeface="Roboto"/>
              <a:sym typeface="Roboto"/>
            </a:endParaRPr>
          </a:p>
          <a:p>
            <a:pPr indent="-222250" lvl="3" marL="1600200" rtl="0" algn="l">
              <a:spcBef>
                <a:spcPts val="1000"/>
              </a:spcBef>
              <a:spcAft>
                <a:spcPts val="0"/>
              </a:spcAft>
              <a:buClr>
                <a:schemeClr val="accent1"/>
              </a:buClr>
              <a:buSzPts val="1500"/>
              <a:buFont typeface="Roboto"/>
              <a:buChar char="▪"/>
            </a:pPr>
            <a:r>
              <a:rPr lang="en-US" sz="1500">
                <a:solidFill>
                  <a:srgbClr val="3C5A62"/>
                </a:solidFill>
                <a:latin typeface="Roboto"/>
                <a:ea typeface="Roboto"/>
                <a:cs typeface="Roboto"/>
                <a:sym typeface="Roboto"/>
              </a:rPr>
              <a:t>You will need this every year so write it down in a safe spot! </a:t>
            </a:r>
            <a:endParaRPr sz="1500">
              <a:solidFill>
                <a:srgbClr val="3C5A62"/>
              </a:solidFill>
              <a:latin typeface="Roboto"/>
              <a:ea typeface="Roboto"/>
              <a:cs typeface="Roboto"/>
              <a:sym typeface="Roboto"/>
            </a:endParaRPr>
          </a:p>
          <a:p>
            <a:pPr indent="-279400" lvl="2" marL="1200150" rtl="0" algn="l">
              <a:spcBef>
                <a:spcPts val="1000"/>
              </a:spcBef>
              <a:spcAft>
                <a:spcPts val="0"/>
              </a:spcAft>
              <a:buClr>
                <a:schemeClr val="accent1"/>
              </a:buClr>
              <a:buSzPts val="1500"/>
              <a:buFont typeface="Roboto"/>
              <a:buChar char="•"/>
            </a:pPr>
            <a:r>
              <a:rPr lang="en-US" sz="1500">
                <a:solidFill>
                  <a:srgbClr val="3C5A62"/>
                </a:solidFill>
                <a:latin typeface="Roboto"/>
                <a:ea typeface="Roboto"/>
                <a:cs typeface="Roboto"/>
                <a:sym typeface="Roboto"/>
              </a:rPr>
              <a:t>Financial Information</a:t>
            </a:r>
            <a:endParaRPr sz="1500">
              <a:solidFill>
                <a:srgbClr val="3C5A62"/>
              </a:solidFill>
              <a:latin typeface="Roboto"/>
              <a:ea typeface="Roboto"/>
              <a:cs typeface="Roboto"/>
              <a:sym typeface="Roboto"/>
            </a:endParaRPr>
          </a:p>
          <a:p>
            <a:pPr indent="-222250" lvl="3" marL="1600200" rtl="0" algn="l">
              <a:spcBef>
                <a:spcPts val="1000"/>
              </a:spcBef>
              <a:spcAft>
                <a:spcPts val="0"/>
              </a:spcAft>
              <a:buClr>
                <a:schemeClr val="accent1"/>
              </a:buClr>
              <a:buSzPts val="1500"/>
              <a:buFont typeface="Roboto"/>
              <a:buChar char="▪"/>
            </a:pPr>
            <a:r>
              <a:rPr lang="en-US" sz="1500">
                <a:solidFill>
                  <a:srgbClr val="3C5A62"/>
                </a:solidFill>
                <a:latin typeface="Roboto"/>
                <a:ea typeface="Roboto"/>
                <a:cs typeface="Roboto"/>
                <a:sym typeface="Roboto"/>
              </a:rPr>
              <a:t>Last year’s tax information and W-2s </a:t>
            </a:r>
            <a:endParaRPr sz="1500">
              <a:solidFill>
                <a:srgbClr val="3C5A62"/>
              </a:solidFill>
              <a:latin typeface="Roboto"/>
              <a:ea typeface="Roboto"/>
              <a:cs typeface="Roboto"/>
              <a:sym typeface="Roboto"/>
            </a:endParaRPr>
          </a:p>
          <a:p>
            <a:pPr indent="0" lvl="0" marL="0" rtl="0" algn="l">
              <a:spcBef>
                <a:spcPts val="1000"/>
              </a:spcBef>
              <a:spcAft>
                <a:spcPts val="0"/>
              </a:spcAft>
              <a:buNone/>
            </a:pPr>
            <a:r>
              <a:rPr lang="en-US" sz="1500">
                <a:solidFill>
                  <a:srgbClr val="3C5A62"/>
                </a:solidFill>
                <a:latin typeface="Roboto"/>
                <a:ea typeface="Roboto"/>
                <a:cs typeface="Roboto"/>
                <a:sym typeface="Roboto"/>
              </a:rPr>
              <a:t>If you have a special circumstance, contact your counselor/career staff to get more help! (E.g. Not living with parents, financial difficulties not reflected on taxes such as divorce, loss of job, medical issues, OR if you are not a legalized citizen)</a:t>
            </a:r>
            <a:endParaRPr sz="1500">
              <a:solidFill>
                <a:srgbClr val="3C5A62"/>
              </a:solidFill>
              <a:latin typeface="Roboto"/>
              <a:ea typeface="Roboto"/>
              <a:cs typeface="Roboto"/>
              <a:sym typeface="Roboto"/>
            </a:endParaRPr>
          </a:p>
          <a:p>
            <a:pPr indent="0" lvl="0" marL="1200150" rtl="0" algn="l">
              <a:spcBef>
                <a:spcPts val="1000"/>
              </a:spcBef>
              <a:spcAft>
                <a:spcPts val="0"/>
              </a:spcAft>
              <a:buNone/>
            </a:pPr>
            <a:r>
              <a:t/>
            </a:r>
            <a:endParaRPr sz="1500">
              <a:solidFill>
                <a:srgbClr val="3C5A62"/>
              </a:solidFill>
              <a:latin typeface="Roboto"/>
              <a:ea typeface="Roboto"/>
              <a:cs typeface="Roboto"/>
              <a:sym typeface="Roboto"/>
            </a:endParaRPr>
          </a:p>
          <a:p>
            <a:pPr indent="0" lvl="0" marL="0" rtl="0" algn="l">
              <a:lnSpc>
                <a:spcPct val="90000"/>
              </a:lnSpc>
              <a:spcBef>
                <a:spcPts val="0"/>
              </a:spcBef>
              <a:spcAft>
                <a:spcPts val="0"/>
              </a:spcAft>
              <a:buClr>
                <a:srgbClr val="3C5A62"/>
              </a:buClr>
              <a:buSzPts val="1500"/>
              <a:buFont typeface="Arial"/>
              <a:buNone/>
            </a:pPr>
            <a:r>
              <a:rPr b="1" lang="en-US" sz="1500">
                <a:solidFill>
                  <a:srgbClr val="3C5A62"/>
                </a:solidFill>
                <a:latin typeface="Roboto"/>
                <a:ea typeface="Roboto"/>
                <a:cs typeface="Roboto"/>
                <a:sym typeface="Roboto"/>
              </a:rPr>
              <a:t>HOW TO</a:t>
            </a:r>
            <a:r>
              <a:rPr b="1" lang="en-US" sz="1500">
                <a:solidFill>
                  <a:srgbClr val="3C5A62"/>
                </a:solidFill>
                <a:latin typeface="Roboto"/>
                <a:ea typeface="Roboto"/>
                <a:cs typeface="Roboto"/>
                <a:sym typeface="Roboto"/>
              </a:rPr>
              <a:t> FILL OUT THE FAFSA? </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Have your materials ready (Listed above)</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Go to FAFSA.GOV</a:t>
            </a:r>
            <a:endParaRPr>
              <a:latin typeface="Roboto"/>
              <a:ea typeface="Roboto"/>
              <a:cs typeface="Roboto"/>
              <a:sym typeface="Roboto"/>
            </a:endParaRPr>
          </a:p>
          <a:p>
            <a:pPr indent="0" lvl="0" marL="457200" rtl="0" algn="l">
              <a:lnSpc>
                <a:spcPct val="90000"/>
              </a:lnSpc>
              <a:spcBef>
                <a:spcPts val="1000"/>
              </a:spcBef>
              <a:spcAft>
                <a:spcPts val="0"/>
              </a:spcAft>
              <a:buNone/>
            </a:pPr>
            <a:r>
              <a:rPr lang="en-US" sz="1500">
                <a:solidFill>
                  <a:srgbClr val="3C5A62"/>
                </a:solidFill>
                <a:latin typeface="Roboto"/>
                <a:ea typeface="Roboto"/>
                <a:cs typeface="Roboto"/>
                <a:sym typeface="Roboto"/>
              </a:rPr>
              <a:t>Utilize FAFSA nights for help OR Financial Aid Office Help</a:t>
            </a:r>
            <a:r>
              <a:rPr lang="en-US" sz="1500">
                <a:solidFill>
                  <a:srgbClr val="3C5A62"/>
                </a:solidFill>
                <a:latin typeface="Roboto"/>
                <a:ea typeface="Roboto"/>
                <a:cs typeface="Roboto"/>
                <a:sym typeface="Roboto"/>
              </a:rPr>
              <a:t> </a:t>
            </a:r>
            <a:br>
              <a:rPr lang="en-US" sz="1500">
                <a:solidFill>
                  <a:srgbClr val="3C5A62"/>
                </a:solidFill>
              </a:rPr>
            </a:br>
            <a:endParaRPr sz="1500">
              <a:solidFill>
                <a:srgbClr val="3C5A62"/>
              </a:solidFill>
            </a:endParaRPr>
          </a:p>
          <a:p>
            <a:pPr indent="0" lvl="0" marL="0" rtl="0" algn="l">
              <a:lnSpc>
                <a:spcPct val="90000"/>
              </a:lnSpc>
              <a:spcBef>
                <a:spcPts val="1000"/>
              </a:spcBef>
              <a:spcAft>
                <a:spcPts val="0"/>
              </a:spcAft>
              <a:buNone/>
            </a:pPr>
            <a:r>
              <a:t/>
            </a:r>
            <a:endParaRPr sz="1500">
              <a:solidFill>
                <a:srgbClr val="3C5A6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COMPLETING THE FAFSA</a:t>
            </a:r>
            <a:endParaRPr b="1">
              <a:latin typeface="Poppins"/>
              <a:ea typeface="Poppins"/>
              <a:cs typeface="Poppins"/>
              <a:sym typeface="Poppins"/>
            </a:endParaRPr>
          </a:p>
        </p:txBody>
      </p:sp>
      <p:pic>
        <p:nvPicPr>
          <p:cNvPr descr="A picture containing outdoor, park, metal, plant&#10;&#10;Description automatically generated" id="156" name="Google Shape;156;p2"/>
          <p:cNvPicPr preferRelativeResize="0"/>
          <p:nvPr>
            <p:ph idx="2" type="pic"/>
          </p:nvPr>
        </p:nvPicPr>
        <p:blipFill rotWithShape="1">
          <a:blip r:embed="rId3">
            <a:alphaModFix/>
          </a:blip>
          <a:srcRect b="0" l="28865" r="28866" t="0"/>
          <a:stretch/>
        </p:blipFill>
        <p:spPr>
          <a:xfrm>
            <a:off x="7844246" y="0"/>
            <a:ext cx="4347754" cy="6858000"/>
          </a:xfrm>
          <a:prstGeom prst="rect">
            <a:avLst/>
          </a:prstGeom>
          <a:solidFill>
            <a:schemeClr val="lt1"/>
          </a:solidFill>
          <a:ln>
            <a:noFill/>
          </a:ln>
        </p:spPr>
      </p:pic>
      <p:sp>
        <p:nvSpPr>
          <p:cNvPr id="157" name="Google Shape;157;p2"/>
          <p:cNvSpPr txBox="1"/>
          <p:nvPr>
            <p:ph idx="4294967295" type="body"/>
          </p:nvPr>
        </p:nvSpPr>
        <p:spPr>
          <a:xfrm>
            <a:off x="64918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58" name="Google Shape;158;p2"/>
          <p:cNvSpPr txBox="1"/>
          <p:nvPr>
            <p:ph idx="4294967295" type="body"/>
          </p:nvPr>
        </p:nvSpPr>
        <p:spPr>
          <a:xfrm>
            <a:off x="6449713" y="3777124"/>
            <a:ext cx="2148840" cy="4145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800"/>
              <a:buFont typeface="Arial"/>
              <a:buNone/>
            </a:pPr>
            <a:r>
              <a:t/>
            </a:r>
            <a:endParaRPr/>
          </a:p>
        </p:txBody>
      </p:sp>
      <p:sp>
        <p:nvSpPr>
          <p:cNvPr id="159" name="Google Shape;159;p2"/>
          <p:cNvSpPr/>
          <p:nvPr/>
        </p:nvSpPr>
        <p:spPr>
          <a:xfrm>
            <a:off x="6434328" y="3729006"/>
            <a:ext cx="2578608" cy="2578608"/>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60" name="Google Shape;160;p2"/>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cxnSp>
        <p:nvCxnSpPr>
          <p:cNvPr id="161" name="Google Shape;161;p2"/>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62" name="Google Shape;162;p2"/>
          <p:cNvSpPr txBox="1"/>
          <p:nvPr/>
        </p:nvSpPr>
        <p:spPr>
          <a:xfrm>
            <a:off x="6644223" y="4983481"/>
            <a:ext cx="2148840" cy="100584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b="1" lang="en-US" sz="1800">
                <a:solidFill>
                  <a:schemeClr val="lt1"/>
                </a:solidFill>
                <a:latin typeface="Poppins"/>
                <a:ea typeface="Poppins"/>
                <a:cs typeface="Poppins"/>
                <a:sym typeface="Poppins"/>
              </a:rPr>
              <a:t>FAFSA HOW?</a:t>
            </a:r>
            <a:endParaRPr b="1" sz="1800">
              <a:solidFill>
                <a:schemeClr val="lt1"/>
              </a:solidFill>
              <a:latin typeface="Poppins"/>
              <a:ea typeface="Poppins"/>
              <a:cs typeface="Poppins"/>
              <a:sym typeface="Poppins"/>
            </a:endParaRPr>
          </a:p>
        </p:txBody>
      </p:sp>
      <p:sp>
        <p:nvSpPr>
          <p:cNvPr id="163" name="Google Shape;163;p2"/>
          <p:cNvSpPr txBox="1"/>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lt1"/>
              </a:buClr>
              <a:buSzPts val="1800"/>
              <a:buFont typeface="Arial"/>
              <a:buNone/>
            </a:pPr>
            <a:r>
              <a:rPr b="0" i="0" lang="en-US" sz="1800" u="none" cap="none" strike="noStrike">
                <a:solidFill>
                  <a:schemeClr val="lt1"/>
                </a:solidFill>
                <a:latin typeface="Arial"/>
                <a:ea typeface="Arial"/>
                <a:cs typeface="Arial"/>
                <a:sym typeface="Arial"/>
              </a:rPr>
              <a:t>Date here</a:t>
            </a:r>
            <a:endParaRPr b="0" i="0" sz="1800" u="none" cap="none" strike="noStrike">
              <a:solidFill>
                <a:schemeClr val="lt1"/>
              </a:solidFill>
              <a:latin typeface="Arial"/>
              <a:ea typeface="Arial"/>
              <a:cs typeface="Arial"/>
              <a:sym typeface="Arial"/>
            </a:endParaRPr>
          </a:p>
        </p:txBody>
      </p:sp>
      <p:sp>
        <p:nvSpPr>
          <p:cNvPr id="164" name="Google Shape;164;p2"/>
          <p:cNvSpPr/>
          <p:nvPr/>
        </p:nvSpPr>
        <p:spPr>
          <a:xfrm>
            <a:off x="272143" y="6233886"/>
            <a:ext cx="1654629" cy="355600"/>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COMPLETING THE FAFSA FORM</a:t>
            </a:r>
            <a:endParaRPr>
              <a:latin typeface="Poppins"/>
              <a:ea typeface="Poppins"/>
              <a:cs typeface="Poppins"/>
              <a:sym typeface="Poppins"/>
            </a:endParaRPr>
          </a:p>
        </p:txBody>
      </p:sp>
      <p:pic>
        <p:nvPicPr>
          <p:cNvPr id="170" name="Google Shape;170;p6">
            <a:hlinkClick r:id="rId3"/>
          </p:cNvPr>
          <p:cNvPicPr preferRelativeResize="0"/>
          <p:nvPr/>
        </p:nvPicPr>
        <p:blipFill>
          <a:blip r:embed="rId4">
            <a:alphaModFix/>
          </a:blip>
          <a:stretch>
            <a:fillRect/>
          </a:stretch>
        </p:blipFill>
        <p:spPr>
          <a:xfrm>
            <a:off x="278800" y="3111897"/>
            <a:ext cx="4489627" cy="2524676"/>
          </a:xfrm>
          <a:prstGeom prst="rect">
            <a:avLst/>
          </a:prstGeom>
          <a:noFill/>
          <a:ln>
            <a:noFill/>
          </a:ln>
        </p:spPr>
      </p:pic>
      <p:sp>
        <p:nvSpPr>
          <p:cNvPr id="171" name="Google Shape;171;p6"/>
          <p:cNvSpPr txBox="1"/>
          <p:nvPr>
            <p:ph idx="1" type="body"/>
          </p:nvPr>
        </p:nvSpPr>
        <p:spPr>
          <a:xfrm>
            <a:off x="4977775" y="865525"/>
            <a:ext cx="7143300" cy="5911800"/>
          </a:xfrm>
          <a:prstGeom prst="rect">
            <a:avLst/>
          </a:prstGeom>
          <a:noFill/>
          <a:ln>
            <a:noFill/>
          </a:ln>
        </p:spPr>
        <p:txBody>
          <a:bodyPr anchorCtr="0" anchor="t" bIns="45700" lIns="91425" spcFirstLastPara="1" rIns="91425" wrap="square" tIns="45700">
            <a:noAutofit/>
          </a:bodyPr>
          <a:lstStyle/>
          <a:p>
            <a:pPr indent="-160020" lvl="0" marL="160020" rtl="0" algn="l">
              <a:lnSpc>
                <a:spcPct val="100000"/>
              </a:lnSpc>
              <a:spcBef>
                <a:spcPts val="0"/>
              </a:spcBef>
              <a:spcAft>
                <a:spcPts val="0"/>
              </a:spcAft>
              <a:buClr>
                <a:srgbClr val="EE5934"/>
              </a:buClr>
              <a:buSzPts val="1500"/>
              <a:buFont typeface="Roboto"/>
              <a:buChar char="•"/>
            </a:pPr>
            <a:r>
              <a:rPr lang="en-US" sz="1500">
                <a:latin typeface="Roboto"/>
                <a:ea typeface="Roboto"/>
                <a:cs typeface="Roboto"/>
                <a:sym typeface="Roboto"/>
              </a:rPr>
              <a:t>Have your documents ready!</a:t>
            </a:r>
            <a:endParaRPr sz="1500">
              <a:latin typeface="Roboto"/>
              <a:ea typeface="Roboto"/>
              <a:cs typeface="Roboto"/>
              <a:sym typeface="Roboto"/>
            </a:endParaRPr>
          </a:p>
          <a:p>
            <a:pPr indent="0" lvl="0" marL="457200" rtl="0" algn="l">
              <a:lnSpc>
                <a:spcPct val="100000"/>
              </a:lnSpc>
              <a:spcBef>
                <a:spcPts val="600"/>
              </a:spcBef>
              <a:spcAft>
                <a:spcPts val="0"/>
              </a:spcAft>
              <a:buNone/>
            </a:pPr>
            <a:r>
              <a:rPr lang="en-US" sz="1500">
                <a:latin typeface="Roboto"/>
                <a:ea typeface="Roboto"/>
                <a:cs typeface="Roboto"/>
                <a:sym typeface="Roboto"/>
              </a:rPr>
              <a:t>It should take around 30 minutes! You can save and return to the </a:t>
            </a:r>
            <a:r>
              <a:rPr lang="en-US" sz="1500">
                <a:latin typeface="Roboto"/>
                <a:ea typeface="Roboto"/>
                <a:cs typeface="Roboto"/>
                <a:sym typeface="Roboto"/>
              </a:rPr>
              <a:t>application</a:t>
            </a:r>
            <a:r>
              <a:rPr lang="en-US" sz="1500">
                <a:latin typeface="Roboto"/>
                <a:ea typeface="Roboto"/>
                <a:cs typeface="Roboto"/>
                <a:sym typeface="Roboto"/>
              </a:rPr>
              <a:t> if needed.</a:t>
            </a:r>
            <a:endParaRPr sz="1500">
              <a:latin typeface="Roboto"/>
              <a:ea typeface="Roboto"/>
              <a:cs typeface="Roboto"/>
              <a:sym typeface="Roboto"/>
            </a:endParaRPr>
          </a:p>
          <a:p>
            <a:pPr indent="-160020" lvl="0" marL="160020" rtl="0" algn="l">
              <a:lnSpc>
                <a:spcPct val="100000"/>
              </a:lnSpc>
              <a:spcBef>
                <a:spcPts val="600"/>
              </a:spcBef>
              <a:spcAft>
                <a:spcPts val="0"/>
              </a:spcAft>
              <a:buClr>
                <a:srgbClr val="EE5934"/>
              </a:buClr>
              <a:buSzPts val="1500"/>
              <a:buFont typeface="Roboto"/>
              <a:buChar char="•"/>
            </a:pPr>
            <a:r>
              <a:rPr lang="en-US" sz="1500">
                <a:latin typeface="Roboto"/>
                <a:ea typeface="Roboto"/>
                <a:cs typeface="Roboto"/>
                <a:sym typeface="Roboto"/>
              </a:rPr>
              <a:t>Follow these 8 steps to Completing the FAFSA Form</a:t>
            </a:r>
            <a:endParaRPr sz="1500">
              <a:latin typeface="Roboto"/>
              <a:ea typeface="Roboto"/>
              <a:cs typeface="Roboto"/>
              <a:sym typeface="Roboto"/>
            </a:endParaRPr>
          </a:p>
          <a:p>
            <a:pPr indent="0" lvl="0" marL="0" rtl="0" algn="l">
              <a:lnSpc>
                <a:spcPct val="100000"/>
              </a:lnSpc>
              <a:spcBef>
                <a:spcPts val="600"/>
              </a:spcBef>
              <a:spcAft>
                <a:spcPts val="0"/>
              </a:spcAft>
              <a:buNone/>
            </a:pPr>
            <a:r>
              <a:t/>
            </a:r>
            <a:endParaRPr sz="1500">
              <a:latin typeface="Roboto"/>
              <a:ea typeface="Roboto"/>
              <a:cs typeface="Roboto"/>
              <a:sym typeface="Roboto"/>
            </a:endParaRPr>
          </a:p>
          <a:p>
            <a:pPr indent="-323850" lvl="0" marL="457200" rtl="0" algn="l">
              <a:lnSpc>
                <a:spcPct val="100000"/>
              </a:lnSpc>
              <a:spcBef>
                <a:spcPts val="600"/>
              </a:spcBef>
              <a:spcAft>
                <a:spcPts val="0"/>
              </a:spcAft>
              <a:buSzPts val="1500"/>
              <a:buFont typeface="Roboto"/>
              <a:buAutoNum type="arabicParenR"/>
            </a:pPr>
            <a:r>
              <a:rPr lang="en-US" sz="1500">
                <a:latin typeface="Roboto"/>
                <a:ea typeface="Roboto"/>
                <a:cs typeface="Roboto"/>
                <a:sym typeface="Roboto"/>
              </a:rPr>
              <a:t>Create a StudentAid.gov account (FSA ID)</a:t>
            </a:r>
            <a:endParaRPr sz="1500">
              <a:latin typeface="Roboto"/>
              <a:ea typeface="Roboto"/>
              <a:cs typeface="Roboto"/>
              <a:sym typeface="Roboto"/>
            </a:endParaRPr>
          </a:p>
          <a:p>
            <a:pPr indent="-323850" lvl="1" marL="1371600" rtl="0" algn="l">
              <a:lnSpc>
                <a:spcPct val="100000"/>
              </a:lnSpc>
              <a:spcBef>
                <a:spcPts val="0"/>
              </a:spcBef>
              <a:spcAft>
                <a:spcPts val="0"/>
              </a:spcAft>
              <a:buSzPts val="1500"/>
              <a:buFont typeface="Roboto"/>
              <a:buAutoNum type="alphaLcParenR"/>
            </a:pPr>
            <a:r>
              <a:rPr lang="en-US" sz="1500">
                <a:latin typeface="Roboto"/>
                <a:ea typeface="Roboto"/>
                <a:cs typeface="Roboto"/>
                <a:sym typeface="Roboto"/>
              </a:rPr>
              <a:t>Skip if you and your parent have already done this!</a:t>
            </a:r>
            <a:endParaRPr sz="1500">
              <a:latin typeface="Roboto"/>
              <a:ea typeface="Roboto"/>
              <a:cs typeface="Roboto"/>
              <a:sym typeface="Roboto"/>
            </a:endParaRPr>
          </a:p>
          <a:p>
            <a:pPr indent="-323850" lvl="0" marL="457200" rtl="0" algn="l">
              <a:lnSpc>
                <a:spcPct val="100000"/>
              </a:lnSpc>
              <a:spcBef>
                <a:spcPts val="0"/>
              </a:spcBef>
              <a:spcAft>
                <a:spcPts val="0"/>
              </a:spcAft>
              <a:buSzPts val="1500"/>
              <a:buFont typeface="Roboto"/>
              <a:buAutoNum type="arabicParenR"/>
            </a:pPr>
            <a:r>
              <a:rPr lang="en-US" sz="1500">
                <a:latin typeface="Roboto"/>
                <a:ea typeface="Roboto"/>
                <a:cs typeface="Roboto"/>
                <a:sym typeface="Roboto"/>
              </a:rPr>
              <a:t>Start the FAFSA form at fafsa.gov</a:t>
            </a:r>
            <a:endParaRPr>
              <a:latin typeface="Roboto"/>
              <a:ea typeface="Roboto"/>
              <a:cs typeface="Roboto"/>
              <a:sym typeface="Roboto"/>
            </a:endParaRPr>
          </a:p>
          <a:p>
            <a:pPr indent="-323850" lvl="0" marL="457200" rtl="0" algn="l">
              <a:lnSpc>
                <a:spcPct val="100000"/>
              </a:lnSpc>
              <a:spcBef>
                <a:spcPts val="0"/>
              </a:spcBef>
              <a:spcAft>
                <a:spcPts val="0"/>
              </a:spcAft>
              <a:buSzPts val="1500"/>
              <a:buFont typeface="Roboto"/>
              <a:buAutoNum type="arabicParenR"/>
            </a:pPr>
            <a:r>
              <a:rPr lang="en-US" sz="1500">
                <a:latin typeface="Roboto"/>
                <a:ea typeface="Roboto"/>
                <a:cs typeface="Roboto"/>
                <a:sym typeface="Roboto"/>
              </a:rPr>
              <a:t>Fill out the Student Demographics Section</a:t>
            </a:r>
            <a:endParaRPr sz="1500">
              <a:latin typeface="Roboto"/>
              <a:ea typeface="Roboto"/>
              <a:cs typeface="Roboto"/>
              <a:sym typeface="Roboto"/>
            </a:endParaRPr>
          </a:p>
          <a:p>
            <a:pPr indent="-323850" lvl="0" marL="457200" rtl="0" algn="l">
              <a:lnSpc>
                <a:spcPct val="100000"/>
              </a:lnSpc>
              <a:spcBef>
                <a:spcPts val="0"/>
              </a:spcBef>
              <a:spcAft>
                <a:spcPts val="0"/>
              </a:spcAft>
              <a:buSzPts val="1500"/>
              <a:buFont typeface="Roboto"/>
              <a:buAutoNum type="arabicParenR"/>
            </a:pPr>
            <a:r>
              <a:rPr lang="en-US" sz="1500">
                <a:latin typeface="Roboto"/>
                <a:ea typeface="Roboto"/>
                <a:cs typeface="Roboto"/>
                <a:sym typeface="Roboto"/>
              </a:rPr>
              <a:t>List the schools to which you want your FAFSA information sent</a:t>
            </a:r>
            <a:endParaRPr sz="1500">
              <a:latin typeface="Roboto"/>
              <a:ea typeface="Roboto"/>
              <a:cs typeface="Roboto"/>
              <a:sym typeface="Roboto"/>
            </a:endParaRPr>
          </a:p>
          <a:p>
            <a:pPr indent="-323850" lvl="1" marL="1371600" rtl="0" algn="l">
              <a:lnSpc>
                <a:spcPct val="115000"/>
              </a:lnSpc>
              <a:spcBef>
                <a:spcPts val="0"/>
              </a:spcBef>
              <a:spcAft>
                <a:spcPts val="0"/>
              </a:spcAft>
              <a:buSzPts val="1500"/>
              <a:buFont typeface="Roboto"/>
              <a:buAutoNum type="alphaLcParenR"/>
            </a:pPr>
            <a:r>
              <a:rPr lang="en-US">
                <a:latin typeface="Roboto"/>
                <a:ea typeface="Roboto"/>
                <a:cs typeface="Roboto"/>
                <a:sym typeface="Roboto"/>
              </a:rPr>
              <a:t>You should add every school that you’re considering, even if you haven’t applied or been accepted yet.</a:t>
            </a:r>
            <a:endParaRPr sz="1500">
              <a:latin typeface="Roboto"/>
              <a:ea typeface="Roboto"/>
              <a:cs typeface="Roboto"/>
              <a:sym typeface="Roboto"/>
            </a:endParaRPr>
          </a:p>
          <a:p>
            <a:pPr indent="-323850" lvl="0" marL="457200" rtl="0" algn="l">
              <a:lnSpc>
                <a:spcPct val="100000"/>
              </a:lnSpc>
              <a:spcBef>
                <a:spcPts val="0"/>
              </a:spcBef>
              <a:spcAft>
                <a:spcPts val="0"/>
              </a:spcAft>
              <a:buSzPts val="1500"/>
              <a:buFont typeface="Roboto"/>
              <a:buAutoNum type="arabicParenR"/>
            </a:pPr>
            <a:r>
              <a:rPr lang="en-US" sz="1500">
                <a:latin typeface="Roboto"/>
                <a:ea typeface="Roboto"/>
                <a:cs typeface="Roboto"/>
                <a:sym typeface="Roboto"/>
              </a:rPr>
              <a:t>Answer the dependency status questions</a:t>
            </a:r>
            <a:endParaRPr sz="1500">
              <a:latin typeface="Roboto"/>
              <a:ea typeface="Roboto"/>
              <a:cs typeface="Roboto"/>
              <a:sym typeface="Roboto"/>
            </a:endParaRPr>
          </a:p>
          <a:p>
            <a:pPr indent="-323850" lvl="0" marL="457200" rtl="0" algn="l">
              <a:lnSpc>
                <a:spcPct val="100000"/>
              </a:lnSpc>
              <a:spcBef>
                <a:spcPts val="0"/>
              </a:spcBef>
              <a:spcAft>
                <a:spcPts val="0"/>
              </a:spcAft>
              <a:buSzPts val="1500"/>
              <a:buFont typeface="Roboto"/>
              <a:buAutoNum type="arabicParenR"/>
            </a:pPr>
            <a:r>
              <a:rPr lang="en-US" sz="1500">
                <a:latin typeface="Roboto"/>
                <a:ea typeface="Roboto"/>
                <a:cs typeface="Roboto"/>
                <a:sym typeface="Roboto"/>
              </a:rPr>
              <a:t>Fill out the Parent Demographics section</a:t>
            </a:r>
            <a:endParaRPr sz="1500">
              <a:latin typeface="Roboto"/>
              <a:ea typeface="Roboto"/>
              <a:cs typeface="Roboto"/>
              <a:sym typeface="Roboto"/>
            </a:endParaRPr>
          </a:p>
          <a:p>
            <a:pPr indent="-323850" lvl="0" marL="457200" rtl="0" algn="l">
              <a:lnSpc>
                <a:spcPct val="100000"/>
              </a:lnSpc>
              <a:spcBef>
                <a:spcPts val="0"/>
              </a:spcBef>
              <a:spcAft>
                <a:spcPts val="0"/>
              </a:spcAft>
              <a:buSzPts val="1500"/>
              <a:buFont typeface="Roboto"/>
              <a:buAutoNum type="arabicParenR"/>
            </a:pPr>
            <a:r>
              <a:rPr lang="en-US" sz="1500">
                <a:latin typeface="Roboto"/>
                <a:ea typeface="Roboto"/>
                <a:cs typeface="Roboto"/>
                <a:sym typeface="Roboto"/>
              </a:rPr>
              <a:t>Supply your financial information</a:t>
            </a:r>
            <a:endParaRPr sz="1500">
              <a:latin typeface="Roboto"/>
              <a:ea typeface="Roboto"/>
              <a:cs typeface="Roboto"/>
              <a:sym typeface="Roboto"/>
            </a:endParaRPr>
          </a:p>
          <a:p>
            <a:pPr indent="-323850" lvl="1" marL="1371600" rtl="0" algn="l">
              <a:lnSpc>
                <a:spcPct val="100000"/>
              </a:lnSpc>
              <a:spcBef>
                <a:spcPts val="0"/>
              </a:spcBef>
              <a:spcAft>
                <a:spcPts val="0"/>
              </a:spcAft>
              <a:buSzPts val="1500"/>
              <a:buFont typeface="Roboto"/>
              <a:buAutoNum type="alphaLcParenR"/>
            </a:pPr>
            <a:r>
              <a:rPr lang="en-US" sz="1500">
                <a:latin typeface="Roboto"/>
                <a:ea typeface="Roboto"/>
                <a:cs typeface="Roboto"/>
                <a:sym typeface="Roboto"/>
              </a:rPr>
              <a:t>You may be able to use the IRS Data Retrieval Tool </a:t>
            </a:r>
            <a:r>
              <a:rPr lang="en-US">
                <a:latin typeface="Roboto"/>
                <a:ea typeface="Roboto"/>
                <a:cs typeface="Roboto"/>
                <a:sym typeface="Roboto"/>
              </a:rPr>
              <a:t> that transfers your financial information from the IRS to the FAFSA.</a:t>
            </a:r>
            <a:endParaRPr sz="1500">
              <a:latin typeface="Roboto"/>
              <a:ea typeface="Roboto"/>
              <a:cs typeface="Roboto"/>
              <a:sym typeface="Roboto"/>
            </a:endParaRPr>
          </a:p>
          <a:p>
            <a:pPr indent="-323850" lvl="0" marL="457200" rtl="0" algn="l">
              <a:lnSpc>
                <a:spcPct val="100000"/>
              </a:lnSpc>
              <a:spcBef>
                <a:spcPts val="0"/>
              </a:spcBef>
              <a:spcAft>
                <a:spcPts val="0"/>
              </a:spcAft>
              <a:buSzPts val="1500"/>
              <a:buFont typeface="Roboto"/>
              <a:buAutoNum type="arabicParenR"/>
            </a:pPr>
            <a:r>
              <a:rPr lang="en-US" sz="1500">
                <a:latin typeface="Roboto"/>
                <a:ea typeface="Roboto"/>
                <a:cs typeface="Roboto"/>
                <a:sym typeface="Roboto"/>
              </a:rPr>
              <a:t>Sign and submit your FAFSA form</a:t>
            </a:r>
            <a:r>
              <a:rPr lang="en-US" sz="1500">
                <a:latin typeface="Roboto"/>
                <a:ea typeface="Roboto"/>
                <a:cs typeface="Roboto"/>
                <a:sym typeface="Roboto"/>
              </a:rPr>
              <a:t> </a:t>
            </a:r>
            <a:endParaRPr sz="1500">
              <a:latin typeface="Roboto"/>
              <a:ea typeface="Roboto"/>
              <a:cs typeface="Roboto"/>
              <a:sym typeface="Roboto"/>
            </a:endParaRPr>
          </a:p>
          <a:p>
            <a:pPr indent="-323850" lvl="1" marL="1371600" rtl="0" algn="l">
              <a:lnSpc>
                <a:spcPct val="100000"/>
              </a:lnSpc>
              <a:spcBef>
                <a:spcPts val="0"/>
              </a:spcBef>
              <a:spcAft>
                <a:spcPts val="0"/>
              </a:spcAft>
              <a:buSzPts val="1500"/>
              <a:buFont typeface="Roboto"/>
              <a:buAutoNum type="alphaLcParenR"/>
            </a:pPr>
            <a:r>
              <a:rPr lang="en-US" sz="1500">
                <a:latin typeface="Roboto"/>
                <a:ea typeface="Roboto"/>
                <a:cs typeface="Roboto"/>
                <a:sym typeface="Roboto"/>
              </a:rPr>
              <a:t>Use your FSA ID (Parent must use their own FSA ID)</a:t>
            </a:r>
            <a:endParaRPr sz="1500">
              <a:latin typeface="Roboto"/>
              <a:ea typeface="Roboto"/>
              <a:cs typeface="Roboto"/>
              <a:sym typeface="Roboto"/>
            </a:endParaRPr>
          </a:p>
          <a:p>
            <a:pPr indent="-323850" lvl="1" marL="1371600" rtl="0" algn="l">
              <a:lnSpc>
                <a:spcPct val="100000"/>
              </a:lnSpc>
              <a:spcBef>
                <a:spcPts val="0"/>
              </a:spcBef>
              <a:spcAft>
                <a:spcPts val="0"/>
              </a:spcAft>
              <a:buSzPts val="1500"/>
              <a:buFont typeface="Roboto"/>
              <a:buAutoNum type="alphaLcParenR"/>
            </a:pPr>
            <a:r>
              <a:rPr lang="en-US" sz="1500">
                <a:latin typeface="Roboto"/>
                <a:ea typeface="Roboto"/>
                <a:cs typeface="Roboto"/>
                <a:sym typeface="Roboto"/>
              </a:rPr>
              <a:t>THIS IS THE MOST IMPORTANT STEP!!</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debb109802_0_13"/>
          <p:cNvSpPr txBox="1"/>
          <p:nvPr>
            <p:ph type="title"/>
          </p:nvPr>
        </p:nvSpPr>
        <p:spPr>
          <a:xfrm>
            <a:off x="657201" y="1902790"/>
            <a:ext cx="33834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IT’S SUBMITTED, WHAT NOW?</a:t>
            </a:r>
            <a:endParaRPr>
              <a:latin typeface="Poppins"/>
              <a:ea typeface="Poppins"/>
              <a:cs typeface="Poppins"/>
              <a:sym typeface="Poppins"/>
            </a:endParaRPr>
          </a:p>
        </p:txBody>
      </p:sp>
      <p:sp>
        <p:nvSpPr>
          <p:cNvPr id="177" name="Google Shape;177;gdebb109802_0_13"/>
          <p:cNvSpPr txBox="1"/>
          <p:nvPr>
            <p:ph idx="1" type="body"/>
          </p:nvPr>
        </p:nvSpPr>
        <p:spPr>
          <a:xfrm>
            <a:off x="3481575" y="972500"/>
            <a:ext cx="4309200" cy="5817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500">
                <a:solidFill>
                  <a:srgbClr val="3C5A62"/>
                </a:solidFill>
                <a:latin typeface="Roboto"/>
                <a:ea typeface="Roboto"/>
                <a:cs typeface="Roboto"/>
                <a:sym typeface="Roboto"/>
              </a:rPr>
              <a:t>YOU WILL GET AN ELECTRONIC OF PAPER DOCUMENT STUDENT AID REPORT (SAR)</a:t>
            </a:r>
            <a:endParaRPr b="1"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Summarizes the information you provided on your FAFSA form</a:t>
            </a:r>
            <a:r>
              <a:rPr lang="en-US" sz="1500">
                <a:solidFill>
                  <a:srgbClr val="3C5A62"/>
                </a:solidFill>
                <a:latin typeface="Roboto"/>
                <a:ea typeface="Roboto"/>
                <a:cs typeface="Roboto"/>
                <a:sym typeface="Roboto"/>
              </a:rPr>
              <a:t> </a:t>
            </a:r>
            <a:endParaRPr sz="1500">
              <a:solidFill>
                <a:srgbClr val="3C5A62"/>
              </a:solidFill>
              <a:latin typeface="Roboto"/>
              <a:ea typeface="Roboto"/>
              <a:cs typeface="Roboto"/>
              <a:sym typeface="Roboto"/>
            </a:endParaRPr>
          </a:p>
          <a:p>
            <a:pPr indent="0" lvl="1" marL="457200" rtl="0" algn="l">
              <a:lnSpc>
                <a:spcPct val="90000"/>
              </a:lnSpc>
              <a:spcBef>
                <a:spcPts val="1000"/>
              </a:spcBef>
              <a:spcAft>
                <a:spcPts val="0"/>
              </a:spcAft>
              <a:buClr>
                <a:srgbClr val="3C5A62"/>
              </a:buClr>
              <a:buSzPts val="1500"/>
              <a:buFont typeface="Roboto"/>
              <a:buNone/>
            </a:pPr>
            <a:r>
              <a:rPr lang="en-US" sz="1500">
                <a:solidFill>
                  <a:srgbClr val="3C5A62"/>
                </a:solidFill>
                <a:latin typeface="Roboto"/>
                <a:ea typeface="Roboto"/>
                <a:cs typeface="Roboto"/>
                <a:sym typeface="Roboto"/>
              </a:rPr>
              <a:t>DOUBLE CHECK THAT IT’S CORRECT!</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It includes your Expected Family Contribution (EFC), your estimated eligibility for federal student loans and grants.</a:t>
            </a:r>
            <a:br>
              <a:rPr lang="en-US" sz="1500">
                <a:solidFill>
                  <a:srgbClr val="3C5A62"/>
                </a:solidFill>
                <a:latin typeface="Roboto"/>
                <a:ea typeface="Roboto"/>
                <a:cs typeface="Roboto"/>
                <a:sym typeface="Roboto"/>
              </a:rPr>
            </a:br>
            <a:endParaRPr sz="1500">
              <a:solidFill>
                <a:srgbClr val="3C5A62"/>
              </a:solidFill>
              <a:latin typeface="Roboto"/>
              <a:ea typeface="Roboto"/>
              <a:cs typeface="Roboto"/>
              <a:sym typeface="Roboto"/>
            </a:endParaRPr>
          </a:p>
          <a:p>
            <a:pPr indent="0" lvl="0" marL="0" rtl="0" algn="l">
              <a:lnSpc>
                <a:spcPct val="90000"/>
              </a:lnSpc>
              <a:spcBef>
                <a:spcPts val="1000"/>
              </a:spcBef>
              <a:spcAft>
                <a:spcPts val="0"/>
              </a:spcAft>
              <a:buClr>
                <a:srgbClr val="3C5A62"/>
              </a:buClr>
              <a:buSzPts val="1500"/>
              <a:buFont typeface="Arial"/>
              <a:buNone/>
            </a:pPr>
            <a:r>
              <a:rPr b="1" lang="en-US" sz="1500">
                <a:solidFill>
                  <a:srgbClr val="3C5A62"/>
                </a:solidFill>
                <a:latin typeface="Roboto"/>
                <a:ea typeface="Roboto"/>
                <a:cs typeface="Roboto"/>
                <a:sym typeface="Roboto"/>
              </a:rPr>
              <a:t>ESTIMATED FAMILY CONTRIBUTION (EFC)</a:t>
            </a:r>
            <a:r>
              <a:rPr b="1" lang="en-US" sz="1500">
                <a:solidFill>
                  <a:srgbClr val="3C5A62"/>
                </a:solidFill>
                <a:latin typeface="Roboto"/>
                <a:ea typeface="Roboto"/>
                <a:cs typeface="Roboto"/>
                <a:sym typeface="Roboto"/>
              </a:rPr>
              <a:t> </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 A number used to calculate how much financial aid you are </a:t>
            </a:r>
            <a:r>
              <a:rPr lang="en-US" sz="1500">
                <a:solidFill>
                  <a:srgbClr val="3C5A62"/>
                </a:solidFill>
                <a:latin typeface="Roboto"/>
                <a:ea typeface="Roboto"/>
                <a:cs typeface="Roboto"/>
                <a:sym typeface="Roboto"/>
              </a:rPr>
              <a:t>eligible</a:t>
            </a:r>
            <a:r>
              <a:rPr lang="en-US" sz="1500">
                <a:solidFill>
                  <a:srgbClr val="3C5A62"/>
                </a:solidFill>
                <a:latin typeface="Roboto"/>
                <a:ea typeface="Roboto"/>
                <a:cs typeface="Roboto"/>
                <a:sym typeface="Roboto"/>
              </a:rPr>
              <a:t> to receive based off or Parent/Student financial information from last year.</a:t>
            </a:r>
            <a:endParaRPr sz="1500">
              <a:solidFill>
                <a:srgbClr val="3C5A62"/>
              </a:solidFill>
              <a:latin typeface="Roboto"/>
              <a:ea typeface="Roboto"/>
              <a:cs typeface="Roboto"/>
              <a:sym typeface="Roboto"/>
            </a:endParaRPr>
          </a:p>
          <a:p>
            <a:pPr indent="0" lvl="0" marL="0" rtl="0" algn="l">
              <a:lnSpc>
                <a:spcPct val="90000"/>
              </a:lnSpc>
              <a:spcBef>
                <a:spcPts val="1000"/>
              </a:spcBef>
              <a:spcAft>
                <a:spcPts val="0"/>
              </a:spcAft>
              <a:buNone/>
            </a:pPr>
            <a:r>
              <a:rPr b="1" lang="en-US" sz="1500">
                <a:solidFill>
                  <a:srgbClr val="3C5A62"/>
                </a:solidFill>
                <a:latin typeface="Roboto"/>
                <a:ea typeface="Roboto"/>
                <a:cs typeface="Roboto"/>
                <a:sym typeface="Roboto"/>
              </a:rPr>
              <a:t>CALCULATING YOUR AID AMOUNT </a:t>
            </a:r>
            <a:endParaRPr sz="1500">
              <a:solidFill>
                <a:srgbClr val="3C5A62"/>
              </a:solidFill>
              <a:latin typeface="Roboto"/>
              <a:ea typeface="Roboto"/>
              <a:cs typeface="Roboto"/>
              <a:sym typeface="Roboto"/>
            </a:endParaRPr>
          </a:p>
          <a:p>
            <a:pPr indent="-95250" lvl="0" marL="0" rtl="0" algn="l">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 College or career schools determine financial need by using this simple formula from FAFSA information:</a:t>
            </a:r>
            <a:endParaRPr sz="1500">
              <a:solidFill>
                <a:srgbClr val="3C5A62"/>
              </a:solidFill>
              <a:latin typeface="Roboto"/>
              <a:ea typeface="Roboto"/>
              <a:cs typeface="Roboto"/>
              <a:sym typeface="Roboto"/>
            </a:endParaRPr>
          </a:p>
          <a:p>
            <a:pPr indent="0" lvl="1" marL="457200" rtl="0" algn="l">
              <a:spcBef>
                <a:spcPts val="500"/>
              </a:spcBef>
              <a:spcAft>
                <a:spcPts val="0"/>
              </a:spcAft>
              <a:buClr>
                <a:srgbClr val="3C5A62"/>
              </a:buClr>
              <a:buSzPts val="1500"/>
              <a:buFont typeface="Roboto"/>
              <a:buNone/>
            </a:pPr>
            <a:r>
              <a:rPr lang="en-US" sz="1500">
                <a:solidFill>
                  <a:srgbClr val="3C5A62"/>
                </a:solidFill>
                <a:latin typeface="Roboto"/>
                <a:ea typeface="Roboto"/>
                <a:cs typeface="Roboto"/>
                <a:sym typeface="Roboto"/>
              </a:rPr>
              <a:t>Cost of Attendance (COA) - Expected Family Contribution (EFC) = Financial need</a:t>
            </a:r>
            <a:endParaRPr sz="1500">
              <a:solidFill>
                <a:srgbClr val="3C5A62"/>
              </a:solidFill>
              <a:latin typeface="Roboto"/>
              <a:ea typeface="Roboto"/>
              <a:cs typeface="Roboto"/>
              <a:sym typeface="Roboto"/>
            </a:endParaRPr>
          </a:p>
        </p:txBody>
      </p:sp>
      <p:pic>
        <p:nvPicPr>
          <p:cNvPr id="178" name="Google Shape;178;gdebb109802_0_13"/>
          <p:cNvPicPr preferRelativeResize="0"/>
          <p:nvPr/>
        </p:nvPicPr>
        <p:blipFill rotWithShape="1">
          <a:blip r:embed="rId3">
            <a:alphaModFix/>
          </a:blip>
          <a:srcRect b="0" l="12314" r="37625" t="0"/>
          <a:stretch/>
        </p:blipFill>
        <p:spPr>
          <a:xfrm>
            <a:off x="7790775" y="813325"/>
            <a:ext cx="4401226" cy="58636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2021-03-28T15:21:24Z</dcterms:created>
  <dc:creator>Kimberly Miller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0x010100C053AFEDCF43AF4A87A0A85DED29F48E</vt:lpwstr>
  </property>
</Properties>
</file>