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Roboto"/>
      <p:regular r:id="rId16"/>
      <p:bold r:id="rId17"/>
      <p:italic r:id="rId18"/>
      <p:boldItalic r:id="rId19"/>
    </p:embeddedFont>
    <p:embeddedFont>
      <p:font typeface="Poppins"/>
      <p:regular r:id="rId20"/>
      <p:bold r:id="rId21"/>
      <p:italic r:id="rId22"/>
      <p:boldItalic r:id="rId23"/>
    </p:embeddedFont>
    <p:embeddedFont>
      <p:font typeface="Helvetica Neue"/>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h7ZkeLtnm7wU/1h6V+LfXMmQOc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HelveticaNeue-regular.fntdata"/><Relationship Id="rId23" Type="http://schemas.openxmlformats.org/officeDocument/2006/relationships/font" Target="fonts/Poppins-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customschemas.google.com/relationships/presentationmetadata" Target="metadata"/><Relationship Id="rId27"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Career Activity: Getting to Know College and Career Vocabulary</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lesson will help students identify and understand vocabulary used when discussing college and career options.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Estimated Time: </a:t>
            </a:r>
            <a:r>
              <a:rPr lang="en-US">
                <a:latin typeface="Helvetica Neue"/>
                <a:ea typeface="Helvetica Neue"/>
                <a:cs typeface="Helvetica Neue"/>
                <a:sym typeface="Helvetica Neue"/>
              </a:rPr>
              <a:t>45-60 minutes</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Plan Activity: </a:t>
            </a:r>
            <a:r>
              <a:rPr lang="en-US">
                <a:latin typeface="Helvetica Neue"/>
                <a:ea typeface="Helvetica Neue"/>
                <a:cs typeface="Helvetica Neue"/>
                <a:sym typeface="Helvetica Neue"/>
              </a:rPr>
              <a:t>8th Grade </a:t>
            </a:r>
            <a:r>
              <a:rPr b="1" lang="en-US">
                <a:latin typeface="Helvetica Neue"/>
                <a:ea typeface="Helvetica Neue"/>
                <a:cs typeface="Helvetica Neue"/>
                <a:sym typeface="Helvetica Neue"/>
              </a:rPr>
              <a:t>Additional Activities: </a:t>
            </a:r>
            <a:r>
              <a:rPr lang="en-US">
                <a:latin typeface="Helvetica Neue"/>
                <a:ea typeface="Helvetica Neue"/>
                <a:cs typeface="Helvetica Neue"/>
                <a:sym typeface="Helvetica Neue"/>
              </a:rPr>
              <a:t>9, 10, 11</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a:t>
            </a:r>
            <a:r>
              <a:rPr lang="en-US">
                <a:highlight>
                  <a:srgbClr val="FFFFFF"/>
                </a:highlight>
                <a:latin typeface="Helvetica Neue"/>
                <a:ea typeface="Helvetica Neue"/>
                <a:cs typeface="Helvetica Neue"/>
                <a:sym typeface="Helvetica Neue"/>
              </a:rPr>
              <a:t>Students will develop a more in-depth vocabulary regarding college/career terminology</a:t>
            </a:r>
            <a:r>
              <a:rPr lang="en-US">
                <a:latin typeface="Helvetica Neue"/>
                <a:ea typeface="Helvetica Neue"/>
                <a:cs typeface="Helvetica Neue"/>
                <a:sym typeface="Helvetica Neue"/>
              </a:rPr>
              <a:t>.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Powerpoint, Handouts, Pen, Paper, </a:t>
            </a:r>
            <a:r>
              <a:rPr b="1" lang="en-US">
                <a:latin typeface="Helvetica Neue"/>
                <a:ea typeface="Helvetica Neue"/>
                <a:cs typeface="Helvetica Neue"/>
                <a:sym typeface="Helvetica Neue"/>
              </a:rPr>
              <a:t>Optional: </a:t>
            </a:r>
            <a:r>
              <a:rPr lang="en-US">
                <a:latin typeface="Helvetica Neue"/>
                <a:ea typeface="Helvetica Neue"/>
                <a:cs typeface="Helvetica Neue"/>
                <a:sym typeface="Helvetica Neue"/>
              </a:rPr>
              <a:t>Bingo Cards, Computer </a:t>
            </a:r>
            <a:endParaRPr b="1">
              <a:latin typeface="Helvetica Neue"/>
              <a:ea typeface="Helvetica Neue"/>
              <a:cs typeface="Helvetica Neue"/>
              <a:sym typeface="Helvetica Neue"/>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Part 2: Reviewing College &amp; Career Vocabulary</a:t>
            </a:r>
            <a:endParaRPr b="1"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Materials Needed: 2 copies of caller card; 1 x Handout_Teacher Copy College &amp; Career Vocabulary; 1 bingo card for each student (30 available cards); beans/markers to cover space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Print two copies of the caller’s card. Cut one copy up, fold the squares in half, and put them in a hat. Use your Bingo Caller’s Card to call the bingo and keep track of which words you have already called.</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To call the bingo, pull a square out of the hat, unfold it, and read it out. Pair with the Teacher copy of hand out and read the definition with the vocabulary word as well.</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p:txBody>
      </p:sp>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Academic Vocabulary</a:t>
            </a:r>
            <a:r>
              <a:rPr i="1" lang="en-US">
                <a:latin typeface="Helvetica Neue"/>
                <a:ea typeface="Helvetica Neue"/>
                <a:cs typeface="Helvetica Neue"/>
                <a:sym typeface="Helvetica Neue"/>
              </a:rPr>
              <a:t> </a:t>
            </a:r>
            <a:endParaRPr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See Vocabulary Handout for extensive list</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a:t>
            </a:r>
            <a:r>
              <a:rPr i="1" lang="en-US">
                <a:latin typeface="Helvetica Neue"/>
                <a:ea typeface="Helvetica Neue"/>
                <a:cs typeface="Helvetica Neue"/>
                <a:sym typeface="Helvetica Neue"/>
              </a:rPr>
              <a:t>[Use Powerpoint]</a:t>
            </a:r>
            <a:r>
              <a:rPr lang="en-US">
                <a:latin typeface="Helvetica Neue"/>
                <a:ea typeface="Helvetica Neue"/>
                <a:cs typeface="Helvetica Neue"/>
                <a:sym typeface="Helvetica Neue"/>
              </a:rPr>
              <a:t> </a:t>
            </a:r>
            <a:r>
              <a:rPr lang="en-US">
                <a:highlight>
                  <a:srgbClr val="FFFFFF"/>
                </a:highlight>
                <a:latin typeface="Helvetica Neue"/>
                <a:ea typeface="Helvetica Neue"/>
                <a:cs typeface="Helvetica Neue"/>
                <a:sym typeface="Helvetica Neue"/>
              </a:rPr>
              <a:t>Knowing what your family, counselors, teachers, and upper-classmen are talking about when it comes to college and career is half the battle while looking at your options after high school! Understanding the most common terms and concepts means that you will be comfortable having meaningful conversations about your future with the adults who guide and support you. You’ll also have a better idea about what questions you still have, and can follow up with a teacher or counselor to get the answers you need.</a:t>
            </a:r>
            <a:endParaRPr>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College &amp; Career Vocabulary</a:t>
            </a:r>
            <a:r>
              <a:rPr i="1" lang="en-US">
                <a:latin typeface="Helvetica Neue"/>
                <a:ea typeface="Helvetica Neue"/>
                <a:cs typeface="Helvetica Neue"/>
                <a:sym typeface="Helvetica Neue"/>
              </a:rPr>
              <a:t>: Give each student a copy of handout_Student College &amp; Career Vocabulary. Have student’s fill in the blanks on the vocabulary worksheet as it is shared in the presentation.</a:t>
            </a:r>
            <a:endParaRPr>
              <a:highlight>
                <a:srgbClr val="FFFFFF"/>
              </a:highlight>
              <a:latin typeface="Helvetica Neue"/>
              <a:ea typeface="Helvetica Neue"/>
              <a:cs typeface="Helvetica Neue"/>
              <a:sym typeface="Helvetica Neue"/>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b6d3f5617d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b6d3f5617d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b6d3f5617d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b6d3f5617d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6d3f5617d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b6d3f5617d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6d3f5617d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b6d3f5617d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Vocabulary Activity</a:t>
            </a:r>
            <a:r>
              <a:rPr i="1" lang="en-US">
                <a:latin typeface="Helvetica Neue"/>
                <a:ea typeface="Helvetica Neue"/>
                <a:cs typeface="Helvetica Neue"/>
                <a:sym typeface="Helvetica Neue"/>
              </a:rPr>
              <a:t>: Divide students into groups, based on size. Each group is assigned two vocabulary words. </a:t>
            </a:r>
            <a:r>
              <a:rPr lang="en-US">
                <a:latin typeface="Helvetica Neue"/>
                <a:ea typeface="Helvetica Neue"/>
                <a:cs typeface="Helvetica Neue"/>
                <a:sym typeface="Helvetica Neue"/>
              </a:rPr>
              <a:t>You will need to work as a group to design/draw a definition for both</a:t>
            </a:r>
            <a:r>
              <a:rPr i="1" lang="en-US">
                <a:latin typeface="Helvetica Neue"/>
                <a:ea typeface="Helvetica Neue"/>
                <a:cs typeface="Helvetica Neue"/>
                <a:sym typeface="Helvetica Neue"/>
              </a:rPr>
              <a:t> </a:t>
            </a:r>
            <a:r>
              <a:rPr lang="en-US">
                <a:latin typeface="Helvetica Neue"/>
                <a:ea typeface="Helvetica Neue"/>
                <a:cs typeface="Helvetica Neue"/>
                <a:sym typeface="Helvetica Neue"/>
              </a:rPr>
              <a:t>of your vocabulary words. After you have completed both of your vocabulary words, we will display them and see if each word can be guessed correctly based on the design/drawing shown.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Now you have a college and career reference guide when discussing college and career options! This is a lot of new terms that you may or may not have heard yet. As you continue to explore your next steps moving forward, keep in mind that you can continue to practice and review the definitions as you get closer to opening those doors!</a:t>
            </a:r>
            <a:endParaRPr>
              <a:latin typeface="Helvetica Neue"/>
              <a:ea typeface="Helvetica Neue"/>
              <a:cs typeface="Helvetica Neue"/>
              <a:sym typeface="Helvetica Neue"/>
            </a:endParaRPr>
          </a:p>
          <a:p>
            <a:pPr indent="0" lvl="0" marL="0" rtl="0" algn="l">
              <a:spcBef>
                <a:spcPts val="0"/>
              </a:spcBef>
              <a:spcAft>
                <a:spcPts val="0"/>
              </a:spcAft>
              <a:buNone/>
            </a:pPr>
            <a:r>
              <a:t/>
            </a:r>
            <a:endParaRPr/>
          </a:p>
        </p:txBody>
      </p:sp>
      <p:sp>
        <p:nvSpPr>
          <p:cNvPr id="182" name="Google Shape;1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14" name="Shape 14"/>
        <p:cNvGrpSpPr/>
        <p:nvPr/>
      </p:nvGrpSpPr>
      <p:grpSpPr>
        <a:xfrm>
          <a:off x="0" y="0"/>
          <a:ext cx="0" cy="0"/>
          <a:chOff x="0" y="0"/>
          <a:chExt cx="0" cy="0"/>
        </a:xfrm>
      </p:grpSpPr>
      <p:sp>
        <p:nvSpPr>
          <p:cNvPr id="15" name="Google Shape;15;p1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18" name="Google Shape;18;p1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9" name="Google Shape;19;p11"/>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0" name="Google Shape;20;p11"/>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 type="secHead">
  <p:cSld name="SECTION_HEADER">
    <p:bg>
      <p:bgPr>
        <a:solidFill>
          <a:schemeClr val="lt1"/>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831850" y="1709739"/>
            <a:ext cx="9489597" cy="735915"/>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rgbClr val="EE5934"/>
              </a:buClr>
              <a:buSzPts val="2800"/>
              <a:buFont typeface="Arial"/>
              <a:buNone/>
              <a:defRPr b="1" sz="2800">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1" type="body"/>
          </p:nvPr>
        </p:nvSpPr>
        <p:spPr>
          <a:xfrm>
            <a:off x="831850" y="2552769"/>
            <a:ext cx="9489597" cy="3536882"/>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marR="0" algn="l">
              <a:lnSpc>
                <a:spcPct val="90000"/>
              </a:lnSpc>
              <a:spcBef>
                <a:spcPts val="500"/>
              </a:spcBef>
              <a:spcAft>
                <a:spcPts val="0"/>
              </a:spcAft>
              <a:buClr>
                <a:srgbClr val="8F999C"/>
              </a:buClr>
              <a:buSzPts val="1400"/>
              <a:buFont typeface="Arial"/>
              <a:buNone/>
              <a:defRPr sz="1400">
                <a:solidFill>
                  <a:srgbClr val="8F999C"/>
                </a:solidFill>
              </a:defRPr>
            </a:lvl2pPr>
            <a:lvl3pPr indent="-368300" lvl="2" marL="1371600" marR="0" algn="l">
              <a:lnSpc>
                <a:spcPct val="90000"/>
              </a:lnSpc>
              <a:spcBef>
                <a:spcPts val="500"/>
              </a:spcBef>
              <a:spcAft>
                <a:spcPts val="0"/>
              </a:spcAft>
              <a:buClr>
                <a:srgbClr val="EE5934"/>
              </a:buClr>
              <a:buSzPts val="2200"/>
              <a:buFont typeface="Arial"/>
              <a:buChar char="•"/>
              <a:defRPr sz="2200">
                <a:solidFill>
                  <a:srgbClr val="8F999C"/>
                </a:solidFill>
              </a:defRPr>
            </a:lvl3pPr>
            <a:lvl4pPr indent="-304800" lvl="3" marL="1828800" marR="0" algn="l">
              <a:lnSpc>
                <a:spcPct val="90000"/>
              </a:lnSpc>
              <a:spcBef>
                <a:spcPts val="500"/>
              </a:spcBef>
              <a:spcAft>
                <a:spcPts val="0"/>
              </a:spcAft>
              <a:buClr>
                <a:srgbClr val="EE5934"/>
              </a:buClr>
              <a:buSzPts val="1200"/>
              <a:buFont typeface="Courier New"/>
              <a:buChar char="o"/>
              <a:defRPr sz="1200">
                <a:solidFill>
                  <a:srgbClr val="8F999C"/>
                </a:solidFill>
              </a:defRPr>
            </a:lvl4pPr>
            <a:lvl5pPr indent="-317500" lvl="4" marL="2286000" marR="0" algn="l">
              <a:lnSpc>
                <a:spcPct val="90000"/>
              </a:lnSpc>
              <a:spcBef>
                <a:spcPts val="500"/>
              </a:spcBef>
              <a:spcAft>
                <a:spcPts val="0"/>
              </a:spcAft>
              <a:buClr>
                <a:srgbClr val="EE5934"/>
              </a:buClr>
              <a:buSzPts val="1400"/>
              <a:buFont typeface="Noto Sans Symbols"/>
              <a:buChar char="▪"/>
              <a:defRPr sz="1400">
                <a:solidFill>
                  <a:srgbClr val="8F999C"/>
                </a:solidFill>
              </a:defRPr>
            </a:lvl5pPr>
            <a:lvl6pPr indent="-228600" lvl="5" marL="2743200" algn="l">
              <a:lnSpc>
                <a:spcPct val="90000"/>
              </a:lnSpc>
              <a:spcBef>
                <a:spcPts val="500"/>
              </a:spcBef>
              <a:spcAft>
                <a:spcPts val="0"/>
              </a:spcAft>
              <a:buClr>
                <a:srgbClr val="8F999C"/>
              </a:buClr>
              <a:buSzPts val="1400"/>
              <a:buNone/>
              <a:defRPr sz="1400">
                <a:solidFill>
                  <a:srgbClr val="8F999C"/>
                </a:solidFill>
              </a:defRPr>
            </a:lvl6pPr>
            <a:lvl7pPr indent="-228600" lvl="6" marL="3200400" algn="l">
              <a:lnSpc>
                <a:spcPct val="90000"/>
              </a:lnSpc>
              <a:spcBef>
                <a:spcPts val="500"/>
              </a:spcBef>
              <a:spcAft>
                <a:spcPts val="0"/>
              </a:spcAft>
              <a:buClr>
                <a:srgbClr val="8F999C"/>
              </a:buClr>
              <a:buSzPts val="1600"/>
              <a:buNone/>
              <a:defRPr sz="1600">
                <a:solidFill>
                  <a:srgbClr val="8F999C"/>
                </a:solidFill>
              </a:defRPr>
            </a:lvl7pPr>
            <a:lvl8pPr indent="-228600" lvl="7" marL="3657600" algn="l">
              <a:lnSpc>
                <a:spcPct val="90000"/>
              </a:lnSpc>
              <a:spcBef>
                <a:spcPts val="500"/>
              </a:spcBef>
              <a:spcAft>
                <a:spcPts val="0"/>
              </a:spcAft>
              <a:buClr>
                <a:srgbClr val="8F999C"/>
              </a:buClr>
              <a:buSzPts val="1600"/>
              <a:buNone/>
              <a:defRPr sz="1600">
                <a:solidFill>
                  <a:srgbClr val="8F999C"/>
                </a:solidFill>
              </a:defRPr>
            </a:lvl8pPr>
            <a:lvl9pPr indent="-228600" lvl="8" marL="4114800" algn="l">
              <a:lnSpc>
                <a:spcPct val="90000"/>
              </a:lnSpc>
              <a:spcBef>
                <a:spcPts val="500"/>
              </a:spcBef>
              <a:spcAft>
                <a:spcPts val="0"/>
              </a:spcAft>
              <a:buClr>
                <a:srgbClr val="8F999C"/>
              </a:buClr>
              <a:buSzPts val="1600"/>
              <a:buNone/>
              <a:defRPr sz="1600">
                <a:solidFill>
                  <a:srgbClr val="8F999C"/>
                </a:solidFill>
              </a:defRPr>
            </a:lvl9pPr>
          </a:lstStyle>
          <a:p/>
        </p:txBody>
      </p:sp>
      <p:sp>
        <p:nvSpPr>
          <p:cNvPr id="88" name="Google Shape;88;p19"/>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9" name="Google Shape;89;p19"/>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0" name="Google Shape;90;p19"/>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4">
  <p:cSld name="Content_4">
    <p:spTree>
      <p:nvGrpSpPr>
        <p:cNvPr id="91" name="Shape 91"/>
        <p:cNvGrpSpPr/>
        <p:nvPr/>
      </p:nvGrpSpPr>
      <p:grpSpPr>
        <a:xfrm>
          <a:off x="0" y="0"/>
          <a:ext cx="0" cy="0"/>
          <a:chOff x="0" y="0"/>
          <a:chExt cx="0" cy="0"/>
        </a:xfrm>
      </p:grpSpPr>
      <p:sp>
        <p:nvSpPr>
          <p:cNvPr id="92" name="Google Shape;92;p20"/>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93" name="Google Shape;93;p20"/>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5" name="Google Shape;95;p20"/>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6" name="Google Shape;96;p2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97" name="Google Shape;97;p20"/>
          <p:cNvSpPr txBox="1"/>
          <p:nvPr>
            <p:ph idx="1" type="body"/>
          </p:nvPr>
        </p:nvSpPr>
        <p:spPr>
          <a:xfrm>
            <a:off x="831850" y="1984292"/>
            <a:ext cx="10759946" cy="3956278"/>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C5961"/>
              </a:buClr>
              <a:buSzPts val="2000"/>
              <a:buFont typeface="Arial"/>
              <a:buNone/>
              <a:defRPr sz="2000">
                <a:solidFill>
                  <a:srgbClr val="3C5961"/>
                </a:solidFill>
              </a:defRPr>
            </a:lvl1pPr>
            <a:lvl2pPr indent="-228600" lvl="1" marL="914400" marR="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marR="0" algn="l">
              <a:lnSpc>
                <a:spcPct val="90000"/>
              </a:lnSpc>
              <a:spcBef>
                <a:spcPts val="500"/>
              </a:spcBef>
              <a:spcAft>
                <a:spcPts val="0"/>
              </a:spcAft>
              <a:buClr>
                <a:srgbClr val="EE5934"/>
              </a:buClr>
              <a:buSzPts val="1600"/>
              <a:buFont typeface="Arial"/>
              <a:buChar char="•"/>
              <a:defRPr sz="1600">
                <a:solidFill>
                  <a:srgbClr val="3C5961"/>
                </a:solidFill>
              </a:defRPr>
            </a:lvl3pPr>
            <a:lvl4pPr indent="-330200" lvl="3" marL="1828800" marR="0" algn="l">
              <a:lnSpc>
                <a:spcPct val="90000"/>
              </a:lnSpc>
              <a:spcBef>
                <a:spcPts val="500"/>
              </a:spcBef>
              <a:spcAft>
                <a:spcPts val="0"/>
              </a:spcAft>
              <a:buClr>
                <a:srgbClr val="EE5934"/>
              </a:buClr>
              <a:buSzPts val="1600"/>
              <a:buFont typeface="Courier New"/>
              <a:buChar char="o"/>
              <a:defRPr sz="1600">
                <a:solidFill>
                  <a:srgbClr val="3C5961"/>
                </a:solidFill>
              </a:defRPr>
            </a:lvl4pPr>
            <a:lvl5pPr indent="-330200" lvl="4" marL="2286000" marR="0" algn="l">
              <a:lnSpc>
                <a:spcPct val="90000"/>
              </a:lnSpc>
              <a:spcBef>
                <a:spcPts val="500"/>
              </a:spcBef>
              <a:spcAft>
                <a:spcPts val="0"/>
              </a:spcAft>
              <a:buClr>
                <a:srgbClr val="EE5934"/>
              </a:buClr>
              <a:buSzPts val="1600"/>
              <a:buFont typeface="Noto Sans Symbols"/>
              <a:buChar char="▪"/>
              <a:defRPr sz="1600">
                <a:solidFill>
                  <a:srgbClr val="3C596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5">
  <p:cSld name="Content_5">
    <p:spTree>
      <p:nvGrpSpPr>
        <p:cNvPr id="98" name="Shape 98"/>
        <p:cNvGrpSpPr/>
        <p:nvPr/>
      </p:nvGrpSpPr>
      <p:grpSpPr>
        <a:xfrm>
          <a:off x="0" y="0"/>
          <a:ext cx="0" cy="0"/>
          <a:chOff x="0" y="0"/>
          <a:chExt cx="0" cy="0"/>
        </a:xfrm>
      </p:grpSpPr>
      <p:sp>
        <p:nvSpPr>
          <p:cNvPr id="99" name="Google Shape;99;p2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01" name="Google Shape;101;p21"/>
          <p:cNvSpPr txBox="1"/>
          <p:nvPr>
            <p:ph type="title"/>
          </p:nvPr>
        </p:nvSpPr>
        <p:spPr>
          <a:xfrm>
            <a:off x="631371" y="1436280"/>
            <a:ext cx="10341428" cy="12481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1"/>
          <p:cNvSpPr txBox="1"/>
          <p:nvPr>
            <p:ph idx="1" type="body"/>
          </p:nvPr>
        </p:nvSpPr>
        <p:spPr>
          <a:xfrm>
            <a:off x="631370" y="2901722"/>
            <a:ext cx="10341429" cy="31498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algn="l">
              <a:lnSpc>
                <a:spcPct val="90000"/>
              </a:lnSpc>
              <a:spcBef>
                <a:spcPts val="500"/>
              </a:spcBef>
              <a:spcAft>
                <a:spcPts val="0"/>
              </a:spcAft>
              <a:buClr>
                <a:srgbClr val="EE5934"/>
              </a:buClr>
              <a:buSzPts val="1600"/>
              <a:buFont typeface="Arial"/>
              <a:buChar char="•"/>
              <a:defRPr sz="1600">
                <a:solidFill>
                  <a:schemeClr val="lt1"/>
                </a:solidFill>
              </a:defRPr>
            </a:lvl3pPr>
            <a:lvl4pPr indent="-330200" lvl="3" marL="1828800" algn="l">
              <a:lnSpc>
                <a:spcPct val="90000"/>
              </a:lnSpc>
              <a:spcBef>
                <a:spcPts val="500"/>
              </a:spcBef>
              <a:spcAft>
                <a:spcPts val="0"/>
              </a:spcAft>
              <a:buClr>
                <a:srgbClr val="EE5934"/>
              </a:buClr>
              <a:buSzPts val="1600"/>
              <a:buFont typeface="Noto Sans Symbols"/>
              <a:buChar char="▪"/>
              <a:defRPr sz="1600">
                <a:solidFill>
                  <a:schemeClr val="lt1"/>
                </a:solidFill>
              </a:defRPr>
            </a:lvl4pPr>
            <a:lvl5pPr indent="-330200" lvl="4" marL="2286000" algn="l">
              <a:lnSpc>
                <a:spcPct val="90000"/>
              </a:lnSpc>
              <a:spcBef>
                <a:spcPts val="500"/>
              </a:spcBef>
              <a:spcAft>
                <a:spcPts val="0"/>
              </a:spcAft>
              <a:buClr>
                <a:srgbClr val="EE5934"/>
              </a:buClr>
              <a:buSzPts val="1600"/>
              <a:buFont typeface="Courier New"/>
              <a:buChar char="o"/>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1"/>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04" name="Google Shape;104;p21"/>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24" name="Google Shape;24;p13"/>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25" name="Google Shape;25;p13"/>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6" name="Google Shape;26;p13"/>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7" name="Shape 27"/>
        <p:cNvGrpSpPr/>
        <p:nvPr/>
      </p:nvGrpSpPr>
      <p:grpSpPr>
        <a:xfrm>
          <a:off x="0" y="0"/>
          <a:ext cx="0" cy="0"/>
          <a:chOff x="0" y="0"/>
          <a:chExt cx="0" cy="0"/>
        </a:xfrm>
      </p:grpSpPr>
      <p:pic>
        <p:nvPicPr>
          <p:cNvPr descr="A picture containing text, floor, indoor, table&#10;&#10;Description automatically generated" id="28" name="Google Shape;28;p15"/>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29" name="Google Shape;29;p15"/>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32" name="Google Shape;32;p15"/>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33" name="Google Shape;33;p1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34" name="Google Shape;34;p15"/>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p:cSld name="Content_2">
    <p:spTree>
      <p:nvGrpSpPr>
        <p:cNvPr id="40" name="Shape 40"/>
        <p:cNvGrpSpPr/>
        <p:nvPr/>
      </p:nvGrpSpPr>
      <p:grpSpPr>
        <a:xfrm>
          <a:off x="0" y="0"/>
          <a:ext cx="0" cy="0"/>
          <a:chOff x="0" y="0"/>
          <a:chExt cx="0" cy="0"/>
        </a:xfrm>
      </p:grpSpPr>
      <p:sp>
        <p:nvSpPr>
          <p:cNvPr id="41" name="Google Shape;41;p1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43" name="Google Shape;43;p16"/>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45" name="Google Shape;45;p16"/>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46" name="Google Shape;46;p16"/>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47" name="Google Shape;47;p16"/>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48" name="Shape 48"/>
        <p:cNvGrpSpPr/>
        <p:nvPr/>
      </p:nvGrpSpPr>
      <p:grpSpPr>
        <a:xfrm>
          <a:off x="0" y="0"/>
          <a:ext cx="0" cy="0"/>
          <a:chOff x="0" y="0"/>
          <a:chExt cx="0" cy="0"/>
        </a:xfrm>
      </p:grpSpPr>
      <p:sp>
        <p:nvSpPr>
          <p:cNvPr id="49" name="Google Shape;49;p10"/>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2" name="Google Shape;52;p1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53" name="Google Shape;53;p10"/>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54" name="Google Shape;54;p10"/>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8" name="Google Shape;58;p12"/>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59" name="Google Shape;59;p12"/>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60" name="Google Shape;60;p12"/>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61" name="Shape 61"/>
        <p:cNvGrpSpPr/>
        <p:nvPr/>
      </p:nvGrpSpPr>
      <p:grpSpPr>
        <a:xfrm>
          <a:off x="0" y="0"/>
          <a:ext cx="0" cy="0"/>
          <a:chOff x="0" y="0"/>
          <a:chExt cx="0" cy="0"/>
        </a:xfrm>
      </p:grpSpPr>
      <p:pic>
        <p:nvPicPr>
          <p:cNvPr descr="A picture containing text, floor, indoor, table&#10;&#10;Description automatically generated" id="62" name="Google Shape;62;p14"/>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63" name="Google Shape;63;p14"/>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4"/>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4"/>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66" name="Google Shape;66;p14"/>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4"/>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68" name="Google Shape;68;p14"/>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bg>
      <p:bgPr>
        <a:solidFill>
          <a:schemeClr val="dk1"/>
        </a:solidFill>
      </p:bgPr>
    </p:bg>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10467" r="5790" t="24999"/>
          <a:stretch/>
        </p:blipFill>
        <p:spPr>
          <a:xfrm>
            <a:off x="-203200" y="-514350"/>
            <a:ext cx="12719050" cy="8191500"/>
          </a:xfrm>
          <a:prstGeom prst="rect">
            <a:avLst/>
          </a:prstGeom>
          <a:noFill/>
          <a:ln>
            <a:noFill/>
          </a:ln>
        </p:spPr>
      </p:pic>
      <p:sp>
        <p:nvSpPr>
          <p:cNvPr id="71" name="Google Shape;71;p17"/>
          <p:cNvSpPr/>
          <p:nvPr/>
        </p:nvSpPr>
        <p:spPr>
          <a:xfrm>
            <a:off x="-203200" y="-514350"/>
            <a:ext cx="12719049" cy="8191500"/>
          </a:xfrm>
          <a:prstGeom prst="rect">
            <a:avLst/>
          </a:prstGeom>
          <a:solidFill>
            <a:srgbClr val="00B3B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7"/>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4" name="Google Shape;74;p17"/>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75" name="Google Shape;75;p17"/>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6" name="Google Shape;76;p17"/>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Content_1">
    <p:spTree>
      <p:nvGrpSpPr>
        <p:cNvPr id="77" name="Shape 77"/>
        <p:cNvGrpSpPr/>
        <p:nvPr/>
      </p:nvGrpSpPr>
      <p:grpSpPr>
        <a:xfrm>
          <a:off x="0" y="0"/>
          <a:ext cx="0" cy="0"/>
          <a:chOff x="0" y="0"/>
          <a:chExt cx="0" cy="0"/>
        </a:xfrm>
      </p:grpSpPr>
      <p:sp>
        <p:nvSpPr>
          <p:cNvPr id="78" name="Google Shape;78;p18"/>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80" name="Google Shape;80;p18"/>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2" name="Google Shape;82;p18"/>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83" name="Google Shape;83;p1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84" name="Google Shape;84;p18"/>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2.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9"/>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3" name="Google Shape;13;p9"/>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8"/>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39" name="Google Shape;39;p8"/>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b="9329" l="33175" r="17551" t="0"/>
          <a:stretch/>
        </p:blipFill>
        <p:spPr>
          <a:xfrm>
            <a:off x="7371725" y="403725"/>
            <a:ext cx="4820275" cy="5908175"/>
          </a:xfrm>
          <a:prstGeom prst="rect">
            <a:avLst/>
          </a:prstGeom>
          <a:noFill/>
          <a:ln>
            <a:noFill/>
          </a:ln>
        </p:spPr>
      </p:pic>
      <p:sp>
        <p:nvSpPr>
          <p:cNvPr id="110" name="Google Shape;110;p1"/>
          <p:cNvSpPr/>
          <p:nvPr/>
        </p:nvSpPr>
        <p:spPr>
          <a:xfrm>
            <a:off x="6434328" y="3729006"/>
            <a:ext cx="2578608" cy="2578608"/>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1" name="Google Shape;111;p1"/>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
          <p:cNvSpPr txBox="1"/>
          <p:nvPr>
            <p:ph type="title"/>
          </p:nvPr>
        </p:nvSpPr>
        <p:spPr>
          <a:xfrm>
            <a:off x="831850" y="2118630"/>
            <a:ext cx="4969200" cy="2938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GETTING TO KNOW COLLEGE &amp; CAREER VOCABULARY</a:t>
            </a:r>
            <a:endParaRPr>
              <a:latin typeface="Poppins"/>
              <a:ea typeface="Poppins"/>
              <a:cs typeface="Poppins"/>
              <a:sym typeface="Poppins"/>
            </a:endParaRPr>
          </a:p>
        </p:txBody>
      </p:sp>
      <p:sp>
        <p:nvSpPr>
          <p:cNvPr id="113" name="Google Shape;113;p1"/>
          <p:cNvSpPr txBox="1"/>
          <p:nvPr>
            <p:ph idx="4294967295" type="body"/>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WHAT TERMS DO YOU KNOW ALREADY?</a:t>
            </a:r>
            <a:endParaRPr>
              <a:latin typeface="Poppins"/>
              <a:ea typeface="Poppins"/>
              <a:cs typeface="Poppins"/>
              <a:sym typeface="Poppins"/>
            </a:endParaRPr>
          </a:p>
        </p:txBody>
      </p:sp>
      <p:sp>
        <p:nvSpPr>
          <p:cNvPr id="114" name="Google Shape;114;p1"/>
          <p:cNvSpPr txBox="1"/>
          <p:nvPr>
            <p:ph idx="4294967295" type="body"/>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15" name="Google Shape;115;p1"/>
          <p:cNvSpPr txBox="1"/>
          <p:nvPr>
            <p:ph idx="4294967295"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Road Are You On?</a:t>
            </a:r>
            <a:endParaRPr/>
          </a:p>
        </p:txBody>
      </p:sp>
      <p:sp>
        <p:nvSpPr>
          <p:cNvPr id="116" name="Google Shape;116;p1"/>
          <p:cNvSpPr/>
          <p:nvPr/>
        </p:nvSpPr>
        <p:spPr>
          <a:xfrm>
            <a:off x="522514" y="6233886"/>
            <a:ext cx="1654629" cy="3556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6"/>
          <p:cNvSpPr txBox="1"/>
          <p:nvPr>
            <p:ph type="title"/>
          </p:nvPr>
        </p:nvSpPr>
        <p:spPr>
          <a:xfrm>
            <a:off x="831850" y="1984300"/>
            <a:ext cx="37266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BINGO REVIEW ACTIVITY</a:t>
            </a:r>
            <a:endParaRPr>
              <a:latin typeface="Poppins"/>
              <a:ea typeface="Poppins"/>
              <a:cs typeface="Poppins"/>
              <a:sym typeface="Poppins"/>
            </a:endParaRPr>
          </a:p>
        </p:txBody>
      </p:sp>
      <p:sp>
        <p:nvSpPr>
          <p:cNvPr id="209" name="Google Shape;209;p6"/>
          <p:cNvSpPr txBox="1"/>
          <p:nvPr>
            <p:ph idx="1" type="body"/>
          </p:nvPr>
        </p:nvSpPr>
        <p:spPr>
          <a:xfrm>
            <a:off x="4175800" y="1523038"/>
            <a:ext cx="4590600" cy="468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2300">
                <a:solidFill>
                  <a:srgbClr val="3C5A62"/>
                </a:solidFill>
                <a:latin typeface="Roboto"/>
                <a:ea typeface="Roboto"/>
                <a:cs typeface="Roboto"/>
                <a:sym typeface="Roboto"/>
              </a:rPr>
              <a:t>Get ready to explore and review college and career vocabulary!</a:t>
            </a:r>
            <a:r>
              <a:rPr b="1" lang="en-US" sz="2300">
                <a:solidFill>
                  <a:srgbClr val="3C5A62"/>
                </a:solidFill>
                <a:latin typeface="Roboto"/>
                <a:ea typeface="Roboto"/>
                <a:cs typeface="Roboto"/>
                <a:sym typeface="Roboto"/>
              </a:rPr>
              <a:t> </a:t>
            </a:r>
            <a:endParaRPr b="1" sz="2300">
              <a:solidFill>
                <a:srgbClr val="3C5A62"/>
              </a:solidFill>
              <a:latin typeface="Roboto"/>
              <a:ea typeface="Roboto"/>
              <a:cs typeface="Roboto"/>
              <a:sym typeface="Roboto"/>
            </a:endParaRPr>
          </a:p>
          <a:p>
            <a:pPr indent="-336550" lvl="0" marL="285750" rtl="0" algn="l">
              <a:lnSpc>
                <a:spcPct val="90000"/>
              </a:lnSpc>
              <a:spcBef>
                <a:spcPts val="1000"/>
              </a:spcBef>
              <a:spcAft>
                <a:spcPts val="0"/>
              </a:spcAft>
              <a:buClr>
                <a:srgbClr val="EE5934"/>
              </a:buClr>
              <a:buSzPts val="2300"/>
              <a:buFont typeface="Roboto"/>
              <a:buChar char="•"/>
            </a:pPr>
            <a:r>
              <a:rPr lang="en-US" sz="2300">
                <a:solidFill>
                  <a:srgbClr val="3C5A62"/>
                </a:solidFill>
                <a:latin typeface="Roboto"/>
                <a:ea typeface="Roboto"/>
                <a:cs typeface="Roboto"/>
                <a:sym typeface="Roboto"/>
              </a:rPr>
              <a:t>Try to match the definition to the college and career vocabulary word!</a:t>
            </a:r>
            <a:endParaRPr sz="2300">
              <a:solidFill>
                <a:srgbClr val="3C5A62"/>
              </a:solidFill>
              <a:latin typeface="Roboto"/>
              <a:ea typeface="Roboto"/>
              <a:cs typeface="Roboto"/>
              <a:sym typeface="Roboto"/>
            </a:endParaRPr>
          </a:p>
          <a:p>
            <a:pPr indent="-336550" lvl="0" marL="285750" rtl="0" algn="l">
              <a:lnSpc>
                <a:spcPct val="90000"/>
              </a:lnSpc>
              <a:spcBef>
                <a:spcPts val="1000"/>
              </a:spcBef>
              <a:spcAft>
                <a:spcPts val="0"/>
              </a:spcAft>
              <a:buClr>
                <a:srgbClr val="3C5A62"/>
              </a:buClr>
              <a:buSzPts val="2300"/>
              <a:buFont typeface="Roboto"/>
              <a:buChar char="•"/>
            </a:pPr>
            <a:r>
              <a:rPr lang="en-US" sz="2300">
                <a:solidFill>
                  <a:srgbClr val="3C5A62"/>
                </a:solidFill>
                <a:latin typeface="Roboto"/>
                <a:ea typeface="Roboto"/>
                <a:cs typeface="Roboto"/>
                <a:sym typeface="Roboto"/>
              </a:rPr>
              <a:t>Raise your hand &amp; call out “Bingo” when you have 5 in a row vertically or horizontally! </a:t>
            </a:r>
            <a:endParaRPr sz="2300">
              <a:solidFill>
                <a:srgbClr val="3C5A62"/>
              </a:solidFill>
              <a:latin typeface="Roboto"/>
              <a:ea typeface="Roboto"/>
              <a:cs typeface="Roboto"/>
              <a:sym typeface="Roboto"/>
            </a:endParaRPr>
          </a:p>
        </p:txBody>
      </p:sp>
      <p:pic>
        <p:nvPicPr>
          <p:cNvPr id="210" name="Google Shape;210;p6"/>
          <p:cNvPicPr preferRelativeResize="0"/>
          <p:nvPr/>
        </p:nvPicPr>
        <p:blipFill>
          <a:blip r:embed="rId3">
            <a:alphaModFix/>
          </a:blip>
          <a:stretch>
            <a:fillRect/>
          </a:stretch>
        </p:blipFill>
        <p:spPr>
          <a:xfrm>
            <a:off x="8766393" y="1887600"/>
            <a:ext cx="3343578" cy="39562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a:bodyPr>
          <a:lstStyle/>
          <a:p>
            <a:pPr indent="0" lvl="0" marL="0" rtl="0" algn="l">
              <a:lnSpc>
                <a:spcPct val="90000"/>
              </a:lnSpc>
              <a:spcBef>
                <a:spcPts val="0"/>
              </a:spcBef>
              <a:spcAft>
                <a:spcPts val="0"/>
              </a:spcAft>
              <a:buClr>
                <a:schemeClr val="accent5"/>
              </a:buClr>
              <a:buSzPts val="4800"/>
              <a:buFont typeface="Arial"/>
              <a:buNone/>
            </a:pPr>
            <a:r>
              <a:rPr lang="en-US">
                <a:latin typeface="Poppins"/>
                <a:ea typeface="Poppins"/>
                <a:cs typeface="Poppins"/>
                <a:sym typeface="Poppins"/>
              </a:rPr>
              <a:t>“TRUST YOURSELF. YOU KNOW MORE THAN YOU THINK YOU DO.”</a:t>
            </a:r>
            <a:endParaRPr>
              <a:latin typeface="Poppins"/>
              <a:ea typeface="Poppins"/>
              <a:cs typeface="Poppins"/>
              <a:sym typeface="Poppins"/>
            </a:endParaRPr>
          </a:p>
        </p:txBody>
      </p:sp>
      <p:sp>
        <p:nvSpPr>
          <p:cNvPr id="122" name="Google Shape;122;p3"/>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DR. BENJAMIN SPOCK</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COLLEGE AND CAREER VOCABULARY</a:t>
            </a:r>
            <a:endParaRPr>
              <a:latin typeface="Poppins"/>
              <a:ea typeface="Poppins"/>
              <a:cs typeface="Poppins"/>
              <a:sym typeface="Poppins"/>
            </a:endParaRPr>
          </a:p>
        </p:txBody>
      </p:sp>
      <p:sp>
        <p:nvSpPr>
          <p:cNvPr id="128" name="Google Shape;128;p4"/>
          <p:cNvSpPr txBox="1"/>
          <p:nvPr>
            <p:ph idx="1" type="body"/>
          </p:nvPr>
        </p:nvSpPr>
        <p:spPr>
          <a:xfrm>
            <a:off x="4331400" y="1458800"/>
            <a:ext cx="7598400" cy="630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Font typeface="Arial"/>
              <a:buNone/>
            </a:pPr>
            <a:r>
              <a:rPr b="1" lang="en-US" sz="1600">
                <a:latin typeface="Roboto"/>
                <a:ea typeface="Roboto"/>
                <a:cs typeface="Roboto"/>
                <a:sym typeface="Roboto"/>
              </a:rPr>
              <a:t>FILL OUT YOUR HANDOUT AS WE LEARN AND REVIEW THESE TERMS</a:t>
            </a:r>
            <a:r>
              <a:rPr b="1" lang="en-US" sz="1600">
                <a:latin typeface="Roboto"/>
                <a:ea typeface="Roboto"/>
                <a:cs typeface="Roboto"/>
                <a:sym typeface="Roboto"/>
              </a:rPr>
              <a:t> </a:t>
            </a:r>
            <a:endParaRPr b="1">
              <a:latin typeface="Roboto"/>
              <a:ea typeface="Roboto"/>
              <a:cs typeface="Roboto"/>
              <a:sym typeface="Roboto"/>
            </a:endParaRPr>
          </a:p>
          <a:p>
            <a:pPr indent="0" lvl="0" marL="0" rtl="0" algn="l">
              <a:lnSpc>
                <a:spcPct val="90000"/>
              </a:lnSpc>
              <a:spcBef>
                <a:spcPts val="1000"/>
              </a:spcBef>
              <a:spcAft>
                <a:spcPts val="0"/>
              </a:spcAft>
              <a:buClr>
                <a:schemeClr val="dk1"/>
              </a:buClr>
              <a:buSzPct val="100000"/>
              <a:buFont typeface="Arial"/>
              <a:buNone/>
            </a:pPr>
            <a:r>
              <a:t/>
            </a:r>
            <a:endParaRPr/>
          </a:p>
        </p:txBody>
      </p:sp>
      <p:sp>
        <p:nvSpPr>
          <p:cNvPr id="129" name="Google Shape;129;p4"/>
          <p:cNvSpPr txBox="1"/>
          <p:nvPr/>
        </p:nvSpPr>
        <p:spPr>
          <a:xfrm>
            <a:off x="4657500" y="1791675"/>
            <a:ext cx="7357200" cy="1154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ACT: A college entrance </a:t>
            </a:r>
            <a:r>
              <a:rPr lang="en-US" sz="2100">
                <a:latin typeface="Roboto"/>
                <a:ea typeface="Roboto"/>
                <a:cs typeface="Roboto"/>
                <a:sym typeface="Roboto"/>
              </a:rPr>
              <a:t>exam</a:t>
            </a:r>
            <a:r>
              <a:rPr lang="en-US" sz="2100">
                <a:latin typeface="Roboto"/>
                <a:ea typeface="Roboto"/>
                <a:cs typeface="Roboto"/>
                <a:sym typeface="Roboto"/>
              </a:rPr>
              <a:t>, standardized test that measures a student’s skills in core areas: English, Math, Reading, and Science</a:t>
            </a:r>
            <a:endParaRPr sz="2100">
              <a:latin typeface="Roboto"/>
              <a:ea typeface="Roboto"/>
              <a:cs typeface="Roboto"/>
              <a:sym typeface="Roboto"/>
            </a:endParaRPr>
          </a:p>
        </p:txBody>
      </p:sp>
      <p:sp>
        <p:nvSpPr>
          <p:cNvPr id="130" name="Google Shape;130;p4"/>
          <p:cNvSpPr txBox="1"/>
          <p:nvPr/>
        </p:nvSpPr>
        <p:spPr>
          <a:xfrm>
            <a:off x="4657500" y="2946075"/>
            <a:ext cx="6946200" cy="1154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Advanced Opportunities: </a:t>
            </a:r>
            <a:r>
              <a:rPr lang="en-US" sz="2100">
                <a:latin typeface="Roboto"/>
                <a:ea typeface="Roboto"/>
                <a:cs typeface="Roboto"/>
                <a:sym typeface="Roboto"/>
              </a:rPr>
              <a:t>Can provide funding for students who want to take advanced course work while attending an Idaho Public school (grades 7-12)</a:t>
            </a:r>
            <a:endParaRPr sz="2100">
              <a:latin typeface="Roboto"/>
              <a:ea typeface="Roboto"/>
              <a:cs typeface="Roboto"/>
              <a:sym typeface="Roboto"/>
            </a:endParaRPr>
          </a:p>
        </p:txBody>
      </p:sp>
      <p:sp>
        <p:nvSpPr>
          <p:cNvPr id="131" name="Google Shape;131;p4"/>
          <p:cNvSpPr txBox="1"/>
          <p:nvPr/>
        </p:nvSpPr>
        <p:spPr>
          <a:xfrm>
            <a:off x="4640100" y="3931150"/>
            <a:ext cx="6774600" cy="1154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Associate</a:t>
            </a:r>
            <a:r>
              <a:rPr lang="en-US" sz="2100">
                <a:latin typeface="Roboto"/>
                <a:ea typeface="Roboto"/>
                <a:cs typeface="Roboto"/>
                <a:sym typeface="Roboto"/>
              </a:rPr>
              <a:t> Degree: </a:t>
            </a:r>
            <a:r>
              <a:rPr lang="en-US" sz="2100">
                <a:latin typeface="Roboto"/>
                <a:ea typeface="Roboto"/>
                <a:cs typeface="Roboto"/>
                <a:sym typeface="Roboto"/>
              </a:rPr>
              <a:t>A degree for students that have completed two years of student at Junior college, community college</a:t>
            </a:r>
            <a:endParaRPr sz="2100">
              <a:latin typeface="Roboto"/>
              <a:ea typeface="Roboto"/>
              <a:cs typeface="Roboto"/>
              <a:sym typeface="Roboto"/>
            </a:endParaRPr>
          </a:p>
        </p:txBody>
      </p:sp>
      <p:sp>
        <p:nvSpPr>
          <p:cNvPr id="132" name="Google Shape;132;p4"/>
          <p:cNvSpPr txBox="1"/>
          <p:nvPr/>
        </p:nvSpPr>
        <p:spPr>
          <a:xfrm>
            <a:off x="4657500" y="5097413"/>
            <a:ext cx="62598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ASVAB: </a:t>
            </a:r>
            <a:r>
              <a:rPr lang="en-US" sz="2100">
                <a:latin typeface="Roboto"/>
                <a:ea typeface="Roboto"/>
                <a:cs typeface="Roboto"/>
                <a:sym typeface="Roboto"/>
              </a:rPr>
              <a:t>Military Entrance exam – Armed Services Vocational Aptitude Battery</a:t>
            </a:r>
            <a:endParaRPr sz="2100">
              <a:latin typeface="Roboto"/>
              <a:ea typeface="Roboto"/>
              <a:cs typeface="Roboto"/>
              <a:sym typeface="Roboto"/>
            </a:endParaRPr>
          </a:p>
        </p:txBody>
      </p:sp>
      <p:sp>
        <p:nvSpPr>
          <p:cNvPr id="133" name="Google Shape;133;p4"/>
          <p:cNvSpPr txBox="1"/>
          <p:nvPr/>
        </p:nvSpPr>
        <p:spPr>
          <a:xfrm>
            <a:off x="4657500" y="5940600"/>
            <a:ext cx="69462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Bachelor’s Degree: A degree for students that have completed 4 years of study at a college or university</a:t>
            </a:r>
            <a:r>
              <a:rPr lang="en-US" sz="2100"/>
              <a:t>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b6d3f5617d_0_6"/>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COLLEGE AND CAREER VOCABULARY</a:t>
            </a:r>
            <a:endParaRPr>
              <a:latin typeface="Poppins"/>
              <a:ea typeface="Poppins"/>
              <a:cs typeface="Poppins"/>
              <a:sym typeface="Poppins"/>
            </a:endParaRPr>
          </a:p>
        </p:txBody>
      </p:sp>
      <p:sp>
        <p:nvSpPr>
          <p:cNvPr id="139" name="Google Shape;139;gb6d3f5617d_0_6"/>
          <p:cNvSpPr txBox="1"/>
          <p:nvPr>
            <p:ph idx="1" type="body"/>
          </p:nvPr>
        </p:nvSpPr>
        <p:spPr>
          <a:xfrm>
            <a:off x="4331400" y="1458800"/>
            <a:ext cx="7598400" cy="630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Font typeface="Arial"/>
              <a:buNone/>
            </a:pPr>
            <a:r>
              <a:rPr b="1" lang="en-US" sz="1600"/>
              <a:t>FILL OUT YOUR HANDOUT T AS WE LEARN AND REVIEW THESE TERMS </a:t>
            </a:r>
            <a:endParaRPr/>
          </a:p>
          <a:p>
            <a:pPr indent="0" lvl="0" marL="0" rtl="0" algn="l">
              <a:lnSpc>
                <a:spcPct val="90000"/>
              </a:lnSpc>
              <a:spcBef>
                <a:spcPts val="1000"/>
              </a:spcBef>
              <a:spcAft>
                <a:spcPts val="0"/>
              </a:spcAft>
              <a:buClr>
                <a:schemeClr val="dk1"/>
              </a:buClr>
              <a:buSzPct val="100000"/>
              <a:buFont typeface="Arial"/>
              <a:buNone/>
            </a:pPr>
            <a:r>
              <a:t/>
            </a:r>
            <a:endParaRPr/>
          </a:p>
        </p:txBody>
      </p:sp>
      <p:sp>
        <p:nvSpPr>
          <p:cNvPr id="140" name="Google Shape;140;gb6d3f5617d_0_6"/>
          <p:cNvSpPr txBox="1"/>
          <p:nvPr/>
        </p:nvSpPr>
        <p:spPr>
          <a:xfrm>
            <a:off x="4657500" y="1791675"/>
            <a:ext cx="7357200" cy="1154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College Application: </a:t>
            </a:r>
            <a:r>
              <a:rPr lang="en-US" sz="2100">
                <a:latin typeface="Roboto"/>
                <a:ea typeface="Roboto"/>
                <a:cs typeface="Roboto"/>
                <a:sym typeface="Roboto"/>
              </a:rPr>
              <a:t> Process by which individuals apply to gain entry into a college or university – see specific Universities/colleges for deadlines, etc</a:t>
            </a:r>
            <a:endParaRPr sz="2100">
              <a:latin typeface="Roboto"/>
              <a:ea typeface="Roboto"/>
              <a:cs typeface="Roboto"/>
              <a:sym typeface="Roboto"/>
            </a:endParaRPr>
          </a:p>
        </p:txBody>
      </p:sp>
      <p:sp>
        <p:nvSpPr>
          <p:cNvPr id="141" name="Google Shape;141;gb6d3f5617d_0_6"/>
          <p:cNvSpPr txBox="1"/>
          <p:nvPr/>
        </p:nvSpPr>
        <p:spPr>
          <a:xfrm>
            <a:off x="4657500" y="2946075"/>
            <a:ext cx="69462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College Major</a:t>
            </a:r>
            <a:r>
              <a:rPr lang="en-US" sz="2100">
                <a:latin typeface="Roboto"/>
                <a:ea typeface="Roboto"/>
                <a:cs typeface="Roboto"/>
                <a:sym typeface="Roboto"/>
              </a:rPr>
              <a:t>: </a:t>
            </a:r>
            <a:r>
              <a:rPr lang="en-US" sz="2100">
                <a:latin typeface="Roboto"/>
                <a:ea typeface="Roboto"/>
                <a:cs typeface="Roboto"/>
                <a:sym typeface="Roboto"/>
              </a:rPr>
              <a:t>A specific subject that students can specialize in while obtaining their college degree.</a:t>
            </a:r>
            <a:endParaRPr sz="2100">
              <a:latin typeface="Roboto"/>
              <a:ea typeface="Roboto"/>
              <a:cs typeface="Roboto"/>
              <a:sym typeface="Roboto"/>
            </a:endParaRPr>
          </a:p>
        </p:txBody>
      </p:sp>
      <p:sp>
        <p:nvSpPr>
          <p:cNvPr id="142" name="Google Shape;142;gb6d3f5617d_0_6"/>
          <p:cNvSpPr txBox="1"/>
          <p:nvPr/>
        </p:nvSpPr>
        <p:spPr>
          <a:xfrm>
            <a:off x="4640100" y="3931150"/>
            <a:ext cx="67746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Community Service: Unpaid/volunteer work for your community.  A chance to develop leadership skills.</a:t>
            </a:r>
            <a:endParaRPr sz="2100">
              <a:latin typeface="Roboto"/>
              <a:ea typeface="Roboto"/>
              <a:cs typeface="Roboto"/>
              <a:sym typeface="Roboto"/>
            </a:endParaRPr>
          </a:p>
        </p:txBody>
      </p:sp>
      <p:sp>
        <p:nvSpPr>
          <p:cNvPr id="143" name="Google Shape;143;gb6d3f5617d_0_6"/>
          <p:cNvSpPr txBox="1"/>
          <p:nvPr/>
        </p:nvSpPr>
        <p:spPr>
          <a:xfrm>
            <a:off x="4657500" y="4810113"/>
            <a:ext cx="62598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Dual Credit: High school student earning credit at both the High School and the college level</a:t>
            </a:r>
            <a:endParaRPr sz="2100">
              <a:latin typeface="Roboto"/>
              <a:ea typeface="Roboto"/>
              <a:cs typeface="Roboto"/>
              <a:sym typeface="Roboto"/>
            </a:endParaRPr>
          </a:p>
        </p:txBody>
      </p:sp>
      <p:sp>
        <p:nvSpPr>
          <p:cNvPr id="144" name="Google Shape;144;gb6d3f5617d_0_6"/>
          <p:cNvSpPr txBox="1"/>
          <p:nvPr/>
        </p:nvSpPr>
        <p:spPr>
          <a:xfrm>
            <a:off x="4657500" y="5689100"/>
            <a:ext cx="6946200" cy="1154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Extracurricular Activities: Can include sports, student government, community service, employment, hobbies, educational clubs, etc.</a:t>
            </a:r>
            <a:r>
              <a:rPr lang="en-US" sz="2100"/>
              <a:t> </a:t>
            </a:r>
            <a:endParaRPr sz="2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b6d3f5617d_0_17"/>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COLLEGE AND CAREER VOCABULARY</a:t>
            </a:r>
            <a:endParaRPr>
              <a:latin typeface="Poppins"/>
              <a:ea typeface="Poppins"/>
              <a:cs typeface="Poppins"/>
              <a:sym typeface="Poppins"/>
            </a:endParaRPr>
          </a:p>
        </p:txBody>
      </p:sp>
      <p:sp>
        <p:nvSpPr>
          <p:cNvPr id="150" name="Google Shape;150;gb6d3f5617d_0_17"/>
          <p:cNvSpPr txBox="1"/>
          <p:nvPr>
            <p:ph idx="11" type="ftr"/>
          </p:nvPr>
        </p:nvSpPr>
        <p:spPr>
          <a:xfrm flipH="1">
            <a:off x="600205" y="6311900"/>
            <a:ext cx="3200400" cy="365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Road Are You On?</a:t>
            </a:r>
            <a:endParaRPr/>
          </a:p>
        </p:txBody>
      </p:sp>
      <p:sp>
        <p:nvSpPr>
          <p:cNvPr id="151" name="Google Shape;151;gb6d3f5617d_0_17"/>
          <p:cNvSpPr txBox="1"/>
          <p:nvPr>
            <p:ph idx="1" type="body"/>
          </p:nvPr>
        </p:nvSpPr>
        <p:spPr>
          <a:xfrm>
            <a:off x="4331400" y="1458800"/>
            <a:ext cx="7598400" cy="630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Font typeface="Arial"/>
              <a:buNone/>
            </a:pPr>
            <a:r>
              <a:rPr b="1" lang="en-US" sz="1600">
                <a:latin typeface="Roboto"/>
                <a:ea typeface="Roboto"/>
                <a:cs typeface="Roboto"/>
                <a:sym typeface="Roboto"/>
              </a:rPr>
              <a:t>FILL OUT YOUR HANDOUT AS WE LEARN AND REVIEW THESE TERMS </a:t>
            </a:r>
            <a:endParaRPr b="1">
              <a:latin typeface="Roboto"/>
              <a:ea typeface="Roboto"/>
              <a:cs typeface="Roboto"/>
              <a:sym typeface="Roboto"/>
            </a:endParaRPr>
          </a:p>
          <a:p>
            <a:pPr indent="0" lvl="0" marL="0" rtl="0" algn="l">
              <a:lnSpc>
                <a:spcPct val="90000"/>
              </a:lnSpc>
              <a:spcBef>
                <a:spcPts val="1000"/>
              </a:spcBef>
              <a:spcAft>
                <a:spcPts val="0"/>
              </a:spcAft>
              <a:buClr>
                <a:schemeClr val="dk1"/>
              </a:buClr>
              <a:buSzPct val="100000"/>
              <a:buFont typeface="Arial"/>
              <a:buNone/>
            </a:pPr>
            <a:r>
              <a:t/>
            </a:r>
            <a:endParaRPr/>
          </a:p>
        </p:txBody>
      </p:sp>
      <p:sp>
        <p:nvSpPr>
          <p:cNvPr id="152" name="Google Shape;152;gb6d3f5617d_0_17"/>
          <p:cNvSpPr txBox="1"/>
          <p:nvPr/>
        </p:nvSpPr>
        <p:spPr>
          <a:xfrm>
            <a:off x="4657500" y="1791675"/>
            <a:ext cx="73572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FAFSA: Free Application for Federal Student Aid  - how students access grants, loans, work study. </a:t>
            </a:r>
            <a:endParaRPr sz="2100">
              <a:latin typeface="Roboto"/>
              <a:ea typeface="Roboto"/>
              <a:cs typeface="Roboto"/>
              <a:sym typeface="Roboto"/>
            </a:endParaRPr>
          </a:p>
        </p:txBody>
      </p:sp>
      <p:sp>
        <p:nvSpPr>
          <p:cNvPr id="153" name="Google Shape;153;gb6d3f5617d_0_17"/>
          <p:cNvSpPr txBox="1"/>
          <p:nvPr/>
        </p:nvSpPr>
        <p:spPr>
          <a:xfrm>
            <a:off x="4657500" y="2622975"/>
            <a:ext cx="7272300" cy="1154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Federal Grant: After completing the FAFSA – some students will qualify for grants, money to be used for college that does not need to be paid back.</a:t>
            </a:r>
            <a:r>
              <a:rPr lang="en-US" sz="2100"/>
              <a:t> </a:t>
            </a:r>
            <a:endParaRPr sz="2100"/>
          </a:p>
        </p:txBody>
      </p:sp>
      <p:sp>
        <p:nvSpPr>
          <p:cNvPr id="154" name="Google Shape;154;gb6d3f5617d_0_17"/>
          <p:cNvSpPr txBox="1"/>
          <p:nvPr/>
        </p:nvSpPr>
        <p:spPr>
          <a:xfrm>
            <a:off x="4657500" y="3777375"/>
            <a:ext cx="67746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Financial Aid: Money to help pay for college or career school</a:t>
            </a:r>
            <a:endParaRPr sz="2100">
              <a:latin typeface="Roboto"/>
              <a:ea typeface="Roboto"/>
              <a:cs typeface="Roboto"/>
              <a:sym typeface="Roboto"/>
            </a:endParaRPr>
          </a:p>
        </p:txBody>
      </p:sp>
      <p:sp>
        <p:nvSpPr>
          <p:cNvPr id="155" name="Google Shape;155;gb6d3f5617d_0_17"/>
          <p:cNvSpPr txBox="1"/>
          <p:nvPr/>
        </p:nvSpPr>
        <p:spPr>
          <a:xfrm>
            <a:off x="4657500" y="4605025"/>
            <a:ext cx="62598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GPA: Grade Point Average</a:t>
            </a:r>
            <a:endParaRPr sz="2100">
              <a:latin typeface="Roboto"/>
              <a:ea typeface="Roboto"/>
              <a:cs typeface="Roboto"/>
              <a:sym typeface="Roboto"/>
            </a:endParaRPr>
          </a:p>
        </p:txBody>
      </p:sp>
      <p:sp>
        <p:nvSpPr>
          <p:cNvPr id="156" name="Google Shape;156;gb6d3f5617d_0_17"/>
          <p:cNvSpPr txBox="1"/>
          <p:nvPr/>
        </p:nvSpPr>
        <p:spPr>
          <a:xfrm>
            <a:off x="4657500" y="5112925"/>
            <a:ext cx="7458000" cy="1154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Letter of Recommendation: Written by someone who can recommend a student’s work or academic performance (usually by someone who knows the student well)</a:t>
            </a:r>
            <a:endParaRPr sz="21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b6d3f5617d_0_28"/>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COLLEGE AND CAREER VOCABULARY</a:t>
            </a:r>
            <a:endParaRPr>
              <a:latin typeface="Poppins"/>
              <a:ea typeface="Poppins"/>
              <a:cs typeface="Poppins"/>
              <a:sym typeface="Poppins"/>
            </a:endParaRPr>
          </a:p>
        </p:txBody>
      </p:sp>
      <p:sp>
        <p:nvSpPr>
          <p:cNvPr id="162" name="Google Shape;162;gb6d3f5617d_0_28"/>
          <p:cNvSpPr txBox="1"/>
          <p:nvPr>
            <p:ph idx="1" type="body"/>
          </p:nvPr>
        </p:nvSpPr>
        <p:spPr>
          <a:xfrm>
            <a:off x="4331400" y="1458800"/>
            <a:ext cx="7598400" cy="630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Font typeface="Arial"/>
              <a:buNone/>
            </a:pPr>
            <a:r>
              <a:rPr b="1" lang="en-US" sz="1600">
                <a:latin typeface="Roboto"/>
                <a:ea typeface="Roboto"/>
                <a:cs typeface="Roboto"/>
                <a:sym typeface="Roboto"/>
              </a:rPr>
              <a:t>FILL OUT YOUR HANDOUT AS WE LEARN AND REVIEW THESE TERMS </a:t>
            </a:r>
            <a:endParaRPr b="1">
              <a:latin typeface="Roboto"/>
              <a:ea typeface="Roboto"/>
              <a:cs typeface="Roboto"/>
              <a:sym typeface="Roboto"/>
            </a:endParaRPr>
          </a:p>
          <a:p>
            <a:pPr indent="0" lvl="0" marL="0" rtl="0" algn="l">
              <a:lnSpc>
                <a:spcPct val="90000"/>
              </a:lnSpc>
              <a:spcBef>
                <a:spcPts val="1000"/>
              </a:spcBef>
              <a:spcAft>
                <a:spcPts val="0"/>
              </a:spcAft>
              <a:buClr>
                <a:schemeClr val="dk1"/>
              </a:buClr>
              <a:buSzPct val="100000"/>
              <a:buFont typeface="Arial"/>
              <a:buNone/>
            </a:pPr>
            <a:r>
              <a:t/>
            </a:r>
            <a:endParaRPr/>
          </a:p>
        </p:txBody>
      </p:sp>
      <p:sp>
        <p:nvSpPr>
          <p:cNvPr id="163" name="Google Shape;163;gb6d3f5617d_0_28"/>
          <p:cNvSpPr txBox="1"/>
          <p:nvPr/>
        </p:nvSpPr>
        <p:spPr>
          <a:xfrm>
            <a:off x="4657500" y="1791675"/>
            <a:ext cx="7357200" cy="11544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Overload: A High School level course that is taken in excess of the regular school day – can utilize Advanced Opportunity Funds for this course</a:t>
            </a:r>
            <a:endParaRPr sz="2100">
              <a:latin typeface="Roboto"/>
              <a:ea typeface="Roboto"/>
              <a:cs typeface="Roboto"/>
              <a:sym typeface="Roboto"/>
            </a:endParaRPr>
          </a:p>
        </p:txBody>
      </p:sp>
      <p:sp>
        <p:nvSpPr>
          <p:cNvPr id="164" name="Google Shape;164;gb6d3f5617d_0_28"/>
          <p:cNvSpPr txBox="1"/>
          <p:nvPr/>
        </p:nvSpPr>
        <p:spPr>
          <a:xfrm>
            <a:off x="4657500" y="3040250"/>
            <a:ext cx="69462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PSAT: Preliminary SAT </a:t>
            </a:r>
            <a:r>
              <a:rPr lang="en-US" sz="2100"/>
              <a:t> </a:t>
            </a:r>
            <a:endParaRPr sz="2100"/>
          </a:p>
        </p:txBody>
      </p:sp>
      <p:sp>
        <p:nvSpPr>
          <p:cNvPr id="165" name="Google Shape;165;gb6d3f5617d_0_28"/>
          <p:cNvSpPr txBox="1"/>
          <p:nvPr/>
        </p:nvSpPr>
        <p:spPr>
          <a:xfrm>
            <a:off x="4640100" y="3931150"/>
            <a:ext cx="67746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SAT: A standardized test of a student's academic skills used for admission to US Colleges</a:t>
            </a:r>
            <a:endParaRPr sz="2100">
              <a:latin typeface="Roboto"/>
              <a:ea typeface="Roboto"/>
              <a:cs typeface="Roboto"/>
              <a:sym typeface="Roboto"/>
            </a:endParaRPr>
          </a:p>
        </p:txBody>
      </p:sp>
      <p:sp>
        <p:nvSpPr>
          <p:cNvPr id="166" name="Google Shape;166;gb6d3f5617d_0_28"/>
          <p:cNvSpPr txBox="1"/>
          <p:nvPr/>
        </p:nvSpPr>
        <p:spPr>
          <a:xfrm>
            <a:off x="4657500" y="5097425"/>
            <a:ext cx="75345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Scholarship: A grant or payment made to support a student’s education</a:t>
            </a:r>
            <a:endParaRPr sz="2100">
              <a:latin typeface="Roboto"/>
              <a:ea typeface="Roboto"/>
              <a:cs typeface="Roboto"/>
              <a:sym typeface="Roboto"/>
            </a:endParaRPr>
          </a:p>
        </p:txBody>
      </p:sp>
      <p:sp>
        <p:nvSpPr>
          <p:cNvPr id="167" name="Google Shape;167;gb6d3f5617d_0_28"/>
          <p:cNvSpPr txBox="1"/>
          <p:nvPr/>
        </p:nvSpPr>
        <p:spPr>
          <a:xfrm>
            <a:off x="4657500" y="5940600"/>
            <a:ext cx="75345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Student Loan: A type of loan designed to help students pay for post-secondary education (two types)</a:t>
            </a:r>
            <a:endParaRPr sz="21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b6d3f5617d_0_39"/>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COLLEGE AND CAREER VOCABULARY</a:t>
            </a:r>
            <a:endParaRPr>
              <a:latin typeface="Poppins"/>
              <a:ea typeface="Poppins"/>
              <a:cs typeface="Poppins"/>
              <a:sym typeface="Poppins"/>
            </a:endParaRPr>
          </a:p>
        </p:txBody>
      </p:sp>
      <p:sp>
        <p:nvSpPr>
          <p:cNvPr id="173" name="Google Shape;173;gb6d3f5617d_0_39"/>
          <p:cNvSpPr txBox="1"/>
          <p:nvPr>
            <p:ph idx="1" type="body"/>
          </p:nvPr>
        </p:nvSpPr>
        <p:spPr>
          <a:xfrm>
            <a:off x="4331400" y="1458800"/>
            <a:ext cx="7598400" cy="630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Font typeface="Arial"/>
              <a:buNone/>
            </a:pPr>
            <a:r>
              <a:rPr b="1" lang="en-US" sz="1600">
                <a:latin typeface="Roboto"/>
                <a:ea typeface="Roboto"/>
                <a:cs typeface="Roboto"/>
                <a:sym typeface="Roboto"/>
              </a:rPr>
              <a:t>FILL OUT YOUR HANDOUT AS WE LEARN AND REVIEW THESE TERMS </a:t>
            </a:r>
            <a:endParaRPr b="1">
              <a:latin typeface="Roboto"/>
              <a:ea typeface="Roboto"/>
              <a:cs typeface="Roboto"/>
              <a:sym typeface="Roboto"/>
            </a:endParaRPr>
          </a:p>
          <a:p>
            <a:pPr indent="0" lvl="0" marL="0" rtl="0" algn="l">
              <a:lnSpc>
                <a:spcPct val="90000"/>
              </a:lnSpc>
              <a:spcBef>
                <a:spcPts val="1000"/>
              </a:spcBef>
              <a:spcAft>
                <a:spcPts val="0"/>
              </a:spcAft>
              <a:buClr>
                <a:schemeClr val="dk1"/>
              </a:buClr>
              <a:buSzPct val="100000"/>
              <a:buFont typeface="Arial"/>
              <a:buNone/>
            </a:pPr>
            <a:r>
              <a:t/>
            </a:r>
            <a:endParaRPr/>
          </a:p>
        </p:txBody>
      </p:sp>
      <p:sp>
        <p:nvSpPr>
          <p:cNvPr id="174" name="Google Shape;174;gb6d3f5617d_0_39"/>
          <p:cNvSpPr txBox="1"/>
          <p:nvPr/>
        </p:nvSpPr>
        <p:spPr>
          <a:xfrm>
            <a:off x="4331400" y="1830000"/>
            <a:ext cx="78258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Subsidized Loan: Student loans that do NOT accrue interest while you are in school</a:t>
            </a:r>
            <a:endParaRPr sz="2100">
              <a:latin typeface="Roboto"/>
              <a:ea typeface="Roboto"/>
              <a:cs typeface="Roboto"/>
              <a:sym typeface="Roboto"/>
            </a:endParaRPr>
          </a:p>
        </p:txBody>
      </p:sp>
      <p:sp>
        <p:nvSpPr>
          <p:cNvPr id="175" name="Google Shape;175;gb6d3f5617d_0_39"/>
          <p:cNvSpPr txBox="1"/>
          <p:nvPr/>
        </p:nvSpPr>
        <p:spPr>
          <a:xfrm>
            <a:off x="4331400" y="2610875"/>
            <a:ext cx="69462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Transcript: An official document of a student’s permanent academic record</a:t>
            </a:r>
            <a:endParaRPr sz="2100">
              <a:latin typeface="Roboto"/>
              <a:ea typeface="Roboto"/>
              <a:cs typeface="Roboto"/>
              <a:sym typeface="Roboto"/>
            </a:endParaRPr>
          </a:p>
        </p:txBody>
      </p:sp>
      <p:sp>
        <p:nvSpPr>
          <p:cNvPr id="176" name="Google Shape;176;gb6d3f5617d_0_39"/>
          <p:cNvSpPr txBox="1"/>
          <p:nvPr/>
        </p:nvSpPr>
        <p:spPr>
          <a:xfrm>
            <a:off x="4331400" y="3621100"/>
            <a:ext cx="67746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Tuition: The charge or fee for the College/University</a:t>
            </a:r>
            <a:r>
              <a:rPr lang="en-US" sz="2100"/>
              <a:t> </a:t>
            </a:r>
            <a:endParaRPr sz="2100"/>
          </a:p>
        </p:txBody>
      </p:sp>
      <p:sp>
        <p:nvSpPr>
          <p:cNvPr id="177" name="Google Shape;177;gb6d3f5617d_0_39"/>
          <p:cNvSpPr txBox="1"/>
          <p:nvPr/>
        </p:nvSpPr>
        <p:spPr>
          <a:xfrm>
            <a:off x="4331400" y="4483950"/>
            <a:ext cx="6259800" cy="5079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Char char="●"/>
            </a:pPr>
            <a:r>
              <a:rPr lang="en-US" sz="2100">
                <a:latin typeface="Roboto"/>
                <a:ea typeface="Roboto"/>
                <a:cs typeface="Roboto"/>
                <a:sym typeface="Roboto"/>
              </a:rPr>
              <a:t>Undergraduate: This degree is usually your first</a:t>
            </a:r>
            <a:r>
              <a:rPr lang="en-US" sz="2100"/>
              <a:t> </a:t>
            </a:r>
            <a:endParaRPr sz="2100"/>
          </a:p>
        </p:txBody>
      </p:sp>
      <p:sp>
        <p:nvSpPr>
          <p:cNvPr id="178" name="Google Shape;178;gb6d3f5617d_0_39"/>
          <p:cNvSpPr txBox="1"/>
          <p:nvPr/>
        </p:nvSpPr>
        <p:spPr>
          <a:xfrm>
            <a:off x="4331400" y="5119675"/>
            <a:ext cx="69462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Unsubsidized Loan: Student loans that do accrue interest while you are in school</a:t>
            </a:r>
            <a:endParaRPr sz="2100">
              <a:latin typeface="Roboto"/>
              <a:ea typeface="Roboto"/>
              <a:cs typeface="Roboto"/>
              <a:sym typeface="Roboto"/>
            </a:endParaRPr>
          </a:p>
        </p:txBody>
      </p:sp>
      <p:sp>
        <p:nvSpPr>
          <p:cNvPr id="179" name="Google Shape;179;gb6d3f5617d_0_39"/>
          <p:cNvSpPr txBox="1"/>
          <p:nvPr/>
        </p:nvSpPr>
        <p:spPr>
          <a:xfrm>
            <a:off x="4331400" y="5950975"/>
            <a:ext cx="7670100" cy="8313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Roboto"/>
              <a:buChar char="●"/>
            </a:pPr>
            <a:r>
              <a:rPr lang="en-US" sz="2100">
                <a:latin typeface="Roboto"/>
                <a:ea typeface="Roboto"/>
                <a:cs typeface="Roboto"/>
                <a:sym typeface="Roboto"/>
              </a:rPr>
              <a:t>Work Study: Part of the FAFSA, a college program that allows a student to work part-time while attending school</a:t>
            </a:r>
            <a:endParaRPr sz="21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VOCABULARY ACTIVITY</a:t>
            </a:r>
            <a:endParaRPr>
              <a:latin typeface="Poppins"/>
              <a:ea typeface="Poppins"/>
              <a:cs typeface="Poppins"/>
              <a:sym typeface="Poppins"/>
            </a:endParaRPr>
          </a:p>
        </p:txBody>
      </p:sp>
      <p:sp>
        <p:nvSpPr>
          <p:cNvPr id="185" name="Google Shape;185;p5"/>
          <p:cNvSpPr txBox="1"/>
          <p:nvPr>
            <p:ph idx="1" type="body"/>
          </p:nvPr>
        </p:nvSpPr>
        <p:spPr>
          <a:xfrm>
            <a:off x="4332300" y="1276150"/>
            <a:ext cx="3383100" cy="466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latin typeface="Roboto"/>
                <a:ea typeface="Roboto"/>
                <a:cs typeface="Roboto"/>
                <a:sym typeface="Roboto"/>
              </a:rPr>
              <a:t>DRAW OR DESIGN A FUN WAY TO SHARE THE VOCABULARY!</a:t>
            </a:r>
            <a:endParaRPr b="1" sz="2300">
              <a:latin typeface="Roboto"/>
              <a:ea typeface="Roboto"/>
              <a:cs typeface="Roboto"/>
              <a:sym typeface="Roboto"/>
            </a:endParaRPr>
          </a:p>
          <a:p>
            <a:pPr indent="-179070" lvl="0" marL="160020" rtl="0" algn="l">
              <a:lnSpc>
                <a:spcPct val="100000"/>
              </a:lnSpc>
              <a:spcBef>
                <a:spcPts val="600"/>
              </a:spcBef>
              <a:spcAft>
                <a:spcPts val="0"/>
              </a:spcAft>
              <a:buClr>
                <a:srgbClr val="EE5934"/>
              </a:buClr>
              <a:buSzPts val="1800"/>
              <a:buFont typeface="Roboto"/>
              <a:buChar char="•"/>
            </a:pPr>
            <a:r>
              <a:rPr lang="en-US" sz="1800">
                <a:latin typeface="Roboto"/>
                <a:ea typeface="Roboto"/>
                <a:cs typeface="Roboto"/>
                <a:sym typeface="Roboto"/>
              </a:rPr>
              <a:t>Group 1: ASVAB, Financial Aid</a:t>
            </a:r>
            <a:endParaRPr sz="2300">
              <a:latin typeface="Roboto"/>
              <a:ea typeface="Roboto"/>
              <a:cs typeface="Roboto"/>
              <a:sym typeface="Roboto"/>
            </a:endParaRPr>
          </a:p>
          <a:p>
            <a:pPr indent="-179070" lvl="0" marL="160020" rtl="0" algn="l">
              <a:lnSpc>
                <a:spcPct val="100000"/>
              </a:lnSpc>
              <a:spcBef>
                <a:spcPts val="600"/>
              </a:spcBef>
              <a:spcAft>
                <a:spcPts val="0"/>
              </a:spcAft>
              <a:buClr>
                <a:srgbClr val="EE5934"/>
              </a:buClr>
              <a:buSzPts val="1800"/>
              <a:buFont typeface="Roboto"/>
              <a:buChar char="•"/>
            </a:pPr>
            <a:r>
              <a:rPr lang="en-US" sz="1800">
                <a:latin typeface="Roboto"/>
                <a:ea typeface="Roboto"/>
                <a:cs typeface="Roboto"/>
                <a:sym typeface="Roboto"/>
              </a:rPr>
              <a:t>Group 2: ACT, Dual Credit</a:t>
            </a:r>
            <a:endParaRPr sz="2300">
              <a:latin typeface="Roboto"/>
              <a:ea typeface="Roboto"/>
              <a:cs typeface="Roboto"/>
              <a:sym typeface="Roboto"/>
            </a:endParaRPr>
          </a:p>
          <a:p>
            <a:pPr indent="-179070" lvl="0" marL="160020" rtl="0" algn="l">
              <a:lnSpc>
                <a:spcPct val="100000"/>
              </a:lnSpc>
              <a:spcBef>
                <a:spcPts val="600"/>
              </a:spcBef>
              <a:spcAft>
                <a:spcPts val="0"/>
              </a:spcAft>
              <a:buClr>
                <a:srgbClr val="EE5934"/>
              </a:buClr>
              <a:buSzPts val="1800"/>
              <a:buFont typeface="Roboto"/>
              <a:buChar char="•"/>
            </a:pPr>
            <a:r>
              <a:rPr lang="en-US" sz="1800">
                <a:latin typeface="Roboto"/>
                <a:ea typeface="Roboto"/>
                <a:cs typeface="Roboto"/>
                <a:sym typeface="Roboto"/>
              </a:rPr>
              <a:t>Group 3: Community Service, Student Loan</a:t>
            </a:r>
            <a:endParaRPr sz="2300">
              <a:latin typeface="Roboto"/>
              <a:ea typeface="Roboto"/>
              <a:cs typeface="Roboto"/>
              <a:sym typeface="Roboto"/>
            </a:endParaRPr>
          </a:p>
          <a:p>
            <a:pPr indent="-179070" lvl="0" marL="160020" rtl="0" algn="l">
              <a:lnSpc>
                <a:spcPct val="100000"/>
              </a:lnSpc>
              <a:spcBef>
                <a:spcPts val="600"/>
              </a:spcBef>
              <a:spcAft>
                <a:spcPts val="0"/>
              </a:spcAft>
              <a:buClr>
                <a:srgbClr val="EE5934"/>
              </a:buClr>
              <a:buSzPts val="1800"/>
              <a:buFont typeface="Roboto"/>
              <a:buChar char="•"/>
            </a:pPr>
            <a:r>
              <a:rPr lang="en-US" sz="1800">
                <a:latin typeface="Roboto"/>
                <a:ea typeface="Roboto"/>
                <a:cs typeface="Roboto"/>
                <a:sym typeface="Roboto"/>
              </a:rPr>
              <a:t>Group 4: Scholarship, Word Study</a:t>
            </a:r>
            <a:r>
              <a:rPr lang="en-US" sz="1800">
                <a:latin typeface="Roboto"/>
                <a:ea typeface="Roboto"/>
                <a:cs typeface="Roboto"/>
                <a:sym typeface="Roboto"/>
              </a:rPr>
              <a:t> </a:t>
            </a:r>
            <a:endParaRPr sz="2300">
              <a:latin typeface="Roboto"/>
              <a:ea typeface="Roboto"/>
              <a:cs typeface="Roboto"/>
              <a:sym typeface="Roboto"/>
            </a:endParaRPr>
          </a:p>
          <a:p>
            <a:pPr indent="-179070" lvl="0" marL="160020" rtl="0" algn="l">
              <a:lnSpc>
                <a:spcPct val="100000"/>
              </a:lnSpc>
              <a:spcBef>
                <a:spcPts val="600"/>
              </a:spcBef>
              <a:spcAft>
                <a:spcPts val="0"/>
              </a:spcAft>
              <a:buClr>
                <a:srgbClr val="EE5934"/>
              </a:buClr>
              <a:buSzPts val="1800"/>
              <a:buFont typeface="Roboto"/>
              <a:buChar char="•"/>
            </a:pPr>
            <a:r>
              <a:rPr lang="en-US" sz="1800">
                <a:latin typeface="Roboto"/>
                <a:ea typeface="Roboto"/>
                <a:cs typeface="Roboto"/>
                <a:sym typeface="Roboto"/>
              </a:rPr>
              <a:t>Group 5: Tuition, GPA</a:t>
            </a:r>
            <a:endParaRPr sz="1800">
              <a:latin typeface="Roboto"/>
              <a:ea typeface="Roboto"/>
              <a:cs typeface="Roboto"/>
              <a:sym typeface="Roboto"/>
            </a:endParaRPr>
          </a:p>
          <a:p>
            <a:pPr indent="-179070" lvl="0" marL="160020" rtl="0" algn="l">
              <a:lnSpc>
                <a:spcPct val="100000"/>
              </a:lnSpc>
              <a:spcBef>
                <a:spcPts val="600"/>
              </a:spcBef>
              <a:spcAft>
                <a:spcPts val="0"/>
              </a:spcAft>
              <a:buClr>
                <a:srgbClr val="EE5934"/>
              </a:buClr>
              <a:buSzPts val="1800"/>
              <a:buFont typeface="Roboto"/>
              <a:buChar char="•"/>
            </a:pPr>
            <a:r>
              <a:rPr lang="en-US" sz="1800">
                <a:latin typeface="Roboto"/>
                <a:ea typeface="Roboto"/>
                <a:cs typeface="Roboto"/>
                <a:sym typeface="Roboto"/>
              </a:rPr>
              <a:t>Group 6: Letter of Recommendation, Overload</a:t>
            </a:r>
            <a:r>
              <a:rPr lang="en-US" sz="1800">
                <a:latin typeface="Roboto"/>
                <a:ea typeface="Roboto"/>
                <a:cs typeface="Roboto"/>
                <a:sym typeface="Roboto"/>
              </a:rPr>
              <a:t> </a:t>
            </a:r>
            <a:endParaRPr sz="2300">
              <a:latin typeface="Roboto"/>
              <a:ea typeface="Roboto"/>
              <a:cs typeface="Roboto"/>
              <a:sym typeface="Roboto"/>
            </a:endParaRPr>
          </a:p>
          <a:p>
            <a:pPr indent="-179070" lvl="0" marL="160020" rtl="0" algn="l">
              <a:lnSpc>
                <a:spcPct val="100000"/>
              </a:lnSpc>
              <a:spcBef>
                <a:spcPts val="600"/>
              </a:spcBef>
              <a:spcAft>
                <a:spcPts val="0"/>
              </a:spcAft>
              <a:buClr>
                <a:srgbClr val="EE5934"/>
              </a:buClr>
              <a:buSzPts val="1800"/>
              <a:buFont typeface="Roboto"/>
              <a:buChar char="•"/>
            </a:pPr>
            <a:r>
              <a:rPr lang="en-US" sz="1800">
                <a:latin typeface="Roboto"/>
                <a:ea typeface="Roboto"/>
                <a:cs typeface="Roboto"/>
                <a:sym typeface="Roboto"/>
              </a:rPr>
              <a:t>Group 7: Bachelor’s Degree, College Major</a:t>
            </a:r>
            <a:endParaRPr sz="2300">
              <a:latin typeface="Roboto"/>
              <a:ea typeface="Roboto"/>
              <a:cs typeface="Roboto"/>
              <a:sym typeface="Roboto"/>
            </a:endParaRPr>
          </a:p>
        </p:txBody>
      </p:sp>
      <p:sp>
        <p:nvSpPr>
          <p:cNvPr id="186" name="Google Shape;186;p5"/>
          <p:cNvSpPr txBox="1"/>
          <p:nvPr/>
        </p:nvSpPr>
        <p:spPr>
          <a:xfrm>
            <a:off x="8834200" y="5911700"/>
            <a:ext cx="278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Example: Associate’s Degree</a:t>
            </a:r>
            <a:endParaRPr>
              <a:latin typeface="Roboto"/>
              <a:ea typeface="Roboto"/>
              <a:cs typeface="Roboto"/>
              <a:sym typeface="Roboto"/>
            </a:endParaRPr>
          </a:p>
        </p:txBody>
      </p:sp>
      <p:pic>
        <p:nvPicPr>
          <p:cNvPr id="187" name="Google Shape;187;p5"/>
          <p:cNvPicPr preferRelativeResize="0"/>
          <p:nvPr/>
        </p:nvPicPr>
        <p:blipFill>
          <a:blip r:embed="rId3">
            <a:alphaModFix/>
          </a:blip>
          <a:stretch>
            <a:fillRect/>
          </a:stretch>
        </p:blipFill>
        <p:spPr>
          <a:xfrm>
            <a:off x="7961752" y="3586375"/>
            <a:ext cx="4171948" cy="2403807"/>
          </a:xfrm>
          <a:prstGeom prst="rect">
            <a:avLst/>
          </a:prstGeom>
          <a:noFill/>
          <a:ln>
            <a:noFill/>
          </a:ln>
        </p:spPr>
      </p:pic>
      <p:pic>
        <p:nvPicPr>
          <p:cNvPr id="188" name="Google Shape;188;p5"/>
          <p:cNvPicPr preferRelativeResize="0"/>
          <p:nvPr/>
        </p:nvPicPr>
        <p:blipFill>
          <a:blip r:embed="rId4">
            <a:alphaModFix/>
          </a:blip>
          <a:stretch>
            <a:fillRect/>
          </a:stretch>
        </p:blipFill>
        <p:spPr>
          <a:xfrm rot="5400000">
            <a:off x="8322700" y="472075"/>
            <a:ext cx="3281574" cy="3281574"/>
          </a:xfrm>
          <a:prstGeom prst="rect">
            <a:avLst/>
          </a:prstGeom>
          <a:noFill/>
          <a:ln>
            <a:noFill/>
          </a:ln>
        </p:spPr>
      </p:pic>
      <p:sp>
        <p:nvSpPr>
          <p:cNvPr id="189" name="Google Shape;189;p5"/>
          <p:cNvSpPr txBox="1"/>
          <p:nvPr/>
        </p:nvSpPr>
        <p:spPr>
          <a:xfrm>
            <a:off x="8491175" y="3228900"/>
            <a:ext cx="3113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Example: Extracurricular Activities</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
          <p:cNvSpPr txBox="1"/>
          <p:nvPr>
            <p:ph type="title"/>
          </p:nvPr>
        </p:nvSpPr>
        <p:spPr>
          <a:xfrm>
            <a:off x="831850" y="2118630"/>
            <a:ext cx="4969200" cy="2962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REVIEWING COLLEGE &amp; CAREER TERMINOLOGY</a:t>
            </a:r>
            <a:endParaRPr b="1">
              <a:latin typeface="Poppins"/>
              <a:ea typeface="Poppins"/>
              <a:cs typeface="Poppins"/>
              <a:sym typeface="Poppins"/>
            </a:endParaRPr>
          </a:p>
        </p:txBody>
      </p:sp>
      <p:pic>
        <p:nvPicPr>
          <p:cNvPr id="195" name="Google Shape;195;p2"/>
          <p:cNvPicPr preferRelativeResize="0"/>
          <p:nvPr>
            <p:ph idx="2" type="pic"/>
          </p:nvPr>
        </p:nvPicPr>
        <p:blipFill rotWithShape="1">
          <a:blip r:embed="rId3">
            <a:alphaModFix/>
          </a:blip>
          <a:srcRect b="0" l="28857" r="28853" t="0"/>
          <a:stretch/>
        </p:blipFill>
        <p:spPr>
          <a:xfrm>
            <a:off x="7844246" y="0"/>
            <a:ext cx="4347900" cy="6858000"/>
          </a:xfrm>
          <a:prstGeom prst="rect">
            <a:avLst/>
          </a:prstGeom>
          <a:solidFill>
            <a:schemeClr val="lt1"/>
          </a:solidFill>
          <a:ln>
            <a:noFill/>
          </a:ln>
        </p:spPr>
      </p:pic>
      <p:sp>
        <p:nvSpPr>
          <p:cNvPr id="196" name="Google Shape;196;p2"/>
          <p:cNvSpPr txBox="1"/>
          <p:nvPr>
            <p:ph idx="4294967295" type="body"/>
          </p:nvPr>
        </p:nvSpPr>
        <p:spPr>
          <a:xfrm>
            <a:off x="64918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97" name="Google Shape;197;p2"/>
          <p:cNvSpPr txBox="1"/>
          <p:nvPr>
            <p:ph idx="4294967295" type="body"/>
          </p:nvPr>
        </p:nvSpPr>
        <p:spPr>
          <a:xfrm>
            <a:off x="6449713" y="3777124"/>
            <a:ext cx="2148840" cy="4145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198" name="Google Shape;198;p2"/>
          <p:cNvSpPr/>
          <p:nvPr/>
        </p:nvSpPr>
        <p:spPr>
          <a:xfrm>
            <a:off x="6434328" y="3729006"/>
            <a:ext cx="2578608" cy="2578608"/>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99" name="Google Shape;199;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cxnSp>
        <p:nvCxnSpPr>
          <p:cNvPr id="200" name="Google Shape;200;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201" name="Google Shape;201;p2"/>
          <p:cNvSpPr txBox="1"/>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WHAT TERMS DO YOU KNOW ALREADY?</a:t>
            </a:r>
            <a:endParaRPr b="1" i="0" sz="1800" u="none" cap="none" strike="noStrike">
              <a:solidFill>
                <a:schemeClr val="lt1"/>
              </a:solidFill>
              <a:latin typeface="Arial"/>
              <a:ea typeface="Arial"/>
              <a:cs typeface="Arial"/>
              <a:sym typeface="Arial"/>
            </a:endParaRPr>
          </a:p>
        </p:txBody>
      </p:sp>
      <p:sp>
        <p:nvSpPr>
          <p:cNvPr id="202" name="Google Shape;202;p2"/>
          <p:cNvSpPr txBox="1"/>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203" name="Google Shape;203;p2"/>
          <p:cNvSpPr/>
          <p:nvPr/>
        </p:nvSpPr>
        <p:spPr>
          <a:xfrm>
            <a:off x="272143" y="6233886"/>
            <a:ext cx="1654629" cy="3556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2021-03-28T15:21:24Z</dcterms:created>
  <dc:creator>Kimberly 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0x010100C053AFEDCF43AF4A87A0A85DED29F48E</vt:lpwstr>
  </property>
</Properties>
</file>