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Roboto"/>
      <p:regular r:id="rId12"/>
      <p:bold r:id="rId13"/>
      <p:italic r:id="rId14"/>
      <p:boldItalic r:id="rId15"/>
    </p:embeddedFont>
    <p:embeddedFont>
      <p:font typeface="Poppins"/>
      <p:regular r:id="rId16"/>
      <p:bold r:id="rId17"/>
      <p:italic r:id="rId18"/>
      <p:boldItalic r:id="rId19"/>
    </p:embeddedFont>
    <p:embeddedFont>
      <p:font typeface="Lato"/>
      <p:regular r:id="rId20"/>
      <p:bold r:id="rId21"/>
      <p:italic r:id="rId22"/>
      <p:boldItalic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jc3bOw3zBOFtjjt4+5p+tc0w+I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HelveticaNeue-regular.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customschemas.google.com/relationships/presentationmetadata" Target="meta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Poppins-bold.fntdata"/><Relationship Id="rId16" Type="http://schemas.openxmlformats.org/officeDocument/2006/relationships/font" Target="fonts/Poppins-regular.fntdata"/><Relationship Id="rId19" Type="http://schemas.openxmlformats.org/officeDocument/2006/relationships/font" Target="fonts/Poppins-boldItalic.fntdata"/><Relationship Id="rId18" Type="http://schemas.openxmlformats.org/officeDocument/2006/relationships/font" Target="fonts/Poppi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Career Activity: Career Family Tree</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Activity Summary:</a:t>
            </a:r>
            <a:r>
              <a:rPr lang="en-US">
                <a:latin typeface="Helvetica Neue"/>
                <a:ea typeface="Helvetica Neue"/>
                <a:cs typeface="Helvetica Neue"/>
                <a:sym typeface="Helvetica Neue"/>
              </a:rPr>
              <a:t> This lesson will help students look at the careers chosen by family members to gain more understanding in career choice.</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Estimated Time: </a:t>
            </a:r>
            <a:r>
              <a:rPr lang="en-US">
                <a:latin typeface="Helvetica Neue"/>
                <a:ea typeface="Helvetica Neue"/>
                <a:cs typeface="Helvetica Neue"/>
                <a:sym typeface="Helvetica Neue"/>
              </a:rPr>
              <a:t>15-30 minutes *Homework Required*</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Learning Plan Activity: </a:t>
            </a:r>
            <a:r>
              <a:rPr lang="en-US">
                <a:latin typeface="Helvetica Neue"/>
                <a:ea typeface="Helvetica Neue"/>
                <a:cs typeface="Helvetica Neue"/>
                <a:sym typeface="Helvetica Neue"/>
              </a:rPr>
              <a:t>8th Grade </a:t>
            </a:r>
            <a:r>
              <a:rPr b="1" lang="en-US">
                <a:latin typeface="Helvetica Neue"/>
                <a:ea typeface="Helvetica Neue"/>
                <a:cs typeface="Helvetica Neue"/>
                <a:sym typeface="Helvetica Neue"/>
              </a:rPr>
              <a:t>Additional Activities: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Learning Outcomes</a:t>
            </a:r>
            <a:r>
              <a:rPr lang="en-US">
                <a:latin typeface="Helvetica Neue"/>
                <a:ea typeface="Helvetica Neue"/>
                <a:cs typeface="Helvetica Neue"/>
                <a:sym typeface="Helvetica Neue"/>
              </a:rPr>
              <a:t>: </a:t>
            </a:r>
            <a:r>
              <a:rPr lang="en-US">
                <a:solidFill>
                  <a:srgbClr val="231F20"/>
                </a:solidFill>
                <a:highlight>
                  <a:srgbClr val="FFFFFF"/>
                </a:highlight>
                <a:latin typeface="Helvetica Neue"/>
                <a:ea typeface="Helvetica Neue"/>
                <a:cs typeface="Helvetica Neue"/>
                <a:sym typeface="Helvetica Neue"/>
              </a:rPr>
              <a:t>Students will interview family members about their careers and education to complete a career family tree. Students will evaluate how their family may or may not be an influence on their own career choices and decisions for the future.</a:t>
            </a:r>
            <a:endParaRPr>
              <a:solidFill>
                <a:srgbClr val="231F20"/>
              </a:solidFill>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solidFill>
                <a:srgbClr val="231F20"/>
              </a:solidFill>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a:t>
            </a:r>
            <a:r>
              <a:rPr lang="en-US">
                <a:latin typeface="Helvetica Neue"/>
                <a:ea typeface="Helvetica Neue"/>
                <a:cs typeface="Helvetica Neue"/>
                <a:sym typeface="Helvetica Neue"/>
              </a:rPr>
              <a:t>:  Powerpoint, Handout, Pen, Computer</a:t>
            </a:r>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Academic Vocabulary</a:t>
            </a:r>
            <a:r>
              <a:rPr i="1" lang="en-US">
                <a:latin typeface="Helvetica Neue"/>
                <a:ea typeface="Helvetica Neue"/>
                <a:cs typeface="Helvetica Neue"/>
                <a:sym typeface="Helvetica Neue"/>
              </a:rPr>
              <a:t> </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N/A</a:t>
            </a:r>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Introduction</a:t>
            </a:r>
            <a:r>
              <a:rPr lang="en-US">
                <a:latin typeface="Helvetica Neue"/>
                <a:ea typeface="Helvetica Neue"/>
                <a:cs typeface="Helvetica Neue"/>
                <a:sym typeface="Helvetica Neue"/>
              </a:rPr>
              <a:t>: [</a:t>
            </a:r>
            <a:r>
              <a:rPr i="1" lang="en-US">
                <a:latin typeface="Helvetica Neue"/>
                <a:ea typeface="Helvetica Neue"/>
                <a:cs typeface="Helvetica Neue"/>
                <a:sym typeface="Helvetica Neue"/>
              </a:rPr>
              <a:t>Use Powerpoint] </a:t>
            </a:r>
            <a:r>
              <a:rPr lang="en-US">
                <a:latin typeface="Helvetica Neue"/>
                <a:ea typeface="Helvetica Neue"/>
                <a:cs typeface="Helvetica Neue"/>
                <a:sym typeface="Helvetica Neue"/>
              </a:rPr>
              <a:t>A conversation with family members usually is a great place to start to help provide suggestions to look at in your quest in making plans for life after high school. Those close to you can hold opinions, experiences, dreams, and concerns about previous careers they have held. These experiences shared may be able to help you in making more informed decisions about your future. Once the assignment is completed, we will discuss as a class what you learned about your Career Family Tree. </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solidFill>
                  <a:srgbClr val="231F20"/>
                </a:solidFill>
                <a:highlight>
                  <a:srgbClr val="FFFFFF"/>
                </a:highlight>
                <a:latin typeface="Helvetica Neue"/>
                <a:ea typeface="Helvetica Neue"/>
                <a:cs typeface="Helvetica Neue"/>
                <a:sym typeface="Helvetica Neue"/>
              </a:rPr>
              <a:t>Career Family Tree Activity:</a:t>
            </a:r>
            <a:r>
              <a:rPr lang="en-US">
                <a:solidFill>
                  <a:srgbClr val="231F20"/>
                </a:solidFill>
                <a:highlight>
                  <a:srgbClr val="FFFFFF"/>
                </a:highlight>
                <a:latin typeface="Helvetica Neue"/>
                <a:ea typeface="Helvetica Neue"/>
                <a:cs typeface="Helvetica Neue"/>
                <a:sym typeface="Helvetica Neue"/>
              </a:rPr>
              <a:t> Interview as many family members as you can to gain the most insight on the different careers your family has held. Please make sure it is completed by --/-- so we can discuss your findings!</a:t>
            </a:r>
            <a:endParaRPr>
              <a:solidFill>
                <a:srgbClr val="231F20"/>
              </a:solidFill>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solidFill>
                <a:srgbClr val="231F20"/>
              </a:solidFill>
              <a:highlight>
                <a:srgbClr val="FFFFFF"/>
              </a:highlight>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t/>
            </a:r>
            <a:endParaRPr b="1">
              <a:solidFill>
                <a:srgbClr val="231F20"/>
              </a:solidFill>
              <a:highlight>
                <a:srgbClr val="FFFFFF"/>
              </a:highlight>
              <a:latin typeface="Lato"/>
              <a:ea typeface="Lato"/>
              <a:cs typeface="Lato"/>
              <a:sym typeface="Lato"/>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dc01ad40bb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t/>
            </a:r>
            <a:endParaRPr>
              <a:solidFill>
                <a:srgbClr val="231F20"/>
              </a:solidFill>
              <a:highlight>
                <a:srgbClr val="FFFFFF"/>
              </a:highlight>
              <a:latin typeface="Helvetica Neue"/>
              <a:ea typeface="Helvetica Neue"/>
              <a:cs typeface="Helvetica Neue"/>
              <a:sym typeface="Helvetica Neue"/>
            </a:endParaRPr>
          </a:p>
          <a:p>
            <a:pPr indent="0" lvl="0" marL="0" rtl="0" algn="l">
              <a:spcBef>
                <a:spcPts val="0"/>
              </a:spcBef>
              <a:spcAft>
                <a:spcPts val="0"/>
              </a:spcAft>
              <a:buSzPts val="1100"/>
              <a:buNone/>
            </a:pPr>
            <a:r>
              <a:rPr b="1" lang="en-US">
                <a:solidFill>
                  <a:srgbClr val="231F20"/>
                </a:solidFill>
                <a:highlight>
                  <a:srgbClr val="FFFFFF"/>
                </a:highlight>
                <a:latin typeface="Helvetica Neue"/>
                <a:ea typeface="Helvetica Neue"/>
                <a:cs typeface="Helvetica Neue"/>
                <a:sym typeface="Helvetica Neue"/>
              </a:rPr>
              <a:t>Career Family Tree Discussion:</a:t>
            </a:r>
            <a:r>
              <a:rPr lang="en-US">
                <a:solidFill>
                  <a:srgbClr val="231F20"/>
                </a:solidFill>
                <a:highlight>
                  <a:srgbClr val="FFFFFF"/>
                </a:highlight>
                <a:latin typeface="Helvetica Neue"/>
                <a:ea typeface="Helvetica Neue"/>
                <a:cs typeface="Helvetica Neue"/>
                <a:sym typeface="Helvetica Neue"/>
              </a:rPr>
              <a:t> </a:t>
            </a:r>
            <a:r>
              <a:rPr lang="en-US">
                <a:latin typeface="Helvetica Neue"/>
                <a:ea typeface="Helvetica Neue"/>
                <a:cs typeface="Helvetica Neue"/>
                <a:sym typeface="Helvetica Neue"/>
              </a:rPr>
              <a:t>Part of the process of figuring out what you want to do in the future can be informed by interviewing your family members and learning more about their career or job history in their own work lives. </a:t>
            </a:r>
            <a:endParaRPr>
              <a:latin typeface="Helvetica Neue"/>
              <a:ea typeface="Helvetica Neue"/>
              <a:cs typeface="Helvetica Neue"/>
              <a:sym typeface="Helvetica Neue"/>
            </a:endParaRPr>
          </a:p>
          <a:p>
            <a:pPr indent="0" lvl="0" marL="0" rtl="0" algn="l">
              <a:spcBef>
                <a:spcPts val="0"/>
              </a:spcBef>
              <a:spcAft>
                <a:spcPts val="0"/>
              </a:spcAft>
              <a:buSzPts val="1100"/>
              <a:buNone/>
            </a:pPr>
            <a:r>
              <a:t/>
            </a:r>
            <a:endParaRPr>
              <a:latin typeface="Helvetica Neue"/>
              <a:ea typeface="Helvetica Neue"/>
              <a:cs typeface="Helvetica Neue"/>
              <a:sym typeface="Helvetica Neue"/>
            </a:endParaRPr>
          </a:p>
          <a:p>
            <a:pPr indent="0" lvl="0" marL="0" rtl="0" algn="l">
              <a:spcBef>
                <a:spcPts val="0"/>
              </a:spcBef>
              <a:spcAft>
                <a:spcPts val="0"/>
              </a:spcAft>
              <a:buSzPts val="1100"/>
              <a:buNone/>
            </a:pPr>
            <a:r>
              <a:rPr lang="en-US">
                <a:latin typeface="Helvetica Neue"/>
                <a:ea typeface="Helvetica Neue"/>
                <a:cs typeface="Helvetica Neue"/>
                <a:sym typeface="Helvetica Neue"/>
              </a:rPr>
              <a:t>Now that you have dived deeper into your Career Family Tree, what did you find out?</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Are there areas that several of your relatives have pursued? If so, what?</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How many of your family members’ career choices changed over time?</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What do your relatives tell you about reasons to choose or not choose careers like theirs? </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Is there a career that a family member had that you found interesting?</a:t>
            </a:r>
            <a:endParaRPr>
              <a:latin typeface="Helvetica Neue"/>
              <a:ea typeface="Helvetica Neue"/>
              <a:cs typeface="Helvetica Neue"/>
              <a:sym typeface="Helvetica Neue"/>
            </a:endParaRPr>
          </a:p>
          <a:p>
            <a:pPr indent="0" lvl="0" marL="0" rtl="0" algn="l">
              <a:spcBef>
                <a:spcPts val="0"/>
              </a:spcBef>
              <a:spcAft>
                <a:spcPts val="0"/>
              </a:spcAft>
              <a:buSzPts val="1100"/>
              <a:buNone/>
            </a:pPr>
            <a:r>
              <a:t/>
            </a:r>
            <a:endParaRPr>
              <a:solidFill>
                <a:srgbClr val="231F20"/>
              </a:solidFill>
              <a:highlight>
                <a:srgbClr val="FFFFFF"/>
              </a:highlight>
              <a:latin typeface="Helvetica Neue"/>
              <a:ea typeface="Helvetica Neue"/>
              <a:cs typeface="Helvetica Neue"/>
              <a:sym typeface="Helvetica Neue"/>
            </a:endParaRPr>
          </a:p>
          <a:p>
            <a:pPr indent="0" lvl="0" marL="0" rtl="0" algn="l">
              <a:spcBef>
                <a:spcPts val="0"/>
              </a:spcBef>
              <a:spcAft>
                <a:spcPts val="0"/>
              </a:spcAft>
              <a:buSzPts val="1100"/>
              <a:buNone/>
            </a:pPr>
            <a:r>
              <a:t/>
            </a:r>
            <a:endParaRPr b="1">
              <a:latin typeface="Helvetica Neue"/>
              <a:ea typeface="Helvetica Neue"/>
              <a:cs typeface="Helvetica Neue"/>
              <a:sym typeface="Helvetica Neue"/>
            </a:endParaRPr>
          </a:p>
        </p:txBody>
      </p:sp>
      <p:sp>
        <p:nvSpPr>
          <p:cNvPr id="139" name="Google Shape;139;gdc01ad40bb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6c09e9bd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Closing</a:t>
            </a:r>
            <a:r>
              <a:rPr lang="en-US">
                <a:latin typeface="Helvetica Neue"/>
                <a:ea typeface="Helvetica Neue"/>
                <a:cs typeface="Helvetica Neue"/>
                <a:sym typeface="Helvetica Neue"/>
              </a:rPr>
              <a:t>: After taking a deeper look into your Career Family Tree, you may have noticed similarities or differences in your families career paths. Remember that you get to create your own path based on your own interests so continue to move forward in the path that is the best fit for you and explore all your options. Think about what things you can do now to start exploring more and beginning to set goals for your future! You are on the right track!</a:t>
            </a:r>
            <a:endParaRPr b="1"/>
          </a:p>
        </p:txBody>
      </p:sp>
      <p:sp>
        <p:nvSpPr>
          <p:cNvPr id="146" name="Google Shape;146;gb6c09e9bd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14" name="Shape 14"/>
        <p:cNvGrpSpPr/>
        <p:nvPr/>
      </p:nvGrpSpPr>
      <p:grpSpPr>
        <a:xfrm>
          <a:off x="0" y="0"/>
          <a:ext cx="0" cy="0"/>
          <a:chOff x="0" y="0"/>
          <a:chExt cx="0" cy="0"/>
        </a:xfrm>
      </p:grpSpPr>
      <p:sp>
        <p:nvSpPr>
          <p:cNvPr id="15" name="Google Shape;15;p1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1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18" name="Google Shape;18;p1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9" name="Google Shape;19;p11"/>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0" name="Google Shape;20;p11"/>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3" type="secHead">
  <p:cSld name="SECTION_HEADER">
    <p:bg>
      <p:bgPr>
        <a:solidFill>
          <a:schemeClr val="lt1"/>
        </a:solidFill>
      </p:bgPr>
    </p:bg>
    <p:spTree>
      <p:nvGrpSpPr>
        <p:cNvPr id="85" name="Shape 85"/>
        <p:cNvGrpSpPr/>
        <p:nvPr/>
      </p:nvGrpSpPr>
      <p:grpSpPr>
        <a:xfrm>
          <a:off x="0" y="0"/>
          <a:ext cx="0" cy="0"/>
          <a:chOff x="0" y="0"/>
          <a:chExt cx="0" cy="0"/>
        </a:xfrm>
      </p:grpSpPr>
      <p:sp>
        <p:nvSpPr>
          <p:cNvPr id="86" name="Google Shape;86;p19"/>
          <p:cNvSpPr txBox="1"/>
          <p:nvPr>
            <p:ph type="title"/>
          </p:nvPr>
        </p:nvSpPr>
        <p:spPr>
          <a:xfrm>
            <a:off x="831850" y="1709739"/>
            <a:ext cx="9489597" cy="735915"/>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rgbClr val="EE5934"/>
              </a:buClr>
              <a:buSzPts val="2800"/>
              <a:buFont typeface="Arial"/>
              <a:buNone/>
              <a:defRPr b="1" sz="2800">
                <a:solidFill>
                  <a:srgbClr val="EE593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9"/>
          <p:cNvSpPr txBox="1"/>
          <p:nvPr>
            <p:ph idx="1" type="body"/>
          </p:nvPr>
        </p:nvSpPr>
        <p:spPr>
          <a:xfrm>
            <a:off x="831850" y="2552769"/>
            <a:ext cx="9489597" cy="3536882"/>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marR="0" algn="l">
              <a:lnSpc>
                <a:spcPct val="90000"/>
              </a:lnSpc>
              <a:spcBef>
                <a:spcPts val="500"/>
              </a:spcBef>
              <a:spcAft>
                <a:spcPts val="0"/>
              </a:spcAft>
              <a:buClr>
                <a:srgbClr val="8F999C"/>
              </a:buClr>
              <a:buSzPts val="1400"/>
              <a:buFont typeface="Arial"/>
              <a:buNone/>
              <a:defRPr sz="1400">
                <a:solidFill>
                  <a:srgbClr val="8F999C"/>
                </a:solidFill>
              </a:defRPr>
            </a:lvl2pPr>
            <a:lvl3pPr indent="-368300" lvl="2" marL="1371600" marR="0" algn="l">
              <a:lnSpc>
                <a:spcPct val="90000"/>
              </a:lnSpc>
              <a:spcBef>
                <a:spcPts val="500"/>
              </a:spcBef>
              <a:spcAft>
                <a:spcPts val="0"/>
              </a:spcAft>
              <a:buClr>
                <a:srgbClr val="EE5934"/>
              </a:buClr>
              <a:buSzPts val="2200"/>
              <a:buFont typeface="Arial"/>
              <a:buChar char="•"/>
              <a:defRPr sz="2200">
                <a:solidFill>
                  <a:srgbClr val="8F999C"/>
                </a:solidFill>
              </a:defRPr>
            </a:lvl3pPr>
            <a:lvl4pPr indent="-304800" lvl="3" marL="1828800" marR="0" algn="l">
              <a:lnSpc>
                <a:spcPct val="90000"/>
              </a:lnSpc>
              <a:spcBef>
                <a:spcPts val="500"/>
              </a:spcBef>
              <a:spcAft>
                <a:spcPts val="0"/>
              </a:spcAft>
              <a:buClr>
                <a:srgbClr val="EE5934"/>
              </a:buClr>
              <a:buSzPts val="1200"/>
              <a:buFont typeface="Courier New"/>
              <a:buChar char="o"/>
              <a:defRPr sz="1200">
                <a:solidFill>
                  <a:srgbClr val="8F999C"/>
                </a:solidFill>
              </a:defRPr>
            </a:lvl4pPr>
            <a:lvl5pPr indent="-317500" lvl="4" marL="2286000" marR="0" algn="l">
              <a:lnSpc>
                <a:spcPct val="90000"/>
              </a:lnSpc>
              <a:spcBef>
                <a:spcPts val="500"/>
              </a:spcBef>
              <a:spcAft>
                <a:spcPts val="0"/>
              </a:spcAft>
              <a:buClr>
                <a:srgbClr val="EE5934"/>
              </a:buClr>
              <a:buSzPts val="1400"/>
              <a:buFont typeface="Noto Sans Symbols"/>
              <a:buChar char="▪"/>
              <a:defRPr sz="1400">
                <a:solidFill>
                  <a:srgbClr val="8F999C"/>
                </a:solidFill>
              </a:defRPr>
            </a:lvl5pPr>
            <a:lvl6pPr indent="-228600" lvl="5" marL="2743200" algn="l">
              <a:lnSpc>
                <a:spcPct val="90000"/>
              </a:lnSpc>
              <a:spcBef>
                <a:spcPts val="500"/>
              </a:spcBef>
              <a:spcAft>
                <a:spcPts val="0"/>
              </a:spcAft>
              <a:buClr>
                <a:srgbClr val="8F999C"/>
              </a:buClr>
              <a:buSzPts val="1400"/>
              <a:buNone/>
              <a:defRPr sz="1400">
                <a:solidFill>
                  <a:srgbClr val="8F999C"/>
                </a:solidFill>
              </a:defRPr>
            </a:lvl6pPr>
            <a:lvl7pPr indent="-228600" lvl="6" marL="3200400" algn="l">
              <a:lnSpc>
                <a:spcPct val="90000"/>
              </a:lnSpc>
              <a:spcBef>
                <a:spcPts val="500"/>
              </a:spcBef>
              <a:spcAft>
                <a:spcPts val="0"/>
              </a:spcAft>
              <a:buClr>
                <a:srgbClr val="8F999C"/>
              </a:buClr>
              <a:buSzPts val="1600"/>
              <a:buNone/>
              <a:defRPr sz="1600">
                <a:solidFill>
                  <a:srgbClr val="8F999C"/>
                </a:solidFill>
              </a:defRPr>
            </a:lvl7pPr>
            <a:lvl8pPr indent="-228600" lvl="7" marL="3657600" algn="l">
              <a:lnSpc>
                <a:spcPct val="90000"/>
              </a:lnSpc>
              <a:spcBef>
                <a:spcPts val="500"/>
              </a:spcBef>
              <a:spcAft>
                <a:spcPts val="0"/>
              </a:spcAft>
              <a:buClr>
                <a:srgbClr val="8F999C"/>
              </a:buClr>
              <a:buSzPts val="1600"/>
              <a:buNone/>
              <a:defRPr sz="1600">
                <a:solidFill>
                  <a:srgbClr val="8F999C"/>
                </a:solidFill>
              </a:defRPr>
            </a:lvl8pPr>
            <a:lvl9pPr indent="-228600" lvl="8" marL="4114800" algn="l">
              <a:lnSpc>
                <a:spcPct val="90000"/>
              </a:lnSpc>
              <a:spcBef>
                <a:spcPts val="500"/>
              </a:spcBef>
              <a:spcAft>
                <a:spcPts val="0"/>
              </a:spcAft>
              <a:buClr>
                <a:srgbClr val="8F999C"/>
              </a:buClr>
              <a:buSzPts val="1600"/>
              <a:buNone/>
              <a:defRPr sz="1600">
                <a:solidFill>
                  <a:srgbClr val="8F999C"/>
                </a:solidFill>
              </a:defRPr>
            </a:lvl9pPr>
          </a:lstStyle>
          <a:p/>
        </p:txBody>
      </p:sp>
      <p:sp>
        <p:nvSpPr>
          <p:cNvPr id="88" name="Google Shape;88;p19"/>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9" name="Google Shape;89;p19"/>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0" name="Google Shape;90;p19"/>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4">
  <p:cSld name="Content_4">
    <p:spTree>
      <p:nvGrpSpPr>
        <p:cNvPr id="91" name="Shape 91"/>
        <p:cNvGrpSpPr/>
        <p:nvPr/>
      </p:nvGrpSpPr>
      <p:grpSpPr>
        <a:xfrm>
          <a:off x="0" y="0"/>
          <a:ext cx="0" cy="0"/>
          <a:chOff x="0" y="0"/>
          <a:chExt cx="0" cy="0"/>
        </a:xfrm>
      </p:grpSpPr>
      <p:sp>
        <p:nvSpPr>
          <p:cNvPr id="92" name="Google Shape;92;p20"/>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3" name="Google Shape;93;p20"/>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0"/>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5" name="Google Shape;95;p20"/>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6" name="Google Shape;96;p2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97" name="Google Shape;97;p20"/>
          <p:cNvSpPr txBox="1"/>
          <p:nvPr>
            <p:ph idx="1" type="body"/>
          </p:nvPr>
        </p:nvSpPr>
        <p:spPr>
          <a:xfrm>
            <a:off x="831850" y="1984292"/>
            <a:ext cx="10759946" cy="3956278"/>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3C5961"/>
              </a:buClr>
              <a:buSzPts val="2000"/>
              <a:buFont typeface="Arial"/>
              <a:buNone/>
              <a:defRPr sz="2000">
                <a:solidFill>
                  <a:srgbClr val="3C5961"/>
                </a:solidFill>
              </a:defRPr>
            </a:lvl1pPr>
            <a:lvl2pPr indent="-228600" lvl="1" marL="914400" marR="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marR="0" algn="l">
              <a:lnSpc>
                <a:spcPct val="90000"/>
              </a:lnSpc>
              <a:spcBef>
                <a:spcPts val="500"/>
              </a:spcBef>
              <a:spcAft>
                <a:spcPts val="0"/>
              </a:spcAft>
              <a:buClr>
                <a:srgbClr val="EE5934"/>
              </a:buClr>
              <a:buSzPts val="1600"/>
              <a:buFont typeface="Arial"/>
              <a:buChar char="•"/>
              <a:defRPr sz="1600">
                <a:solidFill>
                  <a:srgbClr val="3C5961"/>
                </a:solidFill>
              </a:defRPr>
            </a:lvl3pPr>
            <a:lvl4pPr indent="-330200" lvl="3" marL="1828800" marR="0" algn="l">
              <a:lnSpc>
                <a:spcPct val="90000"/>
              </a:lnSpc>
              <a:spcBef>
                <a:spcPts val="500"/>
              </a:spcBef>
              <a:spcAft>
                <a:spcPts val="0"/>
              </a:spcAft>
              <a:buClr>
                <a:srgbClr val="EE5934"/>
              </a:buClr>
              <a:buSzPts val="1600"/>
              <a:buFont typeface="Courier New"/>
              <a:buChar char="o"/>
              <a:defRPr sz="1600">
                <a:solidFill>
                  <a:srgbClr val="3C5961"/>
                </a:solidFill>
              </a:defRPr>
            </a:lvl4pPr>
            <a:lvl5pPr indent="-330200" lvl="4" marL="2286000" marR="0" algn="l">
              <a:lnSpc>
                <a:spcPct val="90000"/>
              </a:lnSpc>
              <a:spcBef>
                <a:spcPts val="500"/>
              </a:spcBef>
              <a:spcAft>
                <a:spcPts val="0"/>
              </a:spcAft>
              <a:buClr>
                <a:srgbClr val="EE5934"/>
              </a:buClr>
              <a:buSzPts val="1600"/>
              <a:buFont typeface="Noto Sans Symbols"/>
              <a:buChar char="▪"/>
              <a:defRPr sz="1600">
                <a:solidFill>
                  <a:srgbClr val="3C596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5">
  <p:cSld name="Content_5">
    <p:spTree>
      <p:nvGrpSpPr>
        <p:cNvPr id="98" name="Shape 98"/>
        <p:cNvGrpSpPr/>
        <p:nvPr/>
      </p:nvGrpSpPr>
      <p:grpSpPr>
        <a:xfrm>
          <a:off x="0" y="0"/>
          <a:ext cx="0" cy="0"/>
          <a:chOff x="0" y="0"/>
          <a:chExt cx="0" cy="0"/>
        </a:xfrm>
      </p:grpSpPr>
      <p:sp>
        <p:nvSpPr>
          <p:cNvPr id="99" name="Google Shape;99;p2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0" name="Google Shape;100;p2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01" name="Google Shape;101;p21"/>
          <p:cNvSpPr txBox="1"/>
          <p:nvPr>
            <p:ph type="title"/>
          </p:nvPr>
        </p:nvSpPr>
        <p:spPr>
          <a:xfrm>
            <a:off x="631371" y="1436280"/>
            <a:ext cx="10341428" cy="12481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90"/>
              <a:buFont typeface="Arial"/>
              <a:buNone/>
              <a:defRPr sz="359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1"/>
          <p:cNvSpPr txBox="1"/>
          <p:nvPr>
            <p:ph idx="1" type="body"/>
          </p:nvPr>
        </p:nvSpPr>
        <p:spPr>
          <a:xfrm>
            <a:off x="631370" y="2901722"/>
            <a:ext cx="10341429" cy="31498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Font typeface="Arial"/>
              <a:buNone/>
              <a:defRPr sz="2000">
                <a:solidFill>
                  <a:schemeClr val="lt1"/>
                </a:solidFill>
              </a:defRPr>
            </a:lvl1pPr>
            <a:lvl2pPr indent="-228600" lvl="1" marL="91440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algn="l">
              <a:lnSpc>
                <a:spcPct val="90000"/>
              </a:lnSpc>
              <a:spcBef>
                <a:spcPts val="500"/>
              </a:spcBef>
              <a:spcAft>
                <a:spcPts val="0"/>
              </a:spcAft>
              <a:buClr>
                <a:srgbClr val="EE5934"/>
              </a:buClr>
              <a:buSzPts val="1600"/>
              <a:buFont typeface="Arial"/>
              <a:buChar char="•"/>
              <a:defRPr sz="1600">
                <a:solidFill>
                  <a:schemeClr val="lt1"/>
                </a:solidFill>
              </a:defRPr>
            </a:lvl3pPr>
            <a:lvl4pPr indent="-330200" lvl="3" marL="1828800" algn="l">
              <a:lnSpc>
                <a:spcPct val="90000"/>
              </a:lnSpc>
              <a:spcBef>
                <a:spcPts val="500"/>
              </a:spcBef>
              <a:spcAft>
                <a:spcPts val="0"/>
              </a:spcAft>
              <a:buClr>
                <a:srgbClr val="EE5934"/>
              </a:buClr>
              <a:buSzPts val="1600"/>
              <a:buFont typeface="Noto Sans Symbols"/>
              <a:buChar char="▪"/>
              <a:defRPr sz="1600">
                <a:solidFill>
                  <a:schemeClr val="lt1"/>
                </a:solidFill>
              </a:defRPr>
            </a:lvl4pPr>
            <a:lvl5pPr indent="-330200" lvl="4" marL="2286000" algn="l">
              <a:lnSpc>
                <a:spcPct val="90000"/>
              </a:lnSpc>
              <a:spcBef>
                <a:spcPts val="500"/>
              </a:spcBef>
              <a:spcAft>
                <a:spcPts val="0"/>
              </a:spcAft>
              <a:buClr>
                <a:srgbClr val="EE5934"/>
              </a:buClr>
              <a:buSzPts val="1600"/>
              <a:buFont typeface="Courier New"/>
              <a:buChar char="o"/>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1"/>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4" name="Google Shape;104;p21"/>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21" name="Shape 21"/>
        <p:cNvGrpSpPr/>
        <p:nvPr/>
      </p:nvGrpSpPr>
      <p:grpSpPr>
        <a:xfrm>
          <a:off x="0" y="0"/>
          <a:ext cx="0" cy="0"/>
          <a:chOff x="0" y="0"/>
          <a:chExt cx="0" cy="0"/>
        </a:xfrm>
      </p:grpSpPr>
      <p:sp>
        <p:nvSpPr>
          <p:cNvPr id="22" name="Google Shape;22;p13"/>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24" name="Google Shape;24;p13"/>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25" name="Google Shape;25;p13"/>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6" name="Google Shape;26;p13"/>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27" name="Shape 27"/>
        <p:cNvGrpSpPr/>
        <p:nvPr/>
      </p:nvGrpSpPr>
      <p:grpSpPr>
        <a:xfrm>
          <a:off x="0" y="0"/>
          <a:ext cx="0" cy="0"/>
          <a:chOff x="0" y="0"/>
          <a:chExt cx="0" cy="0"/>
        </a:xfrm>
      </p:grpSpPr>
      <p:pic>
        <p:nvPicPr>
          <p:cNvPr descr="A picture containing text, floor, indoor, table&#10;&#10;Description automatically generated" id="28" name="Google Shape;28;p15"/>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29" name="Google Shape;29;p15"/>
          <p:cNvSpPr/>
          <p:nvPr/>
        </p:nvSpPr>
        <p:spPr>
          <a:xfrm>
            <a:off x="-203200" y="-514350"/>
            <a:ext cx="12719049" cy="7546521"/>
          </a:xfrm>
          <a:prstGeom prst="rect">
            <a:avLst/>
          </a:prstGeom>
          <a:solidFill>
            <a:srgbClr val="3C5961">
              <a:alpha val="8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5"/>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32" name="Google Shape;32;p15"/>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33" name="Google Shape;33;p15"/>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 name="Google Shape;34;p15"/>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
  <p:cSld name="Content_2">
    <p:spTree>
      <p:nvGrpSpPr>
        <p:cNvPr id="40" name="Shape 40"/>
        <p:cNvGrpSpPr/>
        <p:nvPr/>
      </p:nvGrpSpPr>
      <p:grpSpPr>
        <a:xfrm>
          <a:off x="0" y="0"/>
          <a:ext cx="0" cy="0"/>
          <a:chOff x="0" y="0"/>
          <a:chExt cx="0" cy="0"/>
        </a:xfrm>
      </p:grpSpPr>
      <p:sp>
        <p:nvSpPr>
          <p:cNvPr id="41" name="Google Shape;41;p16"/>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 name="Google Shape;43;p16"/>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6"/>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5" name="Google Shape;45;p16"/>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46" name="Google Shape;46;p16"/>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47" name="Google Shape;47;p16"/>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48" name="Shape 48"/>
        <p:cNvGrpSpPr/>
        <p:nvPr/>
      </p:nvGrpSpPr>
      <p:grpSpPr>
        <a:xfrm>
          <a:off x="0" y="0"/>
          <a:ext cx="0" cy="0"/>
          <a:chOff x="0" y="0"/>
          <a:chExt cx="0" cy="0"/>
        </a:xfrm>
      </p:grpSpPr>
      <p:sp>
        <p:nvSpPr>
          <p:cNvPr id="49" name="Google Shape;49;p10"/>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0"/>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2" name="Google Shape;52;p1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53" name="Google Shape;53;p10"/>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54" name="Google Shape;54;p10"/>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55" name="Shape 55"/>
        <p:cNvGrpSpPr/>
        <p:nvPr/>
      </p:nvGrpSpPr>
      <p:grpSpPr>
        <a:xfrm>
          <a:off x="0" y="0"/>
          <a:ext cx="0" cy="0"/>
          <a:chOff x="0" y="0"/>
          <a:chExt cx="0" cy="0"/>
        </a:xfrm>
      </p:grpSpPr>
      <p:sp>
        <p:nvSpPr>
          <p:cNvPr id="56" name="Google Shape;56;p12"/>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8" name="Google Shape;58;p12"/>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59" name="Google Shape;59;p12"/>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60" name="Google Shape;60;p12"/>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61" name="Shape 61"/>
        <p:cNvGrpSpPr/>
        <p:nvPr/>
      </p:nvGrpSpPr>
      <p:grpSpPr>
        <a:xfrm>
          <a:off x="0" y="0"/>
          <a:ext cx="0" cy="0"/>
          <a:chOff x="0" y="0"/>
          <a:chExt cx="0" cy="0"/>
        </a:xfrm>
      </p:grpSpPr>
      <p:pic>
        <p:nvPicPr>
          <p:cNvPr descr="A picture containing text, floor, indoor, table&#10;&#10;Description automatically generated" id="62" name="Google Shape;62;p14"/>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63" name="Google Shape;63;p14"/>
          <p:cNvSpPr/>
          <p:nvPr/>
        </p:nvSpPr>
        <p:spPr>
          <a:xfrm>
            <a:off x="-203200" y="-514350"/>
            <a:ext cx="12719049" cy="7546521"/>
          </a:xfrm>
          <a:prstGeom prst="rect">
            <a:avLst/>
          </a:prstGeom>
          <a:solidFill>
            <a:srgbClr val="3C5961">
              <a:alpha val="8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4"/>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4"/>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66" name="Google Shape;66;p14"/>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4"/>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8" name="Google Shape;68;p14"/>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2">
  <p:cSld name="Section_Header_2">
    <p:bg>
      <p:bgPr>
        <a:solidFill>
          <a:schemeClr val="dk1"/>
        </a:solidFill>
      </p:bgPr>
    </p:bg>
    <p:spTree>
      <p:nvGrpSpPr>
        <p:cNvPr id="69"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b="0" l="10467" r="5790" t="24999"/>
          <a:stretch/>
        </p:blipFill>
        <p:spPr>
          <a:xfrm>
            <a:off x="-203200" y="-514350"/>
            <a:ext cx="12719050" cy="8191500"/>
          </a:xfrm>
          <a:prstGeom prst="rect">
            <a:avLst/>
          </a:prstGeom>
          <a:noFill/>
          <a:ln>
            <a:noFill/>
          </a:ln>
        </p:spPr>
      </p:pic>
      <p:sp>
        <p:nvSpPr>
          <p:cNvPr id="71" name="Google Shape;71;p17"/>
          <p:cNvSpPr/>
          <p:nvPr/>
        </p:nvSpPr>
        <p:spPr>
          <a:xfrm>
            <a:off x="-203200" y="-514350"/>
            <a:ext cx="12719049" cy="8191500"/>
          </a:xfrm>
          <a:prstGeom prst="rect">
            <a:avLst/>
          </a:prstGeom>
          <a:solidFill>
            <a:srgbClr val="00B3BC">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7"/>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74" name="Google Shape;74;p17"/>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5" name="Google Shape;75;p17"/>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 name="Google Shape;76;p17"/>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
  <p:cSld name="Content_1">
    <p:spTree>
      <p:nvGrpSpPr>
        <p:cNvPr id="77" name="Shape 77"/>
        <p:cNvGrpSpPr/>
        <p:nvPr/>
      </p:nvGrpSpPr>
      <p:grpSpPr>
        <a:xfrm>
          <a:off x="0" y="0"/>
          <a:ext cx="0" cy="0"/>
          <a:chOff x="0" y="0"/>
          <a:chExt cx="0" cy="0"/>
        </a:xfrm>
      </p:grpSpPr>
      <p:sp>
        <p:nvSpPr>
          <p:cNvPr id="78" name="Google Shape;78;p18"/>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0" name="Google Shape;80;p18"/>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8"/>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2" name="Google Shape;82;p18"/>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83" name="Google Shape;83;p18"/>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84" name="Google Shape;84;p18"/>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0" Type="http://schemas.openxmlformats.org/officeDocument/2006/relationships/theme" Target="../theme/theme1.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17500" lvl="3" marL="1828800"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indent="-317500" lvl="4" marL="2286000"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9"/>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 name="Google Shape;13;p9"/>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8"/>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Courier New"/>
              <a:buChar char="o"/>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 name="Google Shape;39;p8"/>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hyperlink" Target="https://nextsteps.idaho.gov/work-values" TargetMode="External"/><Relationship Id="rId9"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hyperlink" Target="https://nextsteps.idaho.gov/browse-careers" TargetMode="External"/><Relationship Id="rId7" Type="http://schemas.openxmlformats.org/officeDocument/2006/relationships/image" Target="../media/image7.png"/><Relationship Id="rId8" Type="http://schemas.openxmlformats.org/officeDocument/2006/relationships/hyperlink" Target="https://nextsteps.idaho.gov/future-find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b="0" l="16700" r="22572" t="0"/>
          <a:stretch/>
        </p:blipFill>
        <p:spPr>
          <a:xfrm>
            <a:off x="7051425" y="595175"/>
            <a:ext cx="5276826" cy="5791402"/>
          </a:xfrm>
          <a:prstGeom prst="rect">
            <a:avLst/>
          </a:prstGeom>
          <a:noFill/>
          <a:ln>
            <a:noFill/>
          </a:ln>
        </p:spPr>
      </p:pic>
      <p:sp>
        <p:nvSpPr>
          <p:cNvPr id="110" name="Google Shape;110;p1"/>
          <p:cNvSpPr/>
          <p:nvPr/>
        </p:nvSpPr>
        <p:spPr>
          <a:xfrm>
            <a:off x="6434328" y="3729006"/>
            <a:ext cx="2578608" cy="2578608"/>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1" name="Google Shape;111;p1"/>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12" name="Google Shape;112;p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CAREER FAMILY TREE</a:t>
            </a:r>
            <a:endParaRPr>
              <a:latin typeface="Poppins"/>
              <a:ea typeface="Poppins"/>
              <a:cs typeface="Poppins"/>
              <a:sym typeface="Poppins"/>
            </a:endParaRPr>
          </a:p>
        </p:txBody>
      </p:sp>
      <p:sp>
        <p:nvSpPr>
          <p:cNvPr id="113" name="Google Shape;113;p1"/>
          <p:cNvSpPr txBox="1"/>
          <p:nvPr>
            <p:ph idx="4294967295" type="body"/>
          </p:nvPr>
        </p:nvSpPr>
        <p:spPr>
          <a:xfrm>
            <a:off x="6644223" y="4983481"/>
            <a:ext cx="2148900" cy="10059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b="1" lang="en-US">
                <a:latin typeface="Poppins"/>
                <a:ea typeface="Poppins"/>
                <a:cs typeface="Poppins"/>
                <a:sym typeface="Poppins"/>
              </a:rPr>
              <a:t>WHAT CAREERS HAS YOUR FAMILY HAD?</a:t>
            </a:r>
            <a:endParaRPr>
              <a:latin typeface="Poppins"/>
              <a:ea typeface="Poppins"/>
              <a:cs typeface="Poppins"/>
              <a:sym typeface="Poppins"/>
            </a:endParaRPr>
          </a:p>
        </p:txBody>
      </p:sp>
      <p:sp>
        <p:nvSpPr>
          <p:cNvPr id="114" name="Google Shape;114;p1"/>
          <p:cNvSpPr txBox="1"/>
          <p:nvPr>
            <p:ph idx="4294967295" type="body"/>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15" name="Google Shape;115;p1"/>
          <p:cNvSpPr txBox="1"/>
          <p:nvPr>
            <p:ph idx="4294967295"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Road Are You On?</a:t>
            </a:r>
            <a:endParaRPr/>
          </a:p>
        </p:txBody>
      </p:sp>
      <p:sp>
        <p:nvSpPr>
          <p:cNvPr id="116" name="Google Shape;116;p1"/>
          <p:cNvSpPr/>
          <p:nvPr/>
        </p:nvSpPr>
        <p:spPr>
          <a:xfrm>
            <a:off x="522514" y="6233886"/>
            <a:ext cx="1654629" cy="3556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831850" y="758955"/>
            <a:ext cx="7269734" cy="3128890"/>
          </a:xfrm>
          <a:prstGeom prst="rect">
            <a:avLst/>
          </a:prstGeom>
          <a:noFill/>
          <a:ln>
            <a:noFill/>
          </a:ln>
        </p:spPr>
        <p:txBody>
          <a:bodyPr anchorCtr="0" anchor="t" bIns="45700" lIns="91425" spcFirstLastPara="1" rIns="91425" wrap="square" tIns="0">
            <a:normAutofit fontScale="90000"/>
          </a:bodyPr>
          <a:lstStyle/>
          <a:p>
            <a:pPr indent="0" lvl="0" marL="0" rtl="0" algn="l">
              <a:lnSpc>
                <a:spcPct val="90000"/>
              </a:lnSpc>
              <a:spcBef>
                <a:spcPts val="0"/>
              </a:spcBef>
              <a:spcAft>
                <a:spcPts val="0"/>
              </a:spcAft>
              <a:buClr>
                <a:schemeClr val="accent5"/>
              </a:buClr>
              <a:buSzPct val="100000"/>
              <a:buFont typeface="Arial"/>
              <a:buNone/>
            </a:pPr>
            <a:r>
              <a:rPr lang="en-US">
                <a:latin typeface="Poppins"/>
                <a:ea typeface="Poppins"/>
                <a:cs typeface="Poppins"/>
                <a:sym typeface="Poppins"/>
              </a:rPr>
              <a:t>“BY REPLACING FEAR OF THE UNKNOWN WITH CURIOSITY WE OPEN OURSELVES UP TO AN INFINITE STREAM OF POSSIBILITY.”</a:t>
            </a:r>
            <a:endParaRPr>
              <a:latin typeface="Poppins"/>
              <a:ea typeface="Poppins"/>
              <a:cs typeface="Poppins"/>
              <a:sym typeface="Poppins"/>
            </a:endParaRPr>
          </a:p>
        </p:txBody>
      </p:sp>
      <p:sp>
        <p:nvSpPr>
          <p:cNvPr id="122" name="Google Shape;122;p3"/>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a:latin typeface="Poppins"/>
                <a:ea typeface="Poppins"/>
                <a:cs typeface="Poppins"/>
                <a:sym typeface="Poppins"/>
              </a:rPr>
              <a:t>ALAN WATTS</a:t>
            </a: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INTRODUCTION</a:t>
            </a:r>
            <a:endParaRPr>
              <a:latin typeface="Poppins"/>
              <a:ea typeface="Poppins"/>
              <a:cs typeface="Poppins"/>
              <a:sym typeface="Poppins"/>
            </a:endParaRPr>
          </a:p>
        </p:txBody>
      </p:sp>
      <p:sp>
        <p:nvSpPr>
          <p:cNvPr id="128" name="Google Shape;128;p4"/>
          <p:cNvSpPr txBox="1"/>
          <p:nvPr>
            <p:ph idx="1" type="body"/>
          </p:nvPr>
        </p:nvSpPr>
        <p:spPr>
          <a:xfrm>
            <a:off x="3800590" y="1450854"/>
            <a:ext cx="29640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rPr b="1" lang="en-US">
                <a:latin typeface="Roboto"/>
                <a:ea typeface="Roboto"/>
                <a:cs typeface="Roboto"/>
                <a:sym typeface="Roboto"/>
              </a:rPr>
              <a:t>CAREER FAMILY TREE ACTIVITY</a:t>
            </a:r>
            <a:endParaRPr b="1" sz="2400">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What is your goal or a career that you might want to pursue? </a:t>
            </a:r>
            <a:endParaRPr sz="2400">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Use your interests to help you explore and choose a career</a:t>
            </a:r>
            <a:endParaRPr sz="2400">
              <a:latin typeface="Roboto"/>
              <a:ea typeface="Roboto"/>
              <a:cs typeface="Roboto"/>
              <a:sym typeface="Roboto"/>
            </a:endParaRPr>
          </a:p>
          <a:p>
            <a:pPr indent="0" lvl="0" marL="0" rtl="0" algn="l">
              <a:lnSpc>
                <a:spcPct val="90000"/>
              </a:lnSpc>
              <a:spcBef>
                <a:spcPts val="1000"/>
              </a:spcBef>
              <a:spcAft>
                <a:spcPts val="0"/>
              </a:spcAft>
              <a:buClr>
                <a:schemeClr val="dk1"/>
              </a:buClr>
              <a:buSzPts val="2000"/>
              <a:buFont typeface="Arial"/>
              <a:buNone/>
            </a:pPr>
            <a:r>
              <a:t/>
            </a:r>
            <a:endParaRPr/>
          </a:p>
        </p:txBody>
      </p:sp>
      <p:pic>
        <p:nvPicPr>
          <p:cNvPr id="129" name="Google Shape;129;p4"/>
          <p:cNvPicPr preferRelativeResize="0"/>
          <p:nvPr/>
        </p:nvPicPr>
        <p:blipFill>
          <a:blip r:embed="rId3">
            <a:alphaModFix/>
          </a:blip>
          <a:stretch>
            <a:fillRect/>
          </a:stretch>
        </p:blipFill>
        <p:spPr>
          <a:xfrm>
            <a:off x="7069390" y="1720813"/>
            <a:ext cx="5122610" cy="34164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CAREER FAMILY TREE ACTIVITY</a:t>
            </a:r>
            <a:endParaRPr>
              <a:latin typeface="Poppins"/>
              <a:ea typeface="Poppins"/>
              <a:cs typeface="Poppins"/>
              <a:sym typeface="Poppins"/>
            </a:endParaRPr>
          </a:p>
        </p:txBody>
      </p:sp>
      <p:sp>
        <p:nvSpPr>
          <p:cNvPr id="135" name="Google Shape;135;p5"/>
          <p:cNvSpPr txBox="1"/>
          <p:nvPr>
            <p:ph idx="1" type="body"/>
          </p:nvPr>
        </p:nvSpPr>
        <p:spPr>
          <a:xfrm>
            <a:off x="4130100" y="886150"/>
            <a:ext cx="3931800" cy="5731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400">
                <a:solidFill>
                  <a:srgbClr val="000000"/>
                </a:solidFill>
                <a:latin typeface="Roboto"/>
                <a:ea typeface="Roboto"/>
                <a:cs typeface="Roboto"/>
                <a:sym typeface="Roboto"/>
              </a:rPr>
              <a:t>INTERVIEWS</a:t>
            </a:r>
            <a:endParaRPr b="1" sz="2400">
              <a:solidFill>
                <a:srgbClr val="000000"/>
              </a:solidFill>
              <a:latin typeface="Roboto"/>
              <a:ea typeface="Roboto"/>
              <a:cs typeface="Roboto"/>
              <a:sym typeface="Roboto"/>
            </a:endParaRPr>
          </a:p>
          <a:p>
            <a:pPr indent="-285750" lvl="0" marL="285750" rtl="0" algn="l">
              <a:spcBef>
                <a:spcPts val="1000"/>
              </a:spcBef>
              <a:spcAft>
                <a:spcPts val="0"/>
              </a:spcAft>
              <a:buClr>
                <a:srgbClr val="EE5934"/>
              </a:buClr>
              <a:buSzPts val="1900"/>
              <a:buFont typeface="Poppins"/>
              <a:buChar char="•"/>
            </a:pPr>
            <a:r>
              <a:rPr lang="en-US" sz="1900">
                <a:solidFill>
                  <a:srgbClr val="464646"/>
                </a:solidFill>
                <a:latin typeface="Poppins"/>
                <a:ea typeface="Poppins"/>
                <a:cs typeface="Poppins"/>
                <a:sym typeface="Poppins"/>
              </a:rPr>
              <a:t>Interview as many family members as you can!</a:t>
            </a:r>
            <a:endParaRPr sz="1900">
              <a:solidFill>
                <a:srgbClr val="464646"/>
              </a:solidFill>
              <a:latin typeface="Poppins"/>
              <a:ea typeface="Poppins"/>
              <a:cs typeface="Poppins"/>
              <a:sym typeface="Poppins"/>
            </a:endParaRPr>
          </a:p>
          <a:p>
            <a:pPr indent="-349250" lvl="1" marL="914400" rtl="0" algn="l">
              <a:spcBef>
                <a:spcPts val="5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Record:</a:t>
            </a:r>
            <a:endParaRPr sz="1900">
              <a:solidFill>
                <a:srgbClr val="464646"/>
              </a:solidFill>
              <a:latin typeface="Roboto"/>
              <a:ea typeface="Roboto"/>
              <a:cs typeface="Roboto"/>
              <a:sym typeface="Roboto"/>
            </a:endParaRPr>
          </a:p>
          <a:p>
            <a:pPr indent="-349250" lvl="2" marL="1371600" rtl="0" algn="l">
              <a:spcBef>
                <a:spcPts val="5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Name</a:t>
            </a:r>
            <a:endParaRPr sz="1900">
              <a:solidFill>
                <a:srgbClr val="464646"/>
              </a:solidFill>
              <a:latin typeface="Roboto"/>
              <a:ea typeface="Roboto"/>
              <a:cs typeface="Roboto"/>
              <a:sym typeface="Roboto"/>
            </a:endParaRPr>
          </a:p>
          <a:p>
            <a:pPr indent="-349250" lvl="2" marL="1371600" rtl="0" algn="l">
              <a:spcBef>
                <a:spcPts val="5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Relationship to you</a:t>
            </a:r>
            <a:endParaRPr sz="1900">
              <a:solidFill>
                <a:srgbClr val="464646"/>
              </a:solidFill>
              <a:latin typeface="Roboto"/>
              <a:ea typeface="Roboto"/>
              <a:cs typeface="Roboto"/>
              <a:sym typeface="Roboto"/>
            </a:endParaRPr>
          </a:p>
          <a:p>
            <a:pPr indent="-349250" lvl="2" marL="1371600" rtl="0" algn="l">
              <a:spcBef>
                <a:spcPts val="5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Occupation</a:t>
            </a:r>
            <a:endParaRPr sz="1900">
              <a:solidFill>
                <a:srgbClr val="464646"/>
              </a:solidFill>
              <a:latin typeface="Roboto"/>
              <a:ea typeface="Roboto"/>
              <a:cs typeface="Roboto"/>
              <a:sym typeface="Roboto"/>
            </a:endParaRPr>
          </a:p>
          <a:p>
            <a:pPr indent="-349250" lvl="2" marL="1371600" rtl="0" algn="l">
              <a:spcBef>
                <a:spcPts val="5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Education Level</a:t>
            </a:r>
            <a:endParaRPr sz="1900">
              <a:solidFill>
                <a:srgbClr val="464646"/>
              </a:solidFill>
              <a:latin typeface="Roboto"/>
              <a:ea typeface="Roboto"/>
              <a:cs typeface="Roboto"/>
              <a:sym typeface="Roboto"/>
            </a:endParaRPr>
          </a:p>
          <a:p>
            <a:pPr indent="-349250" lvl="2" marL="1371600" rtl="0" algn="l">
              <a:spcBef>
                <a:spcPts val="5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Other information </a:t>
            </a:r>
            <a:endParaRPr sz="1900">
              <a:solidFill>
                <a:srgbClr val="464646"/>
              </a:solidFill>
              <a:latin typeface="Roboto"/>
              <a:ea typeface="Roboto"/>
              <a:cs typeface="Roboto"/>
              <a:sym typeface="Roboto"/>
            </a:endParaRPr>
          </a:p>
          <a:p>
            <a:pPr indent="-349250" lvl="3" marL="1828800" rtl="0" algn="l">
              <a:spcBef>
                <a:spcPts val="5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Like/dislikes about the job</a:t>
            </a:r>
            <a:endParaRPr sz="1900">
              <a:solidFill>
                <a:srgbClr val="464646"/>
              </a:solidFill>
              <a:latin typeface="Roboto"/>
              <a:ea typeface="Roboto"/>
              <a:cs typeface="Roboto"/>
              <a:sym typeface="Roboto"/>
            </a:endParaRPr>
          </a:p>
          <a:p>
            <a:pPr indent="-349250" lvl="3" marL="1828800" rtl="0" algn="l">
              <a:spcBef>
                <a:spcPts val="5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 Other jobs they have held</a:t>
            </a:r>
            <a:endParaRPr sz="1900">
              <a:solidFill>
                <a:srgbClr val="464646"/>
              </a:solidFill>
              <a:latin typeface="Roboto"/>
              <a:ea typeface="Roboto"/>
              <a:cs typeface="Roboto"/>
              <a:sym typeface="Roboto"/>
            </a:endParaRPr>
          </a:p>
          <a:p>
            <a:pPr indent="-349250" lvl="3" marL="1828800" rtl="0" algn="l">
              <a:spcBef>
                <a:spcPts val="500"/>
              </a:spcBef>
              <a:spcAft>
                <a:spcPts val="0"/>
              </a:spcAft>
              <a:buClr>
                <a:srgbClr val="464646"/>
              </a:buClr>
              <a:buSzPts val="1900"/>
              <a:buFont typeface="Roboto"/>
              <a:buChar char="●"/>
            </a:pPr>
            <a:r>
              <a:rPr lang="en-US" sz="1900">
                <a:solidFill>
                  <a:srgbClr val="464646"/>
                </a:solidFill>
                <a:latin typeface="Roboto"/>
                <a:ea typeface="Roboto"/>
                <a:cs typeface="Roboto"/>
                <a:sym typeface="Roboto"/>
              </a:rPr>
              <a:t>How many years they have been in their job</a:t>
            </a:r>
            <a:endParaRPr sz="1900">
              <a:solidFill>
                <a:srgbClr val="464646"/>
              </a:solidFill>
              <a:latin typeface="Roboto"/>
              <a:ea typeface="Roboto"/>
              <a:cs typeface="Roboto"/>
              <a:sym typeface="Roboto"/>
            </a:endParaRPr>
          </a:p>
          <a:p>
            <a:pPr indent="0" lvl="0" marL="0" rtl="0" algn="l">
              <a:spcBef>
                <a:spcPts val="1000"/>
              </a:spcBef>
              <a:spcAft>
                <a:spcPts val="0"/>
              </a:spcAft>
              <a:buNone/>
            </a:pPr>
            <a:r>
              <a:rPr b="1" lang="en-US" sz="1900">
                <a:solidFill>
                  <a:srgbClr val="464646"/>
                </a:solidFill>
                <a:latin typeface="Roboto"/>
                <a:ea typeface="Roboto"/>
                <a:cs typeface="Roboto"/>
                <a:sym typeface="Roboto"/>
              </a:rPr>
              <a:t>Remember to have this information brought back by: </a:t>
            </a:r>
            <a:r>
              <a:rPr lang="en-US" sz="1900">
                <a:solidFill>
                  <a:srgbClr val="464646"/>
                </a:solidFill>
              </a:rPr>
              <a:t>______________</a:t>
            </a:r>
            <a:endParaRPr sz="2300"/>
          </a:p>
        </p:txBody>
      </p:sp>
      <p:pic>
        <p:nvPicPr>
          <p:cNvPr id="136" name="Google Shape;136;p5"/>
          <p:cNvPicPr preferRelativeResize="0"/>
          <p:nvPr/>
        </p:nvPicPr>
        <p:blipFill rotWithShape="1">
          <a:blip r:embed="rId3">
            <a:alphaModFix/>
          </a:blip>
          <a:srcRect b="0" l="50342" r="0" t="0"/>
          <a:stretch/>
        </p:blipFill>
        <p:spPr>
          <a:xfrm>
            <a:off x="8028626" y="1811554"/>
            <a:ext cx="4163375" cy="354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dc01ad40bb_0_3"/>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REFLECTION</a:t>
            </a:r>
            <a:endParaRPr>
              <a:latin typeface="Poppins"/>
              <a:ea typeface="Poppins"/>
              <a:cs typeface="Poppins"/>
              <a:sym typeface="Poppins"/>
            </a:endParaRPr>
          </a:p>
        </p:txBody>
      </p:sp>
      <p:sp>
        <p:nvSpPr>
          <p:cNvPr id="142" name="Google Shape;142;gdc01ad40bb_0_3"/>
          <p:cNvSpPr txBox="1"/>
          <p:nvPr>
            <p:ph idx="1" type="body"/>
          </p:nvPr>
        </p:nvSpPr>
        <p:spPr>
          <a:xfrm>
            <a:off x="3625700" y="1273400"/>
            <a:ext cx="3443700" cy="48609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SzPts val="1700"/>
              <a:buNone/>
            </a:pPr>
            <a:r>
              <a:rPr b="1" lang="en-US">
                <a:latin typeface="Roboto"/>
                <a:ea typeface="Roboto"/>
                <a:cs typeface="Roboto"/>
                <a:sym typeface="Roboto"/>
              </a:rPr>
              <a:t>CAREER FAMILY TREE DISCUSSION</a:t>
            </a:r>
            <a:endParaRPr b="1" sz="2340">
              <a:latin typeface="Roboto"/>
              <a:ea typeface="Roboto"/>
              <a:cs typeface="Roboto"/>
              <a:sym typeface="Roboto"/>
            </a:endParaRPr>
          </a:p>
          <a:p>
            <a:pPr indent="-286702" lvl="0" marL="285750" rtl="0" algn="l">
              <a:lnSpc>
                <a:spcPct val="70000"/>
              </a:lnSpc>
              <a:spcBef>
                <a:spcPts val="1000"/>
              </a:spcBef>
              <a:spcAft>
                <a:spcPts val="0"/>
              </a:spcAft>
              <a:buClr>
                <a:srgbClr val="EE5934"/>
              </a:buClr>
              <a:buSzPts val="1915"/>
              <a:buFont typeface="Roboto"/>
              <a:buChar char="•"/>
            </a:pPr>
            <a:r>
              <a:rPr lang="en-US" sz="1915">
                <a:solidFill>
                  <a:srgbClr val="464646"/>
                </a:solidFill>
                <a:latin typeface="Roboto"/>
                <a:ea typeface="Roboto"/>
                <a:cs typeface="Roboto"/>
                <a:sym typeface="Roboto"/>
              </a:rPr>
              <a:t>Are there areas that several of your relatives have pursued? </a:t>
            </a:r>
            <a:endParaRPr sz="1915">
              <a:solidFill>
                <a:srgbClr val="464646"/>
              </a:solidFill>
              <a:latin typeface="Roboto"/>
              <a:ea typeface="Roboto"/>
              <a:cs typeface="Roboto"/>
              <a:sym typeface="Roboto"/>
            </a:endParaRPr>
          </a:p>
          <a:p>
            <a:pPr indent="-228600" lvl="1" marL="914400" rtl="0" algn="l">
              <a:lnSpc>
                <a:spcPct val="70000"/>
              </a:lnSpc>
              <a:spcBef>
                <a:spcPts val="1000"/>
              </a:spcBef>
              <a:spcAft>
                <a:spcPts val="0"/>
              </a:spcAft>
              <a:buClr>
                <a:srgbClr val="464646"/>
              </a:buClr>
              <a:buSzPts val="1915"/>
              <a:buFont typeface="Roboto"/>
              <a:buNone/>
            </a:pPr>
            <a:r>
              <a:rPr lang="en-US" sz="1915">
                <a:solidFill>
                  <a:srgbClr val="464646"/>
                </a:solidFill>
                <a:latin typeface="Roboto"/>
                <a:ea typeface="Roboto"/>
                <a:cs typeface="Roboto"/>
                <a:sym typeface="Roboto"/>
              </a:rPr>
              <a:t>If so, what?</a:t>
            </a:r>
            <a:endParaRPr sz="1915">
              <a:solidFill>
                <a:srgbClr val="464646"/>
              </a:solidFill>
              <a:latin typeface="Roboto"/>
              <a:ea typeface="Roboto"/>
              <a:cs typeface="Roboto"/>
              <a:sym typeface="Roboto"/>
            </a:endParaRPr>
          </a:p>
          <a:p>
            <a:pPr indent="-286702" lvl="0" marL="285750" rtl="0" algn="l">
              <a:lnSpc>
                <a:spcPct val="70000"/>
              </a:lnSpc>
              <a:spcBef>
                <a:spcPts val="1000"/>
              </a:spcBef>
              <a:spcAft>
                <a:spcPts val="0"/>
              </a:spcAft>
              <a:buClr>
                <a:srgbClr val="EE5934"/>
              </a:buClr>
              <a:buSzPts val="1915"/>
              <a:buFont typeface="Roboto"/>
              <a:buChar char="•"/>
            </a:pPr>
            <a:r>
              <a:rPr lang="en-US" sz="1915">
                <a:solidFill>
                  <a:srgbClr val="464646"/>
                </a:solidFill>
                <a:latin typeface="Roboto"/>
                <a:ea typeface="Roboto"/>
                <a:cs typeface="Roboto"/>
                <a:sym typeface="Roboto"/>
              </a:rPr>
              <a:t>How many of your family members’ career choices changed over time?</a:t>
            </a:r>
            <a:endParaRPr sz="1915">
              <a:solidFill>
                <a:srgbClr val="464646"/>
              </a:solidFill>
              <a:latin typeface="Roboto"/>
              <a:ea typeface="Roboto"/>
              <a:cs typeface="Roboto"/>
              <a:sym typeface="Roboto"/>
            </a:endParaRPr>
          </a:p>
          <a:p>
            <a:pPr indent="-286702" lvl="0" marL="285750" rtl="0" algn="l">
              <a:lnSpc>
                <a:spcPct val="70000"/>
              </a:lnSpc>
              <a:spcBef>
                <a:spcPts val="1000"/>
              </a:spcBef>
              <a:spcAft>
                <a:spcPts val="0"/>
              </a:spcAft>
              <a:buClr>
                <a:srgbClr val="464646"/>
              </a:buClr>
              <a:buSzPts val="1915"/>
              <a:buFont typeface="Roboto"/>
              <a:buChar char="•"/>
            </a:pPr>
            <a:r>
              <a:rPr lang="en-US" sz="1915">
                <a:solidFill>
                  <a:srgbClr val="464646"/>
                </a:solidFill>
                <a:latin typeface="Roboto"/>
                <a:ea typeface="Roboto"/>
                <a:cs typeface="Roboto"/>
                <a:sym typeface="Roboto"/>
              </a:rPr>
              <a:t>What do your relatives tell you about reasons to choose or not choose careers like theirs?</a:t>
            </a:r>
            <a:endParaRPr sz="1915">
              <a:solidFill>
                <a:srgbClr val="464646"/>
              </a:solidFill>
              <a:latin typeface="Roboto"/>
              <a:ea typeface="Roboto"/>
              <a:cs typeface="Roboto"/>
              <a:sym typeface="Roboto"/>
            </a:endParaRPr>
          </a:p>
          <a:p>
            <a:pPr indent="-286702" lvl="0" marL="285750" rtl="0" algn="l">
              <a:lnSpc>
                <a:spcPct val="70000"/>
              </a:lnSpc>
              <a:spcBef>
                <a:spcPts val="1000"/>
              </a:spcBef>
              <a:spcAft>
                <a:spcPts val="0"/>
              </a:spcAft>
              <a:buClr>
                <a:srgbClr val="464646"/>
              </a:buClr>
              <a:buSzPts val="1915"/>
              <a:buFont typeface="Roboto"/>
              <a:buChar char="•"/>
            </a:pPr>
            <a:r>
              <a:rPr lang="en-US" sz="1915">
                <a:solidFill>
                  <a:srgbClr val="464646"/>
                </a:solidFill>
                <a:latin typeface="Roboto"/>
                <a:ea typeface="Roboto"/>
                <a:cs typeface="Roboto"/>
                <a:sym typeface="Roboto"/>
              </a:rPr>
              <a:t>Is there a career that a family member had that you found interesting? One that you found you would NOT like to do?</a:t>
            </a:r>
            <a:endParaRPr sz="1915">
              <a:solidFill>
                <a:srgbClr val="464646"/>
              </a:solidFill>
              <a:latin typeface="Roboto"/>
              <a:ea typeface="Roboto"/>
              <a:cs typeface="Roboto"/>
              <a:sym typeface="Roboto"/>
            </a:endParaRPr>
          </a:p>
          <a:p>
            <a:pPr indent="0" lvl="0" marL="0" rtl="0" algn="l">
              <a:lnSpc>
                <a:spcPct val="70000"/>
              </a:lnSpc>
              <a:spcBef>
                <a:spcPts val="1000"/>
              </a:spcBef>
              <a:spcAft>
                <a:spcPts val="0"/>
              </a:spcAft>
              <a:buClr>
                <a:schemeClr val="dk1"/>
              </a:buClr>
              <a:buSzPts val="1700"/>
              <a:buFont typeface="Arial"/>
              <a:buNone/>
            </a:pPr>
            <a:r>
              <a:t/>
            </a:r>
            <a:endParaRPr sz="1700"/>
          </a:p>
        </p:txBody>
      </p:sp>
      <p:pic>
        <p:nvPicPr>
          <p:cNvPr id="143" name="Google Shape;143;gdc01ad40bb_0_3"/>
          <p:cNvPicPr preferRelativeResize="0"/>
          <p:nvPr/>
        </p:nvPicPr>
        <p:blipFill>
          <a:blip r:embed="rId3">
            <a:alphaModFix/>
          </a:blip>
          <a:stretch>
            <a:fillRect/>
          </a:stretch>
        </p:blipFill>
        <p:spPr>
          <a:xfrm>
            <a:off x="7069390" y="1885175"/>
            <a:ext cx="5122610" cy="34164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b6c09e9bd4_0_8"/>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OTHER WAYS TO EXPLORE</a:t>
            </a:r>
            <a:endParaRPr>
              <a:latin typeface="Poppins"/>
              <a:ea typeface="Poppins"/>
              <a:cs typeface="Poppins"/>
              <a:sym typeface="Poppins"/>
            </a:endParaRPr>
          </a:p>
        </p:txBody>
      </p:sp>
      <p:pic>
        <p:nvPicPr>
          <p:cNvPr id="149" name="Google Shape;149;gb6c09e9bd4_0_8"/>
          <p:cNvPicPr preferRelativeResize="0"/>
          <p:nvPr/>
        </p:nvPicPr>
        <p:blipFill rotWithShape="1">
          <a:blip r:embed="rId3">
            <a:alphaModFix/>
          </a:blip>
          <a:srcRect b="0" l="0" r="0" t="0"/>
          <a:stretch/>
        </p:blipFill>
        <p:spPr>
          <a:xfrm>
            <a:off x="4050676" y="1305000"/>
            <a:ext cx="7671949" cy="4874224"/>
          </a:xfrm>
          <a:prstGeom prst="rect">
            <a:avLst/>
          </a:prstGeom>
          <a:noFill/>
          <a:ln>
            <a:noFill/>
          </a:ln>
        </p:spPr>
      </p:pic>
      <p:pic>
        <p:nvPicPr>
          <p:cNvPr id="150" name="Google Shape;150;gb6c09e9bd4_0_8">
            <a:hlinkClick r:id="rId4"/>
          </p:cNvPr>
          <p:cNvPicPr preferRelativeResize="0"/>
          <p:nvPr/>
        </p:nvPicPr>
        <p:blipFill rotWithShape="1">
          <a:blip r:embed="rId5">
            <a:alphaModFix/>
          </a:blip>
          <a:srcRect b="0" l="0" r="0" t="0"/>
          <a:stretch/>
        </p:blipFill>
        <p:spPr>
          <a:xfrm>
            <a:off x="4194863" y="2036251"/>
            <a:ext cx="1689500" cy="1805750"/>
          </a:xfrm>
          <a:prstGeom prst="rect">
            <a:avLst/>
          </a:prstGeom>
          <a:noFill/>
          <a:ln>
            <a:noFill/>
          </a:ln>
        </p:spPr>
      </p:pic>
      <p:pic>
        <p:nvPicPr>
          <p:cNvPr id="151" name="Google Shape;151;gb6c09e9bd4_0_8">
            <a:hlinkClick r:id="rId6"/>
          </p:cNvPr>
          <p:cNvPicPr preferRelativeResize="0"/>
          <p:nvPr/>
        </p:nvPicPr>
        <p:blipFill rotWithShape="1">
          <a:blip r:embed="rId7">
            <a:alphaModFix/>
          </a:blip>
          <a:srcRect b="0" l="0" r="0" t="0"/>
          <a:stretch/>
        </p:blipFill>
        <p:spPr>
          <a:xfrm>
            <a:off x="6217250" y="2989125"/>
            <a:ext cx="1689500" cy="1839487"/>
          </a:xfrm>
          <a:prstGeom prst="rect">
            <a:avLst/>
          </a:prstGeom>
          <a:noFill/>
          <a:ln>
            <a:noFill/>
          </a:ln>
        </p:spPr>
      </p:pic>
      <p:pic>
        <p:nvPicPr>
          <p:cNvPr id="152" name="Google Shape;152;gb6c09e9bd4_0_8">
            <a:hlinkClick r:id="rId8"/>
          </p:cNvPr>
          <p:cNvPicPr preferRelativeResize="0"/>
          <p:nvPr/>
        </p:nvPicPr>
        <p:blipFill rotWithShape="1">
          <a:blip r:embed="rId9">
            <a:alphaModFix/>
          </a:blip>
          <a:srcRect b="0" l="0" r="0" t="0"/>
          <a:stretch/>
        </p:blipFill>
        <p:spPr>
          <a:xfrm>
            <a:off x="4194875" y="3995500"/>
            <a:ext cx="1689500" cy="18052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2021-03-28T15:21:24Z</dcterms:created>
  <dc:creator>Kimberly Miller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0x010100C053AFEDCF43AF4A87A0A85DED29F48E</vt:lpwstr>
  </property>
</Properties>
</file>