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Lst>
  <p:sldSz cy="6858000" cx="12192000"/>
  <p:notesSz cx="6858000" cy="9144000"/>
  <p:embeddedFontLst>
    <p:embeddedFont>
      <p:font typeface="Roboto"/>
      <p:regular r:id="rId11"/>
      <p:bold r:id="rId12"/>
      <p:italic r:id="rId13"/>
      <p:boldItalic r:id="rId14"/>
    </p:embeddedFont>
    <p:embeddedFont>
      <p:font typeface="Roboto Medium"/>
      <p:regular r:id="rId15"/>
      <p:bold r:id="rId16"/>
      <p:italic r:id="rId17"/>
      <p:boldItalic r:id="rId18"/>
    </p:embeddedFont>
    <p:embeddedFont>
      <p:font typeface="Poppins"/>
      <p:regular r:id="rId19"/>
      <p:bold r:id="rId20"/>
      <p:italic r:id="rId21"/>
      <p:boldItalic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L/7xF8LGOapubbgrlxpI8zU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5" Type="http://schemas.openxmlformats.org/officeDocument/2006/relationships/font" Target="fonts/RobotoMedium-regular.fntdata"/><Relationship Id="rId14" Type="http://schemas.openxmlformats.org/officeDocument/2006/relationships/font" Target="fonts/Roboto-boldItalic.fntdata"/><Relationship Id="rId17" Type="http://schemas.openxmlformats.org/officeDocument/2006/relationships/font" Target="fonts/RobotoMedium-italic.fntdata"/><Relationship Id="rId16" Type="http://schemas.openxmlformats.org/officeDocument/2006/relationships/font" Target="fonts/RobotoMedium-bold.fntdata"/><Relationship Id="rId19" Type="http://schemas.openxmlformats.org/officeDocument/2006/relationships/font" Target="fonts/Poppins-regular.fntdata"/><Relationship Id="rId18" Type="http://schemas.openxmlformats.org/officeDocument/2006/relationships/font" Target="fonts/Roboto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info.nextsteps.idaho.gov/learning-plan/8th-grade/?step=2" TargetMode="External"/><Relationship Id="rId3" Type="http://schemas.openxmlformats.org/officeDocument/2006/relationships/hyperlink" Target="https://nextsteps.idaho.gov/career-cluster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netonline.org/find/career" TargetMode="External"/><Relationship Id="rId3" Type="http://schemas.openxmlformats.org/officeDocument/2006/relationships/hyperlink" Target="https://www.onetonline.org/find/care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Career Activity: Establishing a Strong Support System</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will help students understand the concept of career  clusters and help them identify which career clusters best fit their interests. The  activities will also provide students with a deeper understanding of specific pathways  and occupations within their identified career clusters.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Estimated Time: </a:t>
            </a:r>
            <a:r>
              <a:rPr lang="en-US">
                <a:latin typeface="Helvetica Neue"/>
                <a:ea typeface="Helvetica Neue"/>
                <a:cs typeface="Helvetica Neue"/>
                <a:sym typeface="Helvetica Neue"/>
              </a:rPr>
              <a:t>45-60 minutes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Plan Activity: </a:t>
            </a:r>
            <a:r>
              <a:rPr lang="en-US">
                <a:latin typeface="Helvetica Neue"/>
                <a:ea typeface="Helvetica Neue"/>
                <a:cs typeface="Helvetica Neue"/>
                <a:sym typeface="Helvetica Neue"/>
              </a:rPr>
              <a:t>12th Grade </a:t>
            </a:r>
            <a:r>
              <a:rPr b="1" lang="en-US">
                <a:latin typeface="Helvetica Neue"/>
                <a:ea typeface="Helvetica Neue"/>
                <a:cs typeface="Helvetica Neue"/>
                <a:sym typeface="Helvetica Neue"/>
              </a:rPr>
              <a:t>Additional Activities: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a:t>
            </a:r>
            <a:r>
              <a:rPr lang="en-US">
                <a:solidFill>
                  <a:srgbClr val="231F20"/>
                </a:solidFill>
                <a:highlight>
                  <a:srgbClr val="FFFFFF"/>
                </a:highlight>
                <a:latin typeface="Helvetica Neue"/>
                <a:ea typeface="Helvetica Neue"/>
                <a:cs typeface="Helvetica Neue"/>
                <a:sym typeface="Helvetica Neue"/>
              </a:rPr>
              <a:t>All students will understand the concept of career clusters and be  able to identify which career clusters are the best fit for them. Students will complete  the Career Cluster Survey and identify their top three clusters based on the survey  results. Students will investigate and compare career pathways and occupations in each  of their top three career clusters. As students identify the work values and skills for  each occupation, they will begin to connect their education to the world of work.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 Pen, Paper, Computer</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Academic Vocabulary</a:t>
            </a:r>
            <a:r>
              <a:rPr i="1" lang="en-US">
                <a:latin typeface="Helvetica Neue"/>
                <a:ea typeface="Helvetica Neue"/>
                <a:cs typeface="Helvetica Neue"/>
                <a:sym typeface="Helvetica Neue"/>
              </a:rPr>
              <a:t> </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Career Cluster: </a:t>
            </a:r>
            <a:r>
              <a:rPr lang="en-US">
                <a:latin typeface="Helvetica Neue"/>
                <a:ea typeface="Helvetica Neue"/>
                <a:cs typeface="Helvetica Neue"/>
                <a:sym typeface="Helvetica Neue"/>
              </a:rPr>
              <a:t>an organizational tool that can be used to help group different types of occupations based on their similar characteristics.</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Career Pathway: </a:t>
            </a:r>
            <a:r>
              <a:rPr lang="en-US">
                <a:latin typeface="Helvetica Neue"/>
                <a:ea typeface="Helvetica Neue"/>
                <a:cs typeface="Helvetica Neue"/>
                <a:sym typeface="Helvetica Neue"/>
              </a:rPr>
              <a:t>small groups of occupations within a career cluster. Occupations within a pathway share common skills, knowledge, and interests.</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Occupation: </a:t>
            </a:r>
            <a:r>
              <a:rPr lang="en-US">
                <a:latin typeface="Helvetica Neue"/>
                <a:ea typeface="Helvetica Neue"/>
                <a:cs typeface="Helvetica Neue"/>
                <a:sym typeface="Helvetica Neue"/>
              </a:rPr>
              <a:t>a job or profession.</a:t>
            </a:r>
            <a:endParaRPr b="1">
              <a:solidFill>
                <a:srgbClr val="3C5961"/>
              </a:solidFill>
              <a:latin typeface="Helvetica Neue"/>
              <a:ea typeface="Helvetica Neue"/>
              <a:cs typeface="Helvetica Neue"/>
              <a:sym typeface="Helvetica Neue"/>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[Use powerpoint] This year you’ll take the first steps to think about what kind of career you might enjoy. Learning about your interests and how they fit within one of the nationally recognized Career Clusters is a great starting point to explore occupations.  Career Clusters group careers or occupations with common features (like knowledge and skills) together into topic areas. Each cluster includes a variety of career options to show you what you might expect in terms of necessary education as well as an outlook for pay and growth opportunities.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solidFill>
                  <a:srgbClr val="231F20"/>
                </a:solidFill>
                <a:highlight>
                  <a:srgbClr val="FFFFFF"/>
                </a:highlight>
                <a:latin typeface="Helvetica Neue"/>
                <a:ea typeface="Helvetica Neue"/>
                <a:cs typeface="Helvetica Neue"/>
                <a:sym typeface="Helvetica Neue"/>
              </a:rPr>
              <a:t>Activity: Career Cluster Interest Survey</a:t>
            </a:r>
            <a:r>
              <a:rPr b="1" lang="en-US">
                <a:solidFill>
                  <a:srgbClr val="231F20"/>
                </a:solidFill>
                <a:highlight>
                  <a:srgbClr val="FFFFFF"/>
                </a:highlight>
                <a:latin typeface="Helvetica Neue"/>
                <a:ea typeface="Helvetica Neue"/>
                <a:cs typeface="Helvetica Neue"/>
                <a:sym typeface="Helvetica Neue"/>
              </a:rPr>
              <a:t>: </a:t>
            </a:r>
            <a:r>
              <a:rPr lang="en-US">
                <a:solidFill>
                  <a:srgbClr val="231F20"/>
                </a:solidFill>
                <a:highlight>
                  <a:srgbClr val="FFFFFF"/>
                </a:highlight>
                <a:latin typeface="Helvetica Neue"/>
                <a:ea typeface="Helvetica Neue"/>
                <a:cs typeface="Helvetica Neue"/>
                <a:sym typeface="Helvetica Neue"/>
              </a:rPr>
              <a:t>Sift through dozens of activities and career tasks to determine which roles you already enjoy, or those which you think you might. Take the Career Cluster Interest Survey linked below to see which cluster might be right for you. Finding a cluster that interests you can help you map out your high school classes to focus on related subjects. Once you complete the survey, review your results then come back here to reflect on your top three Career Clusters.</a:t>
            </a:r>
            <a:endParaRPr>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US">
                <a:highlight>
                  <a:srgbClr val="FFFFFF"/>
                </a:highlight>
                <a:latin typeface="Helvetica Neue"/>
                <a:ea typeface="Helvetica Neue"/>
                <a:cs typeface="Helvetica Neue"/>
                <a:sym typeface="Helvetica Neue"/>
              </a:rPr>
              <a:t>Have all students log into the</a:t>
            </a:r>
            <a:r>
              <a:rPr i="1" lang="en-US">
                <a:solidFill>
                  <a:srgbClr val="231F20"/>
                </a:solidFill>
                <a:highlight>
                  <a:srgbClr val="FFFFFF"/>
                </a:highlight>
                <a:latin typeface="Helvetica Neue"/>
                <a:ea typeface="Helvetica Neue"/>
                <a:cs typeface="Helvetica Neue"/>
                <a:sym typeface="Helvetica Neue"/>
              </a:rPr>
              <a:t> </a:t>
            </a:r>
            <a:r>
              <a:rPr i="1" lang="en-US" u="sng">
                <a:solidFill>
                  <a:srgbClr val="1155CC"/>
                </a:solidFill>
                <a:highlight>
                  <a:srgbClr val="FFFFFF"/>
                </a:highlight>
                <a:latin typeface="Helvetica Neue"/>
                <a:ea typeface="Helvetica Neue"/>
                <a:cs typeface="Helvetica Neue"/>
                <a:sym typeface="Helvetica Neue"/>
                <a:hlinkClick r:id="rId2">
                  <a:extLst>
                    <a:ext uri="{A12FA001-AC4F-418D-AE19-62706E023703}">
                      <ahyp:hlinkClr val="tx"/>
                    </a:ext>
                  </a:extLst>
                </a:hlinkClick>
              </a:rPr>
              <a:t>8th Grade Learning Plan Activities: Career Cluster Interest Survey</a:t>
            </a:r>
            <a:r>
              <a:rPr i="1" lang="en-US">
                <a:solidFill>
                  <a:srgbClr val="231F20"/>
                </a:solidFill>
                <a:highlight>
                  <a:srgbClr val="FFFFFF"/>
                </a:highlight>
                <a:latin typeface="Helvetica Neue"/>
                <a:ea typeface="Helvetica Neue"/>
                <a:cs typeface="Helvetica Neue"/>
                <a:sym typeface="Helvetica Neue"/>
              </a:rPr>
              <a:t>: </a:t>
            </a:r>
            <a:r>
              <a:rPr i="1" lang="en-US" u="sng">
                <a:solidFill>
                  <a:srgbClr val="1155CC"/>
                </a:solidFill>
                <a:highlight>
                  <a:srgbClr val="FFFFFF"/>
                </a:highlight>
                <a:latin typeface="Helvetica Neue"/>
                <a:ea typeface="Helvetica Neue"/>
                <a:cs typeface="Helvetica Neue"/>
                <a:sym typeface="Helvetica Neue"/>
                <a:hlinkClick r:id="rId3">
                  <a:extLst>
                    <a:ext uri="{A12FA001-AC4F-418D-AE19-62706E023703}">
                      <ahyp:hlinkClr val="tx"/>
                    </a:ext>
                  </a:extLst>
                </a:hlinkClick>
              </a:rPr>
              <a:t>https://nextsteps.idaho.gov/career-clusters</a:t>
            </a:r>
            <a:r>
              <a:rPr i="1" lang="en-US">
                <a:solidFill>
                  <a:srgbClr val="231F20"/>
                </a:solidFill>
                <a:highlight>
                  <a:srgbClr val="FFFFFF"/>
                </a:highlight>
                <a:latin typeface="Helvetica Neue"/>
                <a:ea typeface="Helvetica Neue"/>
                <a:cs typeface="Helvetica Neue"/>
                <a:sym typeface="Helvetica Neue"/>
              </a:rPr>
              <a:t>   and </a:t>
            </a:r>
            <a:r>
              <a:rPr i="1" lang="en-US">
                <a:highlight>
                  <a:srgbClr val="FFFFFF"/>
                </a:highlight>
                <a:latin typeface="Helvetica Neue"/>
                <a:ea typeface="Helvetica Neue"/>
                <a:cs typeface="Helvetica Neue"/>
                <a:sym typeface="Helvetica Neue"/>
              </a:rPr>
              <a:t>Click “Take the Survey” and then click “Try on a few futures, today →”. You could have students take the survey independently or have students take turns reading each statement out loud for all students. As the statements are read, have students select it if that is something that they like. Remind them to choose as many as apply to their interests to get the best results. </a:t>
            </a:r>
            <a:endParaRPr b="1" i="1">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098e7e20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highlight>
                  <a:srgbClr val="FFFFFF"/>
                </a:highlight>
                <a:latin typeface="Helvetica Neue"/>
                <a:ea typeface="Helvetica Neue"/>
                <a:cs typeface="Helvetica Neue"/>
                <a:sym typeface="Helvetica Neue"/>
              </a:rPr>
              <a:t>Results Page</a:t>
            </a:r>
            <a:r>
              <a:rPr i="1" lang="en-US">
                <a:highlight>
                  <a:srgbClr val="FFFFFF"/>
                </a:highlight>
                <a:latin typeface="Helvetica Neue"/>
                <a:ea typeface="Helvetica Neue"/>
                <a:cs typeface="Helvetica Neue"/>
                <a:sym typeface="Helvetica Neue"/>
              </a:rPr>
              <a:t>: </a:t>
            </a:r>
            <a:r>
              <a:rPr lang="en-US">
                <a:highlight>
                  <a:srgbClr val="FFFFFF"/>
                </a:highlight>
                <a:latin typeface="Helvetica Neue"/>
                <a:ea typeface="Helvetica Neue"/>
                <a:cs typeface="Helvetica Neue"/>
                <a:sym typeface="Helvetica Neue"/>
              </a:rPr>
              <a:t>You have identified several activities that you enjoy, or think you might. Now take a few minutes to learn more about your top 3 career clusters and how they connect with those interests. </a:t>
            </a:r>
            <a:r>
              <a:rPr i="1" lang="en-US">
                <a:highlight>
                  <a:srgbClr val="FFFFFF"/>
                </a:highlight>
                <a:latin typeface="Helvetica Neue"/>
                <a:ea typeface="Helvetica Neue"/>
                <a:cs typeface="Helvetica Neue"/>
                <a:sym typeface="Helvetica Neue"/>
              </a:rPr>
              <a:t>Have students record their top 3 (if there is a tie, they can choose their top 3) on the handout_Career Clusters. </a:t>
            </a:r>
            <a:endParaRPr/>
          </a:p>
        </p:txBody>
      </p:sp>
      <p:sp>
        <p:nvSpPr>
          <p:cNvPr id="132" name="Google Shape;132;ge098e7e20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solidFill>
                  <a:srgbClr val="231F20"/>
                </a:solidFill>
                <a:highlight>
                  <a:srgbClr val="FFFFFF"/>
                </a:highlight>
                <a:latin typeface="Helvetica Neue"/>
                <a:ea typeface="Helvetica Neue"/>
                <a:cs typeface="Helvetica Neue"/>
                <a:sym typeface="Helvetica Neue"/>
              </a:rPr>
              <a:t>Activity: Getting to Know your Favorite Career Clusters</a:t>
            </a:r>
            <a:r>
              <a:rPr b="1" lang="en-US">
                <a:solidFill>
                  <a:srgbClr val="231F20"/>
                </a:solidFill>
                <a:highlight>
                  <a:srgbClr val="FFFFFF"/>
                </a:highlight>
                <a:latin typeface="Helvetica Neue"/>
                <a:ea typeface="Helvetica Neue"/>
                <a:cs typeface="Helvetica Neue"/>
                <a:sym typeface="Helvetica Neue"/>
              </a:rPr>
              <a:t>:</a:t>
            </a:r>
            <a:r>
              <a:rPr lang="en-US">
                <a:solidFill>
                  <a:srgbClr val="231F20"/>
                </a:solidFill>
                <a:highlight>
                  <a:srgbClr val="FFFFFF"/>
                </a:highlight>
                <a:latin typeface="Helvetica Neue"/>
                <a:ea typeface="Helvetica Neue"/>
                <a:cs typeface="Helvetica Neue"/>
                <a:sym typeface="Helvetica Neue"/>
              </a:rPr>
              <a:t> Now that you have identified your top 3 career clusters based on your interests. Let’s learn more about career pathways in each career cluster! </a:t>
            </a:r>
            <a:endParaRPr>
              <a:solidFill>
                <a:srgbClr val="231F20"/>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US">
                <a:highlight>
                  <a:srgbClr val="FFFFFF"/>
                </a:highlight>
                <a:latin typeface="Helvetica Neue"/>
                <a:ea typeface="Helvetica Neue"/>
                <a:cs typeface="Helvetica Neue"/>
                <a:sym typeface="Helvetica Neue"/>
              </a:rPr>
              <a:t>Have all students log into</a:t>
            </a:r>
            <a:r>
              <a:rPr i="1" lang="en-US">
                <a:solidFill>
                  <a:srgbClr val="231F20"/>
                </a:solidFill>
                <a:highlight>
                  <a:srgbClr val="FFFFFF"/>
                </a:highlight>
                <a:latin typeface="Helvetica Neue"/>
                <a:ea typeface="Helvetica Neue"/>
                <a:cs typeface="Helvetica Neue"/>
                <a:sym typeface="Helvetica Neue"/>
              </a:rPr>
              <a:t> </a:t>
            </a:r>
            <a:r>
              <a:rPr i="1" lang="en-US" u="sng">
                <a:solidFill>
                  <a:srgbClr val="1155CC"/>
                </a:solidFill>
                <a:highlight>
                  <a:srgbClr val="FFFFFF"/>
                </a:highlight>
                <a:latin typeface="Helvetica Neue"/>
                <a:ea typeface="Helvetica Neue"/>
                <a:cs typeface="Helvetica Neue"/>
                <a:sym typeface="Helvetica Neue"/>
                <a:hlinkClick r:id="rId2">
                  <a:extLst>
                    <a:ext uri="{A12FA001-AC4F-418D-AE19-62706E023703}">
                      <ahyp:hlinkClr val="tx"/>
                    </a:ext>
                  </a:extLst>
                </a:hlinkClick>
              </a:rPr>
              <a:t>O*Net Online</a:t>
            </a:r>
            <a:r>
              <a:rPr i="1" lang="en-US">
                <a:solidFill>
                  <a:srgbClr val="231F20"/>
                </a:solidFill>
                <a:highlight>
                  <a:srgbClr val="FFFFFF"/>
                </a:highlight>
                <a:latin typeface="Helvetica Neue"/>
                <a:ea typeface="Helvetica Neue"/>
                <a:cs typeface="Helvetica Neue"/>
                <a:sym typeface="Helvetica Neue"/>
              </a:rPr>
              <a:t>: </a:t>
            </a:r>
            <a:r>
              <a:rPr lang="en-US" sz="1100" u="sng">
                <a:solidFill>
                  <a:srgbClr val="1155CC"/>
                </a:solidFill>
                <a:latin typeface="Roboto Medium"/>
                <a:ea typeface="Roboto Medium"/>
                <a:cs typeface="Roboto Medium"/>
                <a:sym typeface="Roboto Medium"/>
                <a:hlinkClick r:id="rId3">
                  <a:extLst>
                    <a:ext uri="{A12FA001-AC4F-418D-AE19-62706E023703}">
                      <ahyp:hlinkClr val="tx"/>
                    </a:ext>
                  </a:extLst>
                </a:hlinkClick>
              </a:rPr>
              <a:t>https://www.onetonline.org/find/career</a:t>
            </a:r>
            <a:r>
              <a:rPr i="1" lang="en-US">
                <a:solidFill>
                  <a:srgbClr val="231F20"/>
                </a:solidFill>
                <a:highlight>
                  <a:srgbClr val="FFFFFF"/>
                </a:highlight>
                <a:latin typeface="Helvetica Neue"/>
                <a:ea typeface="Helvetica Neue"/>
                <a:cs typeface="Helvetica Neue"/>
                <a:sym typeface="Helvetica Neue"/>
              </a:rPr>
              <a:t>. </a:t>
            </a:r>
            <a:r>
              <a:rPr i="1" lang="en-US">
                <a:highlight>
                  <a:srgbClr val="FFFFFF"/>
                </a:highlight>
                <a:latin typeface="Helvetica Neue"/>
                <a:ea typeface="Helvetica Neue"/>
                <a:cs typeface="Helvetica Neue"/>
                <a:sym typeface="Helvetica Neue"/>
              </a:rPr>
              <a:t>Students will search in their top 3 career clusters for a career/pathway that they find interesting and answer the questions on the handout. Some of the careers/pathways don’t show all the information. Encourage them to choose another pathway or if they have time at the end, they can search for the answers. </a:t>
            </a:r>
            <a:endParaRPr i="1">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No software can tell you what you should or should not do with your life. However, by considering the day-to-day realities of various professions—and examining all 16 career clusters—you have gained a better understanding of the types of work that will most appeal to you. </a:t>
            </a:r>
            <a:endParaRPr b="1" i="1">
              <a:solidFill>
                <a:srgbClr val="231F20"/>
              </a:solidFill>
              <a:highlight>
                <a:srgbClr val="FFFFFF"/>
              </a:highlight>
              <a:latin typeface="Helvetica Neue"/>
              <a:ea typeface="Helvetica Neue"/>
              <a:cs typeface="Helvetica Neue"/>
              <a:sym typeface="Helvetica Neue"/>
            </a:endParaRPr>
          </a:p>
        </p:txBody>
      </p:sp>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1"/>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1"/>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19"/>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19"/>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93" name="Google Shape;93;p20"/>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0"/>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1"/>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1"/>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04" name="Google Shape;104;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13"/>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13"/>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13"/>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15"/>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15"/>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34" name="Google Shape;34;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1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43" name="Google Shape;43;p16"/>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1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16"/>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2"/>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2"/>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2"/>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14"/>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1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68" name="Google Shape;68;p14"/>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7"/>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1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75" name="Google Shape;75;p17"/>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6" name="Google Shape;76;p17"/>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1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80" name="Google Shape;80;p18"/>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18"/>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3.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9"/>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3" name="Google Shape;13;p9"/>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8"/>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39" name="Google Shape;39;p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nextsteps.idaho.gov/career-cluste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onetonline.org/find/career"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b="9796" l="26072" r="17234" t="0"/>
          <a:stretch/>
        </p:blipFill>
        <p:spPr>
          <a:xfrm>
            <a:off x="7002150" y="566600"/>
            <a:ext cx="5189851" cy="5724800"/>
          </a:xfrm>
          <a:prstGeom prst="rect">
            <a:avLst/>
          </a:prstGeom>
          <a:noFill/>
          <a:ln>
            <a:noFill/>
          </a:ln>
        </p:spPr>
      </p:pic>
      <p:sp>
        <p:nvSpPr>
          <p:cNvPr id="110" name="Google Shape;110;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1" name="Google Shape;111;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b="1" lang="en-US">
                <a:latin typeface="Poppins"/>
                <a:ea typeface="Poppins"/>
                <a:cs typeface="Poppins"/>
                <a:sym typeface="Poppins"/>
              </a:rPr>
              <a:t>CAREER CLUSTER INTEREST SURVEY</a:t>
            </a:r>
            <a:endParaRPr>
              <a:latin typeface="Poppins"/>
              <a:ea typeface="Poppins"/>
              <a:cs typeface="Poppins"/>
              <a:sym typeface="Poppins"/>
            </a:endParaRPr>
          </a:p>
        </p:txBody>
      </p:sp>
      <p:sp>
        <p:nvSpPr>
          <p:cNvPr id="113" name="Google Shape;113;p1"/>
          <p:cNvSpPr txBox="1"/>
          <p:nvPr>
            <p:ph idx="4294967295" type="body"/>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WHAT CAREER CLUSTER STANDS OUT TO YOU?</a:t>
            </a:r>
            <a:endParaRPr>
              <a:latin typeface="Poppins"/>
              <a:ea typeface="Poppins"/>
              <a:cs typeface="Poppins"/>
              <a:sym typeface="Poppins"/>
            </a:endParaRPr>
          </a:p>
        </p:txBody>
      </p:sp>
      <p:sp>
        <p:nvSpPr>
          <p:cNvPr id="114" name="Google Shape;114;p1"/>
          <p:cNvSpPr txBox="1"/>
          <p:nvPr>
            <p:ph idx="4294967295" type="body"/>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15" name="Google Shape;115;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16" name="Google Shape;116;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a:bodyPr>
          <a:lstStyle/>
          <a:p>
            <a:pPr indent="0" lvl="0" marL="0" rtl="0" algn="l">
              <a:lnSpc>
                <a:spcPct val="90000"/>
              </a:lnSpc>
              <a:spcBef>
                <a:spcPts val="0"/>
              </a:spcBef>
              <a:spcAft>
                <a:spcPts val="0"/>
              </a:spcAft>
              <a:buClr>
                <a:schemeClr val="accent5"/>
              </a:buClr>
              <a:buSzPts val="4800"/>
              <a:buFont typeface="Arial"/>
              <a:buNone/>
            </a:pPr>
            <a:r>
              <a:rPr lang="en-US">
                <a:latin typeface="Poppins"/>
                <a:ea typeface="Poppins"/>
                <a:cs typeface="Poppins"/>
                <a:sym typeface="Poppins"/>
              </a:rPr>
              <a:t>“CHOOSE A JOB YOU LOVE, AND YOU WILL NEVER HAVE TO WORK A DAY IN YOUR LIFE.”</a:t>
            </a:r>
            <a:endParaRPr>
              <a:latin typeface="Poppins"/>
              <a:ea typeface="Poppins"/>
              <a:cs typeface="Poppins"/>
              <a:sym typeface="Poppins"/>
            </a:endParaRPr>
          </a:p>
        </p:txBody>
      </p:sp>
      <p:sp>
        <p:nvSpPr>
          <p:cNvPr id="122" name="Google Shape;122;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CONFUCIUS</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ACTIVITY: CAREER CLUSTER INTEREST SURVEY</a:t>
            </a:r>
            <a:endParaRPr>
              <a:latin typeface="Poppins"/>
              <a:ea typeface="Poppins"/>
              <a:cs typeface="Poppins"/>
              <a:sym typeface="Poppins"/>
            </a:endParaRPr>
          </a:p>
        </p:txBody>
      </p:sp>
      <p:pic>
        <p:nvPicPr>
          <p:cNvPr id="128" name="Google Shape;128;p4"/>
          <p:cNvPicPr preferRelativeResize="0"/>
          <p:nvPr/>
        </p:nvPicPr>
        <p:blipFill>
          <a:blip r:embed="rId3">
            <a:alphaModFix/>
          </a:blip>
          <a:stretch>
            <a:fillRect/>
          </a:stretch>
        </p:blipFill>
        <p:spPr>
          <a:xfrm>
            <a:off x="9218399" y="2578137"/>
            <a:ext cx="2973601" cy="2768598"/>
          </a:xfrm>
          <a:prstGeom prst="rect">
            <a:avLst/>
          </a:prstGeom>
          <a:noFill/>
          <a:ln>
            <a:noFill/>
          </a:ln>
        </p:spPr>
      </p:pic>
      <p:sp>
        <p:nvSpPr>
          <p:cNvPr id="129" name="Google Shape;129;p4"/>
          <p:cNvSpPr txBox="1"/>
          <p:nvPr/>
        </p:nvSpPr>
        <p:spPr>
          <a:xfrm>
            <a:off x="4105900" y="1984300"/>
            <a:ext cx="5112600" cy="4880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1800">
                <a:solidFill>
                  <a:srgbClr val="3C5961"/>
                </a:solidFill>
                <a:latin typeface="Roboto"/>
                <a:ea typeface="Roboto"/>
                <a:cs typeface="Roboto"/>
                <a:sym typeface="Roboto"/>
              </a:rPr>
              <a:t>TAKE THE CAREER CLUSTER SURVEY</a:t>
            </a:r>
            <a:endParaRPr b="1" sz="2200">
              <a:solidFill>
                <a:srgbClr val="3C5961"/>
              </a:solidFill>
              <a:latin typeface="Roboto"/>
              <a:ea typeface="Roboto"/>
              <a:cs typeface="Roboto"/>
              <a:sym typeface="Roboto"/>
            </a:endParaRPr>
          </a:p>
          <a:p>
            <a:pPr indent="-304800" lvl="0" marL="285750" rtl="0" algn="l">
              <a:lnSpc>
                <a:spcPct val="90000"/>
              </a:lnSpc>
              <a:spcBef>
                <a:spcPts val="1000"/>
              </a:spcBef>
              <a:spcAft>
                <a:spcPts val="0"/>
              </a:spcAft>
              <a:buClr>
                <a:srgbClr val="EE5934"/>
              </a:buClr>
              <a:buSzPts val="1800"/>
              <a:buFont typeface="Roboto"/>
              <a:buChar char="•"/>
            </a:pPr>
            <a:r>
              <a:rPr lang="en-US" sz="1800">
                <a:solidFill>
                  <a:srgbClr val="464646"/>
                </a:solidFill>
                <a:latin typeface="Roboto"/>
                <a:ea typeface="Roboto"/>
                <a:cs typeface="Roboto"/>
                <a:sym typeface="Roboto"/>
              </a:rPr>
              <a:t>Go to:  </a:t>
            </a:r>
            <a:endParaRPr sz="1800">
              <a:solidFill>
                <a:srgbClr val="464646"/>
              </a:solidFill>
              <a:latin typeface="Roboto"/>
              <a:ea typeface="Roboto"/>
              <a:cs typeface="Roboto"/>
              <a:sym typeface="Roboto"/>
            </a:endParaRPr>
          </a:p>
          <a:p>
            <a:pPr indent="457200" lvl="0" marL="0" rtl="0" algn="l">
              <a:lnSpc>
                <a:spcPct val="90000"/>
              </a:lnSpc>
              <a:spcBef>
                <a:spcPts val="1000"/>
              </a:spcBef>
              <a:spcAft>
                <a:spcPts val="0"/>
              </a:spcAft>
              <a:buNone/>
            </a:pPr>
            <a:r>
              <a:rPr lang="en-US" sz="1800" u="sng">
                <a:solidFill>
                  <a:schemeClr val="hlink"/>
                </a:solidFill>
                <a:latin typeface="Roboto"/>
                <a:ea typeface="Roboto"/>
                <a:cs typeface="Roboto"/>
                <a:sym typeface="Roboto"/>
                <a:hlinkClick r:id="rId4"/>
              </a:rPr>
              <a:t>https://nextsteps.idaho.gov/career-clusters</a:t>
            </a:r>
            <a:r>
              <a:rPr lang="en-US" sz="1800">
                <a:solidFill>
                  <a:srgbClr val="464646"/>
                </a:solidFill>
                <a:latin typeface="Roboto"/>
                <a:ea typeface="Roboto"/>
                <a:cs typeface="Roboto"/>
                <a:sym typeface="Roboto"/>
              </a:rPr>
              <a:t> </a:t>
            </a:r>
            <a:endParaRPr sz="1800">
              <a:solidFill>
                <a:srgbClr val="464646"/>
              </a:solidFill>
              <a:latin typeface="Roboto"/>
              <a:ea typeface="Roboto"/>
              <a:cs typeface="Roboto"/>
              <a:sym typeface="Roboto"/>
            </a:endParaRPr>
          </a:p>
          <a:p>
            <a:pPr indent="-298450" lvl="2" marL="1200150" rtl="0" algn="l">
              <a:lnSpc>
                <a:spcPct val="90000"/>
              </a:lnSpc>
              <a:spcBef>
                <a:spcPts val="1000"/>
              </a:spcBef>
              <a:spcAft>
                <a:spcPts val="0"/>
              </a:spcAft>
              <a:buClr>
                <a:schemeClr val="accent4"/>
              </a:buClr>
              <a:buSzPts val="1800"/>
              <a:buFont typeface="Roboto"/>
              <a:buChar char="•"/>
            </a:pPr>
            <a:r>
              <a:rPr lang="en-US" sz="1800">
                <a:solidFill>
                  <a:schemeClr val="accent4"/>
                </a:solidFill>
                <a:latin typeface="Roboto"/>
                <a:ea typeface="Roboto"/>
                <a:cs typeface="Roboto"/>
                <a:sym typeface="Roboto"/>
              </a:rPr>
              <a:t>Scroll through all options and select all that apply to you</a:t>
            </a:r>
            <a:endParaRPr sz="1800">
              <a:solidFill>
                <a:srgbClr val="464646"/>
              </a:solidFill>
              <a:latin typeface="Roboto"/>
              <a:ea typeface="Roboto"/>
              <a:cs typeface="Roboto"/>
              <a:sym typeface="Roboto"/>
            </a:endParaRPr>
          </a:p>
          <a:p>
            <a:pPr indent="0" lvl="0" marL="457200" rtl="0" algn="l">
              <a:lnSpc>
                <a:spcPct val="90000"/>
              </a:lnSpc>
              <a:spcBef>
                <a:spcPts val="1000"/>
              </a:spcBef>
              <a:spcAft>
                <a:spcPts val="0"/>
              </a:spcAft>
              <a:buNone/>
            </a:pPr>
            <a:r>
              <a:rPr b="1" lang="en-US" sz="2200">
                <a:solidFill>
                  <a:srgbClr val="464646"/>
                </a:solidFill>
                <a:latin typeface="Roboto"/>
                <a:ea typeface="Roboto"/>
                <a:cs typeface="Roboto"/>
                <a:sym typeface="Roboto"/>
              </a:rPr>
              <a:t>What activities do you like to do?</a:t>
            </a:r>
            <a:endParaRPr b="1" sz="2200">
              <a:solidFill>
                <a:srgbClr val="464646"/>
              </a:solidFill>
              <a:latin typeface="Roboto"/>
              <a:ea typeface="Roboto"/>
              <a:cs typeface="Roboto"/>
              <a:sym typeface="Roboto"/>
            </a:endParaRPr>
          </a:p>
          <a:p>
            <a:pPr indent="0" lvl="0" marL="457200" rtl="0" algn="l">
              <a:lnSpc>
                <a:spcPct val="90000"/>
              </a:lnSpc>
              <a:spcBef>
                <a:spcPts val="1000"/>
              </a:spcBef>
              <a:spcAft>
                <a:spcPts val="0"/>
              </a:spcAft>
              <a:buNone/>
            </a:pPr>
            <a:r>
              <a:rPr b="1" lang="en-US" sz="2200">
                <a:solidFill>
                  <a:srgbClr val="464646"/>
                </a:solidFill>
                <a:latin typeface="Roboto"/>
                <a:ea typeface="Roboto"/>
                <a:cs typeface="Roboto"/>
                <a:sym typeface="Roboto"/>
              </a:rPr>
              <a:t>Which personal qualities describe you?</a:t>
            </a:r>
            <a:endParaRPr b="1" sz="2200">
              <a:solidFill>
                <a:srgbClr val="464646"/>
              </a:solidFill>
              <a:latin typeface="Roboto"/>
              <a:ea typeface="Roboto"/>
              <a:cs typeface="Roboto"/>
              <a:sym typeface="Roboto"/>
            </a:endParaRPr>
          </a:p>
          <a:p>
            <a:pPr indent="0" lvl="0" marL="457200" rtl="0" algn="l">
              <a:lnSpc>
                <a:spcPct val="90000"/>
              </a:lnSpc>
              <a:spcBef>
                <a:spcPts val="1000"/>
              </a:spcBef>
              <a:spcAft>
                <a:spcPts val="0"/>
              </a:spcAft>
              <a:buNone/>
            </a:pPr>
            <a:r>
              <a:rPr b="1" lang="en-US" sz="2200">
                <a:solidFill>
                  <a:srgbClr val="464646"/>
                </a:solidFill>
                <a:latin typeface="Roboto"/>
                <a:ea typeface="Roboto"/>
                <a:cs typeface="Roboto"/>
                <a:sym typeface="Roboto"/>
              </a:rPr>
              <a:t>What are your favorite subjects?</a:t>
            </a:r>
            <a:endParaRPr b="1" sz="2200">
              <a:solidFill>
                <a:srgbClr val="464646"/>
              </a:solidFill>
              <a:latin typeface="Roboto"/>
              <a:ea typeface="Roboto"/>
              <a:cs typeface="Roboto"/>
              <a:sym typeface="Roboto"/>
            </a:endParaRPr>
          </a:p>
          <a:p>
            <a:pPr indent="0" lvl="0" marL="0" rtl="0" algn="l">
              <a:lnSpc>
                <a:spcPct val="90000"/>
              </a:lnSpc>
              <a:spcBef>
                <a:spcPts val="1000"/>
              </a:spcBef>
              <a:spcAft>
                <a:spcPts val="0"/>
              </a:spcAft>
              <a:buNone/>
            </a:pPr>
            <a:r>
              <a:t/>
            </a:r>
            <a:endParaRPr sz="2000">
              <a:solidFill>
                <a:srgbClr val="3C596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e098e7e202_0_1"/>
          <p:cNvSpPr txBox="1"/>
          <p:nvPr>
            <p:ph type="title"/>
          </p:nvPr>
        </p:nvSpPr>
        <p:spPr>
          <a:xfrm>
            <a:off x="831850" y="1984300"/>
            <a:ext cx="35616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TOP THREE HIGHEST-RANKING CAREER CLUSTERS</a:t>
            </a:r>
            <a:endParaRPr>
              <a:latin typeface="Poppins"/>
              <a:ea typeface="Poppins"/>
              <a:cs typeface="Poppins"/>
              <a:sym typeface="Poppins"/>
            </a:endParaRPr>
          </a:p>
        </p:txBody>
      </p:sp>
      <p:pic>
        <p:nvPicPr>
          <p:cNvPr id="135" name="Google Shape;135;ge098e7e202_0_1"/>
          <p:cNvPicPr preferRelativeResize="0"/>
          <p:nvPr/>
        </p:nvPicPr>
        <p:blipFill>
          <a:blip r:embed="rId3">
            <a:alphaModFix/>
          </a:blip>
          <a:stretch>
            <a:fillRect/>
          </a:stretch>
        </p:blipFill>
        <p:spPr>
          <a:xfrm>
            <a:off x="5380975" y="244425"/>
            <a:ext cx="6102406" cy="655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ACTIVITY: GETTING TO KNOW YOUR FAVORITE CAREER CLUSTERS</a:t>
            </a:r>
            <a:endParaRPr>
              <a:latin typeface="Poppins"/>
              <a:ea typeface="Poppins"/>
              <a:cs typeface="Poppins"/>
              <a:sym typeface="Poppins"/>
            </a:endParaRPr>
          </a:p>
        </p:txBody>
      </p:sp>
      <p:sp>
        <p:nvSpPr>
          <p:cNvPr id="141" name="Google Shape;141;p6"/>
          <p:cNvSpPr txBox="1"/>
          <p:nvPr>
            <p:ph idx="1" type="body"/>
          </p:nvPr>
        </p:nvSpPr>
        <p:spPr>
          <a:xfrm>
            <a:off x="5098750" y="1759275"/>
            <a:ext cx="5905500" cy="395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a:solidFill>
                  <a:srgbClr val="3C5A62"/>
                </a:solidFill>
                <a:latin typeface="Roboto"/>
                <a:ea typeface="Roboto"/>
                <a:cs typeface="Roboto"/>
                <a:sym typeface="Roboto"/>
              </a:rPr>
              <a:t>DIG DEEPER INTO CAREER PATHWAYS </a:t>
            </a:r>
            <a:r>
              <a:rPr b="1" lang="en-US">
                <a:solidFill>
                  <a:srgbClr val="3C5A62"/>
                </a:solidFill>
                <a:latin typeface="Roboto"/>
                <a:ea typeface="Roboto"/>
                <a:cs typeface="Roboto"/>
                <a:sym typeface="Roboto"/>
              </a:rPr>
              <a:t> </a:t>
            </a:r>
            <a:endParaRPr b="1">
              <a:solidFill>
                <a:srgbClr val="3C5A62"/>
              </a:solidFill>
              <a:latin typeface="Roboto"/>
              <a:ea typeface="Roboto"/>
              <a:cs typeface="Roboto"/>
              <a:sym typeface="Roboto"/>
            </a:endParaRPr>
          </a:p>
          <a:p>
            <a:pPr indent="-317500" lvl="0" marL="285750" rtl="0" algn="l">
              <a:lnSpc>
                <a:spcPct val="90000"/>
              </a:lnSpc>
              <a:spcBef>
                <a:spcPts val="1000"/>
              </a:spcBef>
              <a:spcAft>
                <a:spcPts val="0"/>
              </a:spcAft>
              <a:buClr>
                <a:srgbClr val="EE5934"/>
              </a:buClr>
              <a:buSzPts val="2000"/>
              <a:buFont typeface="Roboto"/>
              <a:buChar char="•"/>
            </a:pPr>
            <a:r>
              <a:rPr lang="en-US">
                <a:solidFill>
                  <a:srgbClr val="3C5A62"/>
                </a:solidFill>
                <a:latin typeface="Roboto"/>
                <a:ea typeface="Roboto"/>
                <a:cs typeface="Roboto"/>
                <a:sym typeface="Roboto"/>
              </a:rPr>
              <a:t>Go to </a:t>
            </a:r>
            <a:r>
              <a:rPr lang="en-US" u="sng">
                <a:solidFill>
                  <a:schemeClr val="hlink"/>
                </a:solidFill>
                <a:latin typeface="Roboto"/>
                <a:ea typeface="Roboto"/>
                <a:cs typeface="Roboto"/>
                <a:sym typeface="Roboto"/>
                <a:hlinkClick r:id="rId3"/>
              </a:rPr>
              <a:t>www.onetonline.org/find/career </a:t>
            </a:r>
            <a:endParaRPr sz="2500">
              <a:latin typeface="Roboto"/>
              <a:ea typeface="Roboto"/>
              <a:cs typeface="Roboto"/>
              <a:sym typeface="Roboto"/>
            </a:endParaRPr>
          </a:p>
          <a:p>
            <a:pPr indent="-317500" lvl="0" marL="285750" rtl="0" algn="l">
              <a:lnSpc>
                <a:spcPct val="90000"/>
              </a:lnSpc>
              <a:spcBef>
                <a:spcPts val="1000"/>
              </a:spcBef>
              <a:spcAft>
                <a:spcPts val="0"/>
              </a:spcAft>
              <a:buClr>
                <a:srgbClr val="EE5934"/>
              </a:buClr>
              <a:buSzPts val="2000"/>
              <a:buFont typeface="Roboto"/>
              <a:buChar char="•"/>
            </a:pPr>
            <a:r>
              <a:rPr lang="en-US">
                <a:solidFill>
                  <a:srgbClr val="3C5A62"/>
                </a:solidFill>
                <a:latin typeface="Roboto"/>
                <a:ea typeface="Roboto"/>
                <a:cs typeface="Roboto"/>
                <a:sym typeface="Roboto"/>
              </a:rPr>
              <a:t>Search in your top 3 Career Clusters</a:t>
            </a:r>
            <a:endParaRPr>
              <a:solidFill>
                <a:srgbClr val="3C5A62"/>
              </a:solidFill>
              <a:latin typeface="Roboto"/>
              <a:ea typeface="Roboto"/>
              <a:cs typeface="Roboto"/>
              <a:sym typeface="Roboto"/>
            </a:endParaRPr>
          </a:p>
          <a:p>
            <a:pPr indent="-311150" lvl="2" marL="1200150" rtl="0" algn="l">
              <a:lnSpc>
                <a:spcPct val="90000"/>
              </a:lnSpc>
              <a:spcBef>
                <a:spcPts val="1000"/>
              </a:spcBef>
              <a:spcAft>
                <a:spcPts val="0"/>
              </a:spcAft>
              <a:buClr>
                <a:srgbClr val="EE5934"/>
              </a:buClr>
              <a:buSzPts val="2000"/>
              <a:buFont typeface="Roboto"/>
              <a:buChar char="•"/>
            </a:pPr>
            <a:r>
              <a:rPr lang="en-US" sz="2000">
                <a:solidFill>
                  <a:srgbClr val="3C5A62"/>
                </a:solidFill>
                <a:latin typeface="Roboto"/>
                <a:ea typeface="Roboto"/>
                <a:cs typeface="Roboto"/>
                <a:sym typeface="Roboto"/>
              </a:rPr>
              <a:t>Find one career/pathway in each of your 3 career cluster areas that interests you</a:t>
            </a:r>
            <a:endParaRPr sz="2000">
              <a:solidFill>
                <a:srgbClr val="3C5A62"/>
              </a:solidFill>
              <a:latin typeface="Roboto"/>
              <a:ea typeface="Roboto"/>
              <a:cs typeface="Roboto"/>
              <a:sym typeface="Roboto"/>
            </a:endParaRPr>
          </a:p>
          <a:p>
            <a:pPr indent="-311150" lvl="2" marL="1200150" rtl="0" algn="l">
              <a:lnSpc>
                <a:spcPct val="90000"/>
              </a:lnSpc>
              <a:spcBef>
                <a:spcPts val="1000"/>
              </a:spcBef>
              <a:spcAft>
                <a:spcPts val="0"/>
              </a:spcAft>
              <a:buClr>
                <a:srgbClr val="EE5934"/>
              </a:buClr>
              <a:buSzPts val="2000"/>
              <a:buFont typeface="Roboto"/>
              <a:buChar char="•"/>
            </a:pPr>
            <a:r>
              <a:rPr lang="en-US" sz="2000">
                <a:solidFill>
                  <a:srgbClr val="3C5A62"/>
                </a:solidFill>
                <a:latin typeface="Roboto"/>
                <a:ea typeface="Roboto"/>
                <a:cs typeface="Roboto"/>
                <a:sym typeface="Roboto"/>
              </a:rPr>
              <a:t>Answer the information about each on your handout</a:t>
            </a:r>
            <a:r>
              <a:rPr lang="en-US" sz="2000">
                <a:solidFill>
                  <a:srgbClr val="3C5A62"/>
                </a:solidFill>
                <a:latin typeface="Roboto"/>
                <a:ea typeface="Roboto"/>
                <a:cs typeface="Roboto"/>
                <a:sym typeface="Roboto"/>
              </a:rPr>
              <a:t> </a:t>
            </a:r>
            <a:endParaRPr sz="2100">
              <a:latin typeface="Roboto"/>
              <a:ea typeface="Roboto"/>
              <a:cs typeface="Roboto"/>
              <a:sym typeface="Roboto"/>
            </a:endParaRPr>
          </a:p>
        </p:txBody>
      </p:sp>
      <p:pic>
        <p:nvPicPr>
          <p:cNvPr id="142" name="Google Shape;142;p6"/>
          <p:cNvPicPr preferRelativeResize="0"/>
          <p:nvPr/>
        </p:nvPicPr>
        <p:blipFill>
          <a:blip r:embed="rId4">
            <a:alphaModFix/>
          </a:blip>
          <a:stretch>
            <a:fillRect/>
          </a:stretch>
        </p:blipFill>
        <p:spPr>
          <a:xfrm>
            <a:off x="5854046" y="4543725"/>
            <a:ext cx="4692679" cy="1874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