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Roboto Medium"/>
      <p:regular r:id="rId19"/>
      <p:bold r:id="rId20"/>
      <p:italic r:id="rId21"/>
      <p:boldItalic r:id="rId22"/>
    </p:embeddedFont>
    <p:embeddedFont>
      <p:font typeface="Roboto"/>
      <p:regular r:id="rId23"/>
      <p:bold r:id="rId24"/>
      <p:italic r:id="rId25"/>
      <p:boldItalic r:id="rId26"/>
    </p:embeddedFont>
    <p:embeddedFont>
      <p:font typeface="Poppins"/>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idfPSS1JAdqS8KFVMVZanUOoIg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Medium-bold.fntdata"/><Relationship Id="rId22" Type="http://schemas.openxmlformats.org/officeDocument/2006/relationships/font" Target="fonts/RobotoMedium-boldItalic.fntdata"/><Relationship Id="rId21" Type="http://schemas.openxmlformats.org/officeDocument/2006/relationships/font" Target="fonts/RobotoMedium-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regular.fntdata"/><Relationship Id="rId30" Type="http://schemas.openxmlformats.org/officeDocument/2006/relationships/font" Target="fonts/Poppins-boldItalic.fntdata"/><Relationship Id="rId11" Type="http://schemas.openxmlformats.org/officeDocument/2006/relationships/slide" Target="slides/slide6.xml"/><Relationship Id="rId33" Type="http://schemas.openxmlformats.org/officeDocument/2006/relationships/font" Target="fonts/HelveticaNeue-italic.fntdata"/><Relationship Id="rId10" Type="http://schemas.openxmlformats.org/officeDocument/2006/relationships/slide" Target="slides/slide5.xml"/><Relationship Id="rId32" Type="http://schemas.openxmlformats.org/officeDocument/2006/relationships/font" Target="fonts/HelveticaNeue-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HelveticaNeue-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Medium-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wGbmAH4mBPA"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Zy95I0Mb16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hngoddard.info/life_list.ht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Career Activity: </a:t>
            </a:r>
            <a:r>
              <a:rPr lang="en-US">
                <a:latin typeface="Helvetica Neue"/>
                <a:ea typeface="Helvetica Neue"/>
                <a:cs typeface="Helvetica Neue"/>
                <a:sym typeface="Helvetica Neue"/>
              </a:rPr>
              <a:t>Identifying Goals &amp; Setting SMART Goals</a:t>
            </a:r>
            <a:endParaRPr>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Learning Plan Activity: </a:t>
            </a:r>
            <a:r>
              <a:rPr lang="en-US">
                <a:latin typeface="Helvetica Neue"/>
                <a:ea typeface="Helvetica Neue"/>
                <a:cs typeface="Helvetica Neue"/>
                <a:sym typeface="Helvetica Neue"/>
              </a:rPr>
              <a:t>8th Grade; </a:t>
            </a:r>
            <a:r>
              <a:rPr b="1" lang="en-US">
                <a:latin typeface="Helvetica Neue"/>
                <a:ea typeface="Helvetica Neue"/>
                <a:cs typeface="Helvetica Neue"/>
                <a:sym typeface="Helvetica Neue"/>
              </a:rPr>
              <a:t>Additional Activities</a:t>
            </a:r>
            <a:r>
              <a:rPr lang="en-US">
                <a:latin typeface="Helvetica Neue"/>
                <a:ea typeface="Helvetica Neue"/>
                <a:cs typeface="Helvetica Neue"/>
                <a:sym typeface="Helvetica Neue"/>
              </a:rPr>
              <a:t>: 9, 10, 11</a:t>
            </a:r>
            <a:endParaRPr>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Estimated Time: </a:t>
            </a:r>
            <a:r>
              <a:rPr lang="en-US">
                <a:latin typeface="Helvetica Neue"/>
                <a:ea typeface="Helvetica Neue"/>
                <a:cs typeface="Helvetica Neue"/>
                <a:sym typeface="Helvetica Neue"/>
              </a:rPr>
              <a:t>90-120 minutes </a:t>
            </a:r>
            <a:r>
              <a:rPr lang="en-US" u="sng">
                <a:latin typeface="Helvetica Neue"/>
                <a:ea typeface="Helvetica Neue"/>
                <a:cs typeface="Helvetica Neue"/>
                <a:sym typeface="Helvetica Neue"/>
              </a:rPr>
              <a:t>(Can be split into two 45-60 minute lessons)</a:t>
            </a:r>
            <a:endParaRPr u="sng">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Activity Summary:</a:t>
            </a:r>
            <a:r>
              <a:rPr lang="en-US">
                <a:latin typeface="Helvetica Neue"/>
                <a:ea typeface="Helvetica Neue"/>
                <a:cs typeface="Helvetica Neue"/>
                <a:sym typeface="Helvetica Neue"/>
              </a:rPr>
              <a:t> This lesson will help students identify SMART (Specific, measurable, attainable, results-focused, time-bound) goals. </a:t>
            </a:r>
            <a:endParaRPr>
              <a:latin typeface="Helvetica Neue"/>
              <a:ea typeface="Helvetica Neue"/>
              <a:cs typeface="Helvetica Neue"/>
              <a:sym typeface="Helvetica Neue"/>
            </a:endParaRPr>
          </a:p>
          <a:p>
            <a:pPr indent="0" lvl="0" marL="0" rtl="0" algn="l">
              <a:lnSpc>
                <a:spcPct val="115000"/>
              </a:lnSpc>
              <a:spcBef>
                <a:spcPts val="1200"/>
              </a:spcBef>
              <a:spcAft>
                <a:spcPts val="1200"/>
              </a:spcAft>
              <a:buClr>
                <a:schemeClr val="dk1"/>
              </a:buClr>
              <a:buSzPts val="1100"/>
              <a:buFont typeface="Arial"/>
              <a:buNone/>
            </a:pPr>
            <a:r>
              <a:rPr b="1" lang="en-US">
                <a:latin typeface="Helvetica Neue"/>
                <a:ea typeface="Helvetica Neue"/>
                <a:cs typeface="Helvetica Neue"/>
                <a:sym typeface="Helvetica Neue"/>
              </a:rPr>
              <a:t>Learning Outcomes</a:t>
            </a:r>
            <a:r>
              <a:rPr lang="en-US">
                <a:latin typeface="Helvetica Neue"/>
                <a:ea typeface="Helvetica Neue"/>
                <a:cs typeface="Helvetica Neue"/>
                <a:sym typeface="Helvetica Neue"/>
              </a:rPr>
              <a:t>:  Students will identify a list of their own life goals and turn a few of them into SMART goals. </a:t>
            </a:r>
            <a:endParaRPr/>
          </a:p>
        </p:txBody>
      </p:sp>
      <p:sp>
        <p:nvSpPr>
          <p:cNvPr id="108" name="Google Shape;10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Introduction</a:t>
            </a:r>
            <a:r>
              <a:rPr i="1" lang="en-US">
                <a:latin typeface="Helvetica Neue"/>
                <a:ea typeface="Helvetica Neue"/>
                <a:cs typeface="Helvetica Neue"/>
                <a:sym typeface="Helvetica Neue"/>
              </a:rPr>
              <a:t>: </a:t>
            </a:r>
            <a:r>
              <a:rPr lang="en-US">
                <a:latin typeface="Helvetica Neue"/>
                <a:ea typeface="Helvetica Neue"/>
                <a:cs typeface="Helvetica Neue"/>
                <a:sym typeface="Helvetica Neue"/>
              </a:rPr>
              <a:t>[Use Powerpoint]</a:t>
            </a:r>
            <a:r>
              <a:rPr i="1" lang="en-US">
                <a:latin typeface="Helvetica Neue"/>
                <a:ea typeface="Helvetica Neue"/>
                <a:cs typeface="Helvetica Neue"/>
                <a:sym typeface="Helvetica Neue"/>
              </a:rPr>
              <a:t>  </a:t>
            </a:r>
            <a:r>
              <a:rPr lang="en-US">
                <a:latin typeface="Helvetica Neue"/>
                <a:ea typeface="Helvetica Neue"/>
                <a:cs typeface="Helvetica Neue"/>
                <a:sym typeface="Helvetica Neue"/>
              </a:rPr>
              <a:t>Today we are going to turn our “LIFE LISTS” into SMART goals. Does anyone know the difference between a goal and a “SMART” goal?</a:t>
            </a:r>
            <a:endParaRPr>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i="1" lang="en-US">
                <a:latin typeface="Helvetica Neue"/>
                <a:ea typeface="Helvetica Neue"/>
                <a:cs typeface="Helvetica Neue"/>
                <a:sym typeface="Helvetica Neue"/>
              </a:rPr>
              <a:t>Play Video: </a:t>
            </a: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How to Set SMART Goals</a:t>
            </a:r>
            <a:r>
              <a:rPr i="1" lang="en-US">
                <a:latin typeface="Helvetica Neue"/>
                <a:ea typeface="Helvetica Neue"/>
                <a:cs typeface="Helvetica Neue"/>
                <a:sym typeface="Helvetica Neue"/>
              </a:rPr>
              <a:t> (~4 minutes)</a:t>
            </a:r>
            <a:endParaRPr/>
          </a:p>
        </p:txBody>
      </p:sp>
      <p:sp>
        <p:nvSpPr>
          <p:cNvPr id="190" name="Google Shape;19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304800" lvl="0" marL="457200" rtl="0" algn="l">
              <a:lnSpc>
                <a:spcPct val="115000"/>
              </a:lnSpc>
              <a:spcBef>
                <a:spcPts val="0"/>
              </a:spcBef>
              <a:spcAft>
                <a:spcPts val="0"/>
              </a:spcAft>
              <a:buClr>
                <a:schemeClr val="dk1"/>
              </a:buClr>
              <a:buSzPts val="1200"/>
              <a:buFont typeface="Helvetica Neue"/>
              <a:buChar char="●"/>
            </a:pPr>
            <a:r>
              <a:rPr i="1" lang="en-US">
                <a:latin typeface="Helvetica Neue"/>
                <a:ea typeface="Helvetica Neue"/>
                <a:cs typeface="Helvetica Neue"/>
                <a:sym typeface="Helvetica Neue"/>
              </a:rPr>
              <a:t>Have students pull out their “Life List” created in Part 1: Setting Goals.</a:t>
            </a:r>
            <a:endParaRPr i="1">
              <a:latin typeface="Helvetica Neue"/>
              <a:ea typeface="Helvetica Neue"/>
              <a:cs typeface="Helvetica Neue"/>
              <a:sym typeface="Helvetica Neue"/>
            </a:endParaRPr>
          </a:p>
          <a:p>
            <a:pPr indent="-304800" lvl="1" marL="914400" rtl="0" algn="l">
              <a:lnSpc>
                <a:spcPct val="115000"/>
              </a:lnSpc>
              <a:spcBef>
                <a:spcPts val="0"/>
              </a:spcBef>
              <a:spcAft>
                <a:spcPts val="0"/>
              </a:spcAft>
              <a:buClr>
                <a:schemeClr val="dk1"/>
              </a:buClr>
              <a:buSzPts val="1200"/>
              <a:buFont typeface="Helvetica Neue"/>
              <a:buChar char="○"/>
            </a:pPr>
            <a:r>
              <a:rPr i="1" lang="en-US">
                <a:latin typeface="Helvetica Neue"/>
                <a:ea typeface="Helvetica Neue"/>
                <a:cs typeface="Helvetica Neue"/>
                <a:sym typeface="Helvetica Neue"/>
              </a:rPr>
              <a:t>Students should have had at least 10 goals listed</a:t>
            </a:r>
            <a:endParaRPr i="1">
              <a:latin typeface="Helvetica Neue"/>
              <a:ea typeface="Helvetica Neue"/>
              <a:cs typeface="Helvetica Neue"/>
              <a:sym typeface="Helvetica Neue"/>
            </a:endParaRPr>
          </a:p>
          <a:p>
            <a:pPr indent="-304800" lvl="0" marL="457200" rtl="0" algn="l">
              <a:lnSpc>
                <a:spcPct val="115000"/>
              </a:lnSpc>
              <a:spcBef>
                <a:spcPts val="0"/>
              </a:spcBef>
              <a:spcAft>
                <a:spcPts val="0"/>
              </a:spcAft>
              <a:buClr>
                <a:schemeClr val="dk1"/>
              </a:buClr>
              <a:buSzPts val="1200"/>
              <a:buFont typeface="Helvetica Neue"/>
              <a:buChar char="●"/>
            </a:pPr>
            <a:r>
              <a:rPr i="1" lang="en-US">
                <a:latin typeface="Helvetica Neue"/>
                <a:ea typeface="Helvetica Neue"/>
                <a:cs typeface="Helvetica Neue"/>
                <a:sym typeface="Helvetica Neue"/>
              </a:rPr>
              <a:t>Have students choose 1-2 of their goals that they would like to focus on to turn into“SMART” goals. </a:t>
            </a:r>
            <a:endParaRPr i="1">
              <a:latin typeface="Helvetica Neue"/>
              <a:ea typeface="Helvetica Neue"/>
              <a:cs typeface="Helvetica Neue"/>
              <a:sym typeface="Helvetica Neue"/>
            </a:endParaRPr>
          </a:p>
          <a:p>
            <a:pPr indent="0" lvl="0" marL="0" rtl="0" algn="l">
              <a:lnSpc>
                <a:spcPct val="115000"/>
              </a:lnSpc>
              <a:spcBef>
                <a:spcPts val="0"/>
              </a:spcBef>
              <a:spcAft>
                <a:spcPts val="0"/>
              </a:spcAft>
              <a:buNone/>
            </a:pPr>
            <a:r>
              <a:rPr i="1" lang="en-US">
                <a:latin typeface="Helvetica Neue"/>
                <a:ea typeface="Helvetica Neue"/>
                <a:cs typeface="Helvetica Neue"/>
                <a:sym typeface="Helvetica Neue"/>
              </a:rPr>
              <a:t>Use the Smart Goals Examples as a class discussion for students to understand examples using the SMART acronyms. </a:t>
            </a:r>
            <a:endParaRPr i="1">
              <a:latin typeface="Helvetica Neue"/>
              <a:ea typeface="Helvetica Neue"/>
              <a:cs typeface="Helvetica Neue"/>
              <a:sym typeface="Helvetica Neue"/>
            </a:endParaRPr>
          </a:p>
        </p:txBody>
      </p:sp>
      <p:sp>
        <p:nvSpPr>
          <p:cNvPr id="198" name="Google Shape;19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Review these Smart Goals examples</a:t>
            </a:r>
            <a:endParaRPr/>
          </a:p>
        </p:txBody>
      </p:sp>
      <p:sp>
        <p:nvSpPr>
          <p:cNvPr id="206" name="Google Shape;20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latin typeface="Helvetica Neue"/>
                <a:ea typeface="Helvetica Neue"/>
                <a:cs typeface="Helvetica Neue"/>
                <a:sym typeface="Helvetica Neue"/>
              </a:rPr>
              <a:t>Restate the goal in one to two complete sentences.</a:t>
            </a:r>
            <a:endParaRPr>
              <a:latin typeface="Helvetica Neue"/>
              <a:ea typeface="Helvetica Neue"/>
              <a:cs typeface="Helvetica Neue"/>
              <a:sym typeface="Helvetica Neue"/>
            </a:endParaRPr>
          </a:p>
          <a:p>
            <a:pPr indent="0" lvl="0" marL="0" rtl="0" algn="l">
              <a:lnSpc>
                <a:spcPct val="115000"/>
              </a:lnSpc>
              <a:spcBef>
                <a:spcPts val="1200"/>
              </a:spcBef>
              <a:spcAft>
                <a:spcPts val="1200"/>
              </a:spcAft>
              <a:buClr>
                <a:schemeClr val="dk1"/>
              </a:buClr>
              <a:buSzPts val="1100"/>
              <a:buFont typeface="Arial"/>
              <a:buNone/>
            </a:pPr>
            <a:r>
              <a:rPr b="1" lang="en-US">
                <a:latin typeface="Helvetica Neue"/>
                <a:ea typeface="Helvetica Neue"/>
                <a:cs typeface="Helvetica Neue"/>
                <a:sym typeface="Helvetica Neue"/>
              </a:rPr>
              <a:t>Closing</a:t>
            </a:r>
            <a:r>
              <a:rPr lang="en-US">
                <a:latin typeface="Helvetica Neue"/>
                <a:ea typeface="Helvetica Neue"/>
                <a:cs typeface="Helvetica Neue"/>
                <a:sym typeface="Helvetica Neue"/>
              </a:rPr>
              <a:t>: Keep thinking about how you can modify your goals and make a plan to make them happen by turning them into SMART goals.  Everybody has dreams, or at least a vision for where they see themselves in the future. The first step to making your dream a reality is to clarify what you want to accomplish. That’s where SMART goals come in. </a:t>
            </a:r>
            <a:endParaRPr>
              <a:latin typeface="Helvetica Neue"/>
              <a:ea typeface="Helvetica Neue"/>
              <a:cs typeface="Helvetica Neue"/>
              <a:sym typeface="Helvetica Neue"/>
            </a:endParaRPr>
          </a:p>
        </p:txBody>
      </p:sp>
      <p:sp>
        <p:nvSpPr>
          <p:cNvPr id="214" name="Google Shape;21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Academic Vocabulary</a:t>
            </a:r>
            <a:r>
              <a:rPr lang="en-US">
                <a:latin typeface="Helvetica Neue"/>
                <a:ea typeface="Helvetica Neue"/>
                <a:cs typeface="Helvetica Neue"/>
                <a:sym typeface="Helvetica Neue"/>
              </a:rPr>
              <a:t>:</a:t>
            </a:r>
            <a:endParaRPr>
              <a:latin typeface="Helvetica Neue"/>
              <a:ea typeface="Helvetica Neue"/>
              <a:cs typeface="Helvetica Neue"/>
              <a:sym typeface="Helvetica Neue"/>
            </a:endParaRPr>
          </a:p>
          <a:p>
            <a:pPr indent="-304800" lvl="0" marL="457200" rtl="0" algn="l">
              <a:lnSpc>
                <a:spcPct val="115000"/>
              </a:lnSpc>
              <a:spcBef>
                <a:spcPts val="1200"/>
              </a:spcBef>
              <a:spcAft>
                <a:spcPts val="0"/>
              </a:spcAft>
              <a:buClr>
                <a:schemeClr val="dk1"/>
              </a:buClr>
              <a:buSzPts val="1200"/>
              <a:buFont typeface="Helvetica Neue"/>
              <a:buChar char="●"/>
            </a:pPr>
            <a:r>
              <a:rPr b="1" lang="en-US">
                <a:latin typeface="Helvetica Neue"/>
                <a:ea typeface="Helvetica Neue"/>
                <a:cs typeface="Helvetica Neue"/>
                <a:sym typeface="Helvetica Neue"/>
              </a:rPr>
              <a:t>SMART Goal: </a:t>
            </a:r>
            <a:r>
              <a:rPr lang="en-US">
                <a:latin typeface="Helvetica Neue"/>
                <a:ea typeface="Helvetica Neue"/>
                <a:cs typeface="Helvetica Neue"/>
                <a:sym typeface="Helvetica Neue"/>
              </a:rPr>
              <a:t>accomplishments you set to achieve that are specific, measurable, attainable, results-focused, and time-bound. </a:t>
            </a:r>
            <a:endParaRPr/>
          </a:p>
        </p:txBody>
      </p:sp>
      <p:sp>
        <p:nvSpPr>
          <p:cNvPr id="133" name="Google Shape;1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b="1" lang="en-US">
                <a:latin typeface="Helvetica Neue"/>
                <a:ea typeface="Helvetica Neue"/>
                <a:cs typeface="Helvetica Neue"/>
                <a:sym typeface="Helvetica Neue"/>
              </a:rPr>
              <a:t>Introduction</a:t>
            </a:r>
            <a:r>
              <a:rPr i="1" lang="en-US">
                <a:latin typeface="Helvetica Neue"/>
                <a:ea typeface="Helvetica Neue"/>
                <a:cs typeface="Helvetica Neue"/>
                <a:sym typeface="Helvetica Neue"/>
              </a:rPr>
              <a:t>: </a:t>
            </a:r>
            <a:r>
              <a:rPr lang="en-US">
                <a:latin typeface="Helvetica Neue"/>
                <a:ea typeface="Helvetica Neue"/>
                <a:cs typeface="Helvetica Neue"/>
                <a:sym typeface="Helvetica Neue"/>
              </a:rPr>
              <a:t>[Use Powerpoint]</a:t>
            </a:r>
            <a:r>
              <a:rPr i="1" lang="en-US">
                <a:latin typeface="Helvetica Neue"/>
                <a:ea typeface="Helvetica Neue"/>
                <a:cs typeface="Helvetica Neue"/>
                <a:sym typeface="Helvetica Neue"/>
              </a:rPr>
              <a:t> </a:t>
            </a:r>
            <a:r>
              <a:rPr lang="en-US">
                <a:latin typeface="Helvetica Neue"/>
                <a:ea typeface="Helvetica Neue"/>
                <a:cs typeface="Helvetica Neue"/>
                <a:sym typeface="Helvetica Neue"/>
              </a:rPr>
              <a:t>Today we are going to talk about John Goddard and learn about the process of examining your dreams and goals for your future after high school.  Does anyone know who John Goddard was and what he accomplished? </a:t>
            </a:r>
            <a:r>
              <a:rPr i="1" lang="en-US">
                <a:latin typeface="Helvetica Neue"/>
                <a:ea typeface="Helvetica Neue"/>
                <a:cs typeface="Helvetica Neue"/>
                <a:sym typeface="Helvetica Neue"/>
              </a:rPr>
              <a:t>Play Video: </a:t>
            </a: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John Goddard - Dateline NBC Clip</a:t>
            </a:r>
            <a:r>
              <a:rPr b="1" i="1" lang="en-US">
                <a:latin typeface="Helvetica Neue"/>
                <a:ea typeface="Helvetica Neue"/>
                <a:cs typeface="Helvetica Neue"/>
                <a:sym typeface="Helvetica Neue"/>
              </a:rPr>
              <a:t> </a:t>
            </a:r>
            <a:r>
              <a:rPr i="1" lang="en-US">
                <a:latin typeface="Helvetica Neue"/>
                <a:ea typeface="Helvetica Neue"/>
                <a:cs typeface="Helvetica Neue"/>
                <a:sym typeface="Helvetica Neue"/>
              </a:rPr>
              <a:t>(~7 minutes)</a:t>
            </a:r>
            <a:endParaRPr/>
          </a:p>
        </p:txBody>
      </p:sp>
      <p:sp>
        <p:nvSpPr>
          <p:cNvPr id="140" name="Google Shape;14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John Goddard’s “Life List”: </a:t>
            </a:r>
            <a:r>
              <a:rPr lang="en-US">
                <a:latin typeface="Helvetica Neue"/>
                <a:ea typeface="Helvetica Neue"/>
                <a:cs typeface="Helvetica Neue"/>
                <a:sym typeface="Helvetica Neue"/>
              </a:rPr>
              <a:t>One rainy day afternoon at the age of 15 an inspired John Goddard sat down at his kitchen table and wrote three words, “My Life’s List” </a:t>
            </a:r>
            <a:endParaRPr>
              <a:latin typeface="Helvetica Neue"/>
              <a:ea typeface="Helvetica Neue"/>
              <a:cs typeface="Helvetica Neue"/>
              <a:sym typeface="Helvetica Neue"/>
            </a:endParaRPr>
          </a:p>
          <a:p>
            <a:pPr indent="-304800" lvl="1" marL="914400" rtl="0" algn="l">
              <a:lnSpc>
                <a:spcPct val="115000"/>
              </a:lnSpc>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Under those words he wrote 127 goals.</a:t>
            </a:r>
            <a:endParaRPr>
              <a:latin typeface="Helvetica Neue"/>
              <a:ea typeface="Helvetica Neue"/>
              <a:cs typeface="Helvetica Neue"/>
              <a:sym typeface="Helvetica Neue"/>
            </a:endParaRPr>
          </a:p>
          <a:p>
            <a:pPr indent="-304800" lvl="1" marL="914400" rtl="0" algn="l">
              <a:lnSpc>
                <a:spcPct val="115000"/>
              </a:lnSpc>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They were not simple and easy goals.</a:t>
            </a:r>
            <a:endParaRPr>
              <a:latin typeface="Helvetica Neue"/>
              <a:ea typeface="Helvetica Neue"/>
              <a:cs typeface="Helvetica Neue"/>
              <a:sym typeface="Helvetica Neue"/>
            </a:endParaRPr>
          </a:p>
          <a:p>
            <a:pPr indent="-304800" lvl="0" marL="457200" rtl="0" algn="l">
              <a:lnSpc>
                <a:spcPct val="115000"/>
              </a:lnSpc>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They included climbing some of the world’s major mountains, flying a plane, running a mile in 5 minutes, and reading an entire Encyclopedia Britannica (old school way of finding information in the dark ages when the internet did not exist)</a:t>
            </a:r>
            <a:endParaRPr>
              <a:latin typeface="Helvetica Neue"/>
              <a:ea typeface="Helvetica Neue"/>
              <a:cs typeface="Helvetica Neue"/>
              <a:sym typeface="Helvetica Neue"/>
            </a:endParaRPr>
          </a:p>
          <a:p>
            <a:pPr indent="-304800" lvl="0" marL="457200" rtl="0" algn="l">
              <a:lnSpc>
                <a:spcPct val="115000"/>
              </a:lnSpc>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He accomplished 109 of his 127 goals.</a:t>
            </a:r>
            <a:endParaRPr>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a:latin typeface="Helvetica Neue"/>
                <a:ea typeface="Helvetica Neue"/>
                <a:cs typeface="Helvetica Neue"/>
                <a:sym typeface="Helvetica Neue"/>
              </a:rPr>
              <a:t> </a:t>
            </a:r>
            <a:endParaRPr b="1">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i="1" lang="en-US">
                <a:latin typeface="Helvetica Neue"/>
                <a:ea typeface="Helvetica Neue"/>
                <a:cs typeface="Helvetica Neue"/>
                <a:sym typeface="Helvetica Neue"/>
              </a:rPr>
              <a:t>Have all students go to </a:t>
            </a: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https://johngoddard.info/life_list.htm</a:t>
            </a:r>
            <a:r>
              <a:rPr i="1" lang="en-US">
                <a:latin typeface="Helvetica Neue"/>
                <a:ea typeface="Helvetica Neue"/>
                <a:cs typeface="Helvetica Neue"/>
                <a:sym typeface="Helvetica Neue"/>
              </a:rPr>
              <a:t> OR give them the handout_Achieving Your Goals. </a:t>
            </a:r>
            <a:endParaRPr>
              <a:latin typeface="Helvetica Neue"/>
              <a:ea typeface="Helvetica Neue"/>
              <a:cs typeface="Helvetica Neue"/>
              <a:sym typeface="Helvetica Neue"/>
            </a:endParaRPr>
          </a:p>
          <a:p>
            <a:pPr indent="-304800" lvl="0" marL="457200" rtl="0" algn="l">
              <a:lnSpc>
                <a:spcPct val="115000"/>
              </a:lnSpc>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Review the list looking at what Goddard completed and did not complete that he set as goals for his life.</a:t>
            </a:r>
            <a:endParaRPr>
              <a:latin typeface="Helvetica Neue"/>
              <a:ea typeface="Helvetica Neue"/>
              <a:cs typeface="Helvetica Neue"/>
              <a:sym typeface="Helvetica Neue"/>
            </a:endParaRPr>
          </a:p>
          <a:p>
            <a:pPr indent="-304800" lvl="0" marL="457200" rtl="0" algn="l">
              <a:lnSpc>
                <a:spcPct val="115000"/>
              </a:lnSpc>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Write down or circle the goals Goddard created that you found interesting or liked the most.</a:t>
            </a:r>
            <a:endParaRPr>
              <a:latin typeface="Helvetica Neue"/>
              <a:ea typeface="Helvetica Neue"/>
              <a:cs typeface="Helvetica Neue"/>
              <a:sym typeface="Helvetica Neue"/>
            </a:endParaRPr>
          </a:p>
          <a:p>
            <a:pPr indent="-304800" lvl="0" marL="457200" rtl="0" algn="l">
              <a:lnSpc>
                <a:spcPct val="115000"/>
              </a:lnSpc>
              <a:spcBef>
                <a:spcPts val="0"/>
              </a:spcBef>
              <a:spcAft>
                <a:spcPts val="0"/>
              </a:spcAft>
              <a:buClr>
                <a:schemeClr val="dk1"/>
              </a:buClr>
              <a:buSzPts val="1200"/>
              <a:buFont typeface="Helvetica Neue"/>
              <a:buChar char="●"/>
            </a:pPr>
            <a:r>
              <a:rPr i="1" lang="en-US">
                <a:latin typeface="Helvetica Neue"/>
                <a:ea typeface="Helvetica Neue"/>
                <a:cs typeface="Helvetica Neue"/>
                <a:sym typeface="Helvetica Neue"/>
              </a:rPr>
              <a:t>Out loud, have each student go around the room and name one of Goddard’s goals that stood out for them, discussing why they found it interesting, and if it is something they would like to do or not do in the future.</a:t>
            </a:r>
            <a:endParaRPr/>
          </a:p>
        </p:txBody>
      </p:sp>
      <p:sp>
        <p:nvSpPr>
          <p:cNvPr id="148" name="Google Shape;14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i="1" lang="en-US">
                <a:latin typeface="Helvetica Neue"/>
                <a:ea typeface="Helvetica Neue"/>
                <a:cs typeface="Helvetica Neue"/>
                <a:sym typeface="Helvetica Neue"/>
              </a:rPr>
              <a:t>Activity: Create your own Life List: </a:t>
            </a:r>
            <a:r>
              <a:rPr i="1" lang="en-US">
                <a:latin typeface="Helvetica Neue"/>
                <a:ea typeface="Helvetica Neue"/>
                <a:cs typeface="Helvetica Neue"/>
                <a:sym typeface="Helvetica Neue"/>
              </a:rPr>
              <a:t>Students Create Their Own “Life List”: Tell students to get out a piece of paper and have them write at the top “Your first and last name” and then “Life’s List”.  (Example: “Bob Smith’s Life’s List”)</a:t>
            </a:r>
            <a:endParaRPr i="1">
              <a:latin typeface="Helvetica Neue"/>
              <a:ea typeface="Helvetica Neue"/>
              <a:cs typeface="Helvetica Neue"/>
              <a:sym typeface="Helvetica Neue"/>
            </a:endParaRPr>
          </a:p>
          <a:p>
            <a:pPr indent="-304800" lvl="0" marL="457200" rtl="0" algn="l">
              <a:lnSpc>
                <a:spcPct val="115000"/>
              </a:lnSpc>
              <a:spcBef>
                <a:spcPts val="1200"/>
              </a:spcBef>
              <a:spcAft>
                <a:spcPts val="0"/>
              </a:spcAft>
              <a:buClr>
                <a:schemeClr val="dk1"/>
              </a:buClr>
              <a:buSzPts val="1200"/>
              <a:buFont typeface="Helvetica Neue"/>
              <a:buChar char="●"/>
            </a:pPr>
            <a:r>
              <a:rPr i="1" lang="en-US">
                <a:latin typeface="Helvetica Neue"/>
                <a:ea typeface="Helvetica Neue"/>
                <a:cs typeface="Helvetica Neue"/>
                <a:sym typeface="Helvetica Neue"/>
              </a:rPr>
              <a:t>Tell students no holds bar when creating their own list (Meaning not to worry about barriers such as money when creating their own dream list).</a:t>
            </a:r>
            <a:endParaRPr i="1">
              <a:latin typeface="Helvetica Neue"/>
              <a:ea typeface="Helvetica Neue"/>
              <a:cs typeface="Helvetica Neue"/>
              <a:sym typeface="Helvetica Neue"/>
            </a:endParaRPr>
          </a:p>
          <a:p>
            <a:pPr indent="-304800" lvl="0" marL="457200" rtl="0" algn="l">
              <a:lnSpc>
                <a:spcPct val="115000"/>
              </a:lnSpc>
              <a:spcBef>
                <a:spcPts val="0"/>
              </a:spcBef>
              <a:spcAft>
                <a:spcPts val="0"/>
              </a:spcAft>
              <a:buClr>
                <a:schemeClr val="dk1"/>
              </a:buClr>
              <a:buSzPts val="1200"/>
              <a:buFont typeface="Helvetica Neue"/>
              <a:buChar char="●"/>
            </a:pPr>
            <a:r>
              <a:rPr i="1" lang="en-US">
                <a:latin typeface="Helvetica Neue"/>
                <a:ea typeface="Helvetica Neue"/>
                <a:cs typeface="Helvetica Neue"/>
                <a:sym typeface="Helvetica Neue"/>
              </a:rPr>
              <a:t>Encourage students to have fun doing the activity, and express that it is all about what they want to accomplish in their lifetime. (Ex. Climbing Mt. Everest, working at Disney, learning to play the guitar, going to Iceland, attending Montana State University studying Business, becoming a mechanic, having a Family of 5, etc.)</a:t>
            </a:r>
            <a:endParaRPr i="1">
              <a:latin typeface="Helvetica Neue"/>
              <a:ea typeface="Helvetica Neue"/>
              <a:cs typeface="Helvetica Neue"/>
              <a:sym typeface="Helvetica Neue"/>
            </a:endParaRPr>
          </a:p>
          <a:p>
            <a:pPr indent="-304800" lvl="0" marL="457200" rtl="0" algn="l">
              <a:lnSpc>
                <a:spcPct val="115000"/>
              </a:lnSpc>
              <a:spcBef>
                <a:spcPts val="0"/>
              </a:spcBef>
              <a:spcAft>
                <a:spcPts val="0"/>
              </a:spcAft>
              <a:buClr>
                <a:schemeClr val="dk1"/>
              </a:buClr>
              <a:buSzPts val="1200"/>
              <a:buFont typeface="Helvetica Neue"/>
              <a:buChar char="●"/>
            </a:pPr>
            <a:r>
              <a:rPr i="1" lang="en-US">
                <a:latin typeface="Helvetica Neue"/>
                <a:ea typeface="Helvetica Neue"/>
                <a:cs typeface="Helvetica Neue"/>
                <a:sym typeface="Helvetica Neue"/>
              </a:rPr>
              <a:t>There is no set number of goals a student needs to complete, but ten goals would be a good amount to shoot for during the time provided. (15-20 minutes is a good amount of time, but that time can be altered for what works best for the class)</a:t>
            </a:r>
            <a:endParaRPr b="1">
              <a:latin typeface="Helvetica Neue"/>
              <a:ea typeface="Helvetica Neue"/>
              <a:cs typeface="Helvetica Neue"/>
              <a:sym typeface="Helvetica Neue"/>
            </a:endParaRPr>
          </a:p>
          <a:p>
            <a:pPr indent="-304800" lvl="0" marL="457200" rtl="0" algn="l">
              <a:lnSpc>
                <a:spcPct val="115000"/>
              </a:lnSpc>
              <a:spcBef>
                <a:spcPts val="0"/>
              </a:spcBef>
              <a:spcAft>
                <a:spcPts val="0"/>
              </a:spcAft>
              <a:buClr>
                <a:schemeClr val="dk1"/>
              </a:buClr>
              <a:buSzPts val="1200"/>
              <a:buFont typeface="Helvetica Neue"/>
              <a:buChar char="●"/>
            </a:pPr>
            <a:r>
              <a:rPr i="1" lang="en-US">
                <a:latin typeface="Helvetica Neue"/>
                <a:ea typeface="Helvetica Neue"/>
                <a:cs typeface="Helvetica Neue"/>
                <a:sym typeface="Helvetica Neue"/>
              </a:rPr>
              <a:t>Ask students to volunteer to share a couple of their own dreams.</a:t>
            </a:r>
            <a:r>
              <a:rPr lang="en-US">
                <a:latin typeface="Helvetica Neue"/>
                <a:ea typeface="Helvetica Neue"/>
                <a:cs typeface="Helvetica Neue"/>
                <a:sym typeface="Helvetica Neue"/>
              </a:rPr>
              <a:t> </a:t>
            </a:r>
            <a:endParaRPr/>
          </a:p>
        </p:txBody>
      </p:sp>
      <p:sp>
        <p:nvSpPr>
          <p:cNvPr id="156" name="Google Shape;15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Closing: </a:t>
            </a:r>
            <a:r>
              <a:rPr lang="en-US">
                <a:latin typeface="Helvetica Neue"/>
                <a:ea typeface="Helvetica Neue"/>
                <a:cs typeface="Helvetica Neue"/>
                <a:sym typeface="Helvetica Neue"/>
              </a:rPr>
              <a:t>Today you have taken the first step in achieving goals by starting a list of dreams for your future just like John Goddard did as a teen.  Keep thinking about how you might turn these dreams into actual goals and make a plan to make them happen.  Also think about how you might advocate for yourself, and with whom you might recruit to provide you with the best support in getting your goals accomplished. </a:t>
            </a:r>
            <a:endParaRPr/>
          </a:p>
        </p:txBody>
      </p:sp>
      <p:sp>
        <p:nvSpPr>
          <p:cNvPr id="163" name="Google Shape;16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14" name="Shape 14"/>
        <p:cNvGrpSpPr/>
        <p:nvPr/>
      </p:nvGrpSpPr>
      <p:grpSpPr>
        <a:xfrm>
          <a:off x="0" y="0"/>
          <a:ext cx="0" cy="0"/>
          <a:chOff x="0" y="0"/>
          <a:chExt cx="0" cy="0"/>
        </a:xfrm>
      </p:grpSpPr>
      <p:sp>
        <p:nvSpPr>
          <p:cNvPr id="15" name="Google Shape;15;p18"/>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8"/>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18" name="Google Shape;18;p18"/>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9" name="Google Shape;19;p18"/>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0" name="Google Shape;20;p18"/>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3" type="secHead">
  <p:cSld name="SECTION_HEADER">
    <p:bg>
      <p:bgPr>
        <a:solidFill>
          <a:schemeClr val="lt1"/>
        </a:solidFill>
      </p:bgPr>
    </p:bg>
    <p:spTree>
      <p:nvGrpSpPr>
        <p:cNvPr id="85" name="Shape 85"/>
        <p:cNvGrpSpPr/>
        <p:nvPr/>
      </p:nvGrpSpPr>
      <p:grpSpPr>
        <a:xfrm>
          <a:off x="0" y="0"/>
          <a:ext cx="0" cy="0"/>
          <a:chOff x="0" y="0"/>
          <a:chExt cx="0" cy="0"/>
        </a:xfrm>
      </p:grpSpPr>
      <p:sp>
        <p:nvSpPr>
          <p:cNvPr id="86" name="Google Shape;86;p26"/>
          <p:cNvSpPr txBox="1"/>
          <p:nvPr>
            <p:ph type="title"/>
          </p:nvPr>
        </p:nvSpPr>
        <p:spPr>
          <a:xfrm>
            <a:off x="831850" y="1709739"/>
            <a:ext cx="9489597" cy="735915"/>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rgbClr val="EE5934"/>
              </a:buClr>
              <a:buSzPts val="2800"/>
              <a:buFont typeface="Arial"/>
              <a:buNone/>
              <a:defRPr b="1" sz="2800">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6"/>
          <p:cNvSpPr txBox="1"/>
          <p:nvPr>
            <p:ph idx="1" type="body"/>
          </p:nvPr>
        </p:nvSpPr>
        <p:spPr>
          <a:xfrm>
            <a:off x="831850" y="2552769"/>
            <a:ext cx="9489597" cy="3536882"/>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marR="0" algn="l">
              <a:lnSpc>
                <a:spcPct val="90000"/>
              </a:lnSpc>
              <a:spcBef>
                <a:spcPts val="500"/>
              </a:spcBef>
              <a:spcAft>
                <a:spcPts val="0"/>
              </a:spcAft>
              <a:buClr>
                <a:srgbClr val="8F999C"/>
              </a:buClr>
              <a:buSzPts val="1400"/>
              <a:buFont typeface="Arial"/>
              <a:buNone/>
              <a:defRPr sz="1400">
                <a:solidFill>
                  <a:srgbClr val="8F999C"/>
                </a:solidFill>
              </a:defRPr>
            </a:lvl2pPr>
            <a:lvl3pPr indent="-368300" lvl="2" marL="1371600" marR="0" algn="l">
              <a:lnSpc>
                <a:spcPct val="90000"/>
              </a:lnSpc>
              <a:spcBef>
                <a:spcPts val="500"/>
              </a:spcBef>
              <a:spcAft>
                <a:spcPts val="0"/>
              </a:spcAft>
              <a:buClr>
                <a:srgbClr val="EE5934"/>
              </a:buClr>
              <a:buSzPts val="2200"/>
              <a:buFont typeface="Arial"/>
              <a:buChar char="•"/>
              <a:defRPr sz="2200">
                <a:solidFill>
                  <a:srgbClr val="8F999C"/>
                </a:solidFill>
              </a:defRPr>
            </a:lvl3pPr>
            <a:lvl4pPr indent="-304800" lvl="3" marL="1828800" marR="0" algn="l">
              <a:lnSpc>
                <a:spcPct val="90000"/>
              </a:lnSpc>
              <a:spcBef>
                <a:spcPts val="500"/>
              </a:spcBef>
              <a:spcAft>
                <a:spcPts val="0"/>
              </a:spcAft>
              <a:buClr>
                <a:srgbClr val="EE5934"/>
              </a:buClr>
              <a:buSzPts val="1200"/>
              <a:buFont typeface="Courier New"/>
              <a:buChar char="o"/>
              <a:defRPr sz="1200">
                <a:solidFill>
                  <a:srgbClr val="8F999C"/>
                </a:solidFill>
              </a:defRPr>
            </a:lvl4pPr>
            <a:lvl5pPr indent="-317500" lvl="4" marL="2286000" marR="0" algn="l">
              <a:lnSpc>
                <a:spcPct val="90000"/>
              </a:lnSpc>
              <a:spcBef>
                <a:spcPts val="500"/>
              </a:spcBef>
              <a:spcAft>
                <a:spcPts val="0"/>
              </a:spcAft>
              <a:buClr>
                <a:srgbClr val="EE5934"/>
              </a:buClr>
              <a:buSzPts val="1400"/>
              <a:buFont typeface="Noto Sans Symbols"/>
              <a:buChar char="▪"/>
              <a:defRPr sz="1400">
                <a:solidFill>
                  <a:srgbClr val="8F999C"/>
                </a:solidFill>
              </a:defRPr>
            </a:lvl5pPr>
            <a:lvl6pPr indent="-228600" lvl="5" marL="2743200" algn="l">
              <a:lnSpc>
                <a:spcPct val="90000"/>
              </a:lnSpc>
              <a:spcBef>
                <a:spcPts val="500"/>
              </a:spcBef>
              <a:spcAft>
                <a:spcPts val="0"/>
              </a:spcAft>
              <a:buClr>
                <a:srgbClr val="8F999C"/>
              </a:buClr>
              <a:buSzPts val="1400"/>
              <a:buNone/>
              <a:defRPr sz="1400">
                <a:solidFill>
                  <a:srgbClr val="8F999C"/>
                </a:solidFill>
              </a:defRPr>
            </a:lvl6pPr>
            <a:lvl7pPr indent="-228600" lvl="6" marL="3200400" algn="l">
              <a:lnSpc>
                <a:spcPct val="90000"/>
              </a:lnSpc>
              <a:spcBef>
                <a:spcPts val="500"/>
              </a:spcBef>
              <a:spcAft>
                <a:spcPts val="0"/>
              </a:spcAft>
              <a:buClr>
                <a:srgbClr val="8F999C"/>
              </a:buClr>
              <a:buSzPts val="1600"/>
              <a:buNone/>
              <a:defRPr sz="1600">
                <a:solidFill>
                  <a:srgbClr val="8F999C"/>
                </a:solidFill>
              </a:defRPr>
            </a:lvl7pPr>
            <a:lvl8pPr indent="-228600" lvl="7" marL="3657600" algn="l">
              <a:lnSpc>
                <a:spcPct val="90000"/>
              </a:lnSpc>
              <a:spcBef>
                <a:spcPts val="500"/>
              </a:spcBef>
              <a:spcAft>
                <a:spcPts val="0"/>
              </a:spcAft>
              <a:buClr>
                <a:srgbClr val="8F999C"/>
              </a:buClr>
              <a:buSzPts val="1600"/>
              <a:buNone/>
              <a:defRPr sz="1600">
                <a:solidFill>
                  <a:srgbClr val="8F999C"/>
                </a:solidFill>
              </a:defRPr>
            </a:lvl8pPr>
            <a:lvl9pPr indent="-228600" lvl="8" marL="4114800" algn="l">
              <a:lnSpc>
                <a:spcPct val="90000"/>
              </a:lnSpc>
              <a:spcBef>
                <a:spcPts val="500"/>
              </a:spcBef>
              <a:spcAft>
                <a:spcPts val="0"/>
              </a:spcAft>
              <a:buClr>
                <a:srgbClr val="8F999C"/>
              </a:buClr>
              <a:buSzPts val="1600"/>
              <a:buNone/>
              <a:defRPr sz="1600">
                <a:solidFill>
                  <a:srgbClr val="8F999C"/>
                </a:solidFill>
              </a:defRPr>
            </a:lvl9pPr>
          </a:lstStyle>
          <a:p/>
        </p:txBody>
      </p:sp>
      <p:sp>
        <p:nvSpPr>
          <p:cNvPr id="88" name="Google Shape;88;p26"/>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9" name="Google Shape;89;p26"/>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0" name="Google Shape;90;p26"/>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4">
  <p:cSld name="Content_4">
    <p:spTree>
      <p:nvGrpSpPr>
        <p:cNvPr id="91" name="Shape 91"/>
        <p:cNvGrpSpPr/>
        <p:nvPr/>
      </p:nvGrpSpPr>
      <p:grpSpPr>
        <a:xfrm>
          <a:off x="0" y="0"/>
          <a:ext cx="0" cy="0"/>
          <a:chOff x="0" y="0"/>
          <a:chExt cx="0" cy="0"/>
        </a:xfrm>
      </p:grpSpPr>
      <p:sp>
        <p:nvSpPr>
          <p:cNvPr id="92" name="Google Shape;92;p27"/>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93" name="Google Shape;93;p27"/>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7"/>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95" name="Google Shape;95;p27"/>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6" name="Google Shape;96;p27"/>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97" name="Google Shape;97;p27"/>
          <p:cNvSpPr txBox="1"/>
          <p:nvPr>
            <p:ph idx="1" type="body"/>
          </p:nvPr>
        </p:nvSpPr>
        <p:spPr>
          <a:xfrm>
            <a:off x="831850" y="1984292"/>
            <a:ext cx="10759946" cy="3956278"/>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3C5961"/>
              </a:buClr>
              <a:buSzPts val="2000"/>
              <a:buFont typeface="Arial"/>
              <a:buNone/>
              <a:defRPr sz="2000">
                <a:solidFill>
                  <a:srgbClr val="3C5961"/>
                </a:solidFill>
              </a:defRPr>
            </a:lvl1pPr>
            <a:lvl2pPr indent="-228600" lvl="1" marL="914400" marR="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marR="0" algn="l">
              <a:lnSpc>
                <a:spcPct val="90000"/>
              </a:lnSpc>
              <a:spcBef>
                <a:spcPts val="500"/>
              </a:spcBef>
              <a:spcAft>
                <a:spcPts val="0"/>
              </a:spcAft>
              <a:buClr>
                <a:srgbClr val="EE5934"/>
              </a:buClr>
              <a:buSzPts val="1600"/>
              <a:buFont typeface="Arial"/>
              <a:buChar char="•"/>
              <a:defRPr sz="1600">
                <a:solidFill>
                  <a:srgbClr val="3C5961"/>
                </a:solidFill>
              </a:defRPr>
            </a:lvl3pPr>
            <a:lvl4pPr indent="-330200" lvl="3" marL="1828800" marR="0" algn="l">
              <a:lnSpc>
                <a:spcPct val="90000"/>
              </a:lnSpc>
              <a:spcBef>
                <a:spcPts val="500"/>
              </a:spcBef>
              <a:spcAft>
                <a:spcPts val="0"/>
              </a:spcAft>
              <a:buClr>
                <a:srgbClr val="EE5934"/>
              </a:buClr>
              <a:buSzPts val="1600"/>
              <a:buFont typeface="Courier New"/>
              <a:buChar char="o"/>
              <a:defRPr sz="1600">
                <a:solidFill>
                  <a:srgbClr val="3C5961"/>
                </a:solidFill>
              </a:defRPr>
            </a:lvl4pPr>
            <a:lvl5pPr indent="-330200" lvl="4" marL="2286000" marR="0" algn="l">
              <a:lnSpc>
                <a:spcPct val="90000"/>
              </a:lnSpc>
              <a:spcBef>
                <a:spcPts val="500"/>
              </a:spcBef>
              <a:spcAft>
                <a:spcPts val="0"/>
              </a:spcAft>
              <a:buClr>
                <a:srgbClr val="EE5934"/>
              </a:buClr>
              <a:buSzPts val="1600"/>
              <a:buFont typeface="Noto Sans Symbols"/>
              <a:buChar char="▪"/>
              <a:defRPr sz="1600">
                <a:solidFill>
                  <a:srgbClr val="3C596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5">
  <p:cSld name="Content_5">
    <p:spTree>
      <p:nvGrpSpPr>
        <p:cNvPr id="98" name="Shape 98"/>
        <p:cNvGrpSpPr/>
        <p:nvPr/>
      </p:nvGrpSpPr>
      <p:grpSpPr>
        <a:xfrm>
          <a:off x="0" y="0"/>
          <a:ext cx="0" cy="0"/>
          <a:chOff x="0" y="0"/>
          <a:chExt cx="0" cy="0"/>
        </a:xfrm>
      </p:grpSpPr>
      <p:sp>
        <p:nvSpPr>
          <p:cNvPr id="99" name="Google Shape;99;p28"/>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28"/>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01" name="Google Shape;101;p28"/>
          <p:cNvSpPr txBox="1"/>
          <p:nvPr>
            <p:ph type="title"/>
          </p:nvPr>
        </p:nvSpPr>
        <p:spPr>
          <a:xfrm>
            <a:off x="631371" y="1436280"/>
            <a:ext cx="10341428" cy="12481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90"/>
              <a:buFont typeface="Arial"/>
              <a:buNone/>
              <a:defRPr sz="359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8"/>
          <p:cNvSpPr txBox="1"/>
          <p:nvPr>
            <p:ph idx="1" type="body"/>
          </p:nvPr>
        </p:nvSpPr>
        <p:spPr>
          <a:xfrm>
            <a:off x="631370" y="2901722"/>
            <a:ext cx="10341429" cy="31498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Font typeface="Arial"/>
              <a:buNone/>
              <a:defRPr sz="2000">
                <a:solidFill>
                  <a:schemeClr val="lt1"/>
                </a:solidFill>
              </a:defRPr>
            </a:lvl1pPr>
            <a:lvl2pPr indent="-228600" lvl="1" marL="91440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algn="l">
              <a:lnSpc>
                <a:spcPct val="90000"/>
              </a:lnSpc>
              <a:spcBef>
                <a:spcPts val="500"/>
              </a:spcBef>
              <a:spcAft>
                <a:spcPts val="0"/>
              </a:spcAft>
              <a:buClr>
                <a:srgbClr val="EE5934"/>
              </a:buClr>
              <a:buSzPts val="1600"/>
              <a:buFont typeface="Arial"/>
              <a:buChar char="•"/>
              <a:defRPr sz="1600">
                <a:solidFill>
                  <a:schemeClr val="lt1"/>
                </a:solidFill>
              </a:defRPr>
            </a:lvl3pPr>
            <a:lvl4pPr indent="-330200" lvl="3" marL="1828800" algn="l">
              <a:lnSpc>
                <a:spcPct val="90000"/>
              </a:lnSpc>
              <a:spcBef>
                <a:spcPts val="500"/>
              </a:spcBef>
              <a:spcAft>
                <a:spcPts val="0"/>
              </a:spcAft>
              <a:buClr>
                <a:srgbClr val="EE5934"/>
              </a:buClr>
              <a:buSzPts val="1600"/>
              <a:buFont typeface="Noto Sans Symbols"/>
              <a:buChar char="▪"/>
              <a:defRPr sz="1600">
                <a:solidFill>
                  <a:schemeClr val="lt1"/>
                </a:solidFill>
              </a:defRPr>
            </a:lvl4pPr>
            <a:lvl5pPr indent="-330200" lvl="4" marL="2286000" algn="l">
              <a:lnSpc>
                <a:spcPct val="90000"/>
              </a:lnSpc>
              <a:spcBef>
                <a:spcPts val="500"/>
              </a:spcBef>
              <a:spcAft>
                <a:spcPts val="0"/>
              </a:spcAft>
              <a:buClr>
                <a:srgbClr val="EE5934"/>
              </a:buClr>
              <a:buSzPts val="1600"/>
              <a:buFont typeface="Courier New"/>
              <a:buChar char="o"/>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04" name="Google Shape;104;p28"/>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21" name="Shape 21"/>
        <p:cNvGrpSpPr/>
        <p:nvPr/>
      </p:nvGrpSpPr>
      <p:grpSpPr>
        <a:xfrm>
          <a:off x="0" y="0"/>
          <a:ext cx="0" cy="0"/>
          <a:chOff x="0" y="0"/>
          <a:chExt cx="0" cy="0"/>
        </a:xfrm>
      </p:grpSpPr>
      <p:sp>
        <p:nvSpPr>
          <p:cNvPr id="22" name="Google Shape;22;p20"/>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24" name="Google Shape;24;p20"/>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25" name="Google Shape;25;p20"/>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6" name="Google Shape;26;p20"/>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27" name="Shape 27"/>
        <p:cNvGrpSpPr/>
        <p:nvPr/>
      </p:nvGrpSpPr>
      <p:grpSpPr>
        <a:xfrm>
          <a:off x="0" y="0"/>
          <a:ext cx="0" cy="0"/>
          <a:chOff x="0" y="0"/>
          <a:chExt cx="0" cy="0"/>
        </a:xfrm>
      </p:grpSpPr>
      <p:pic>
        <p:nvPicPr>
          <p:cNvPr descr="A picture containing text, floor, indoor, table&#10;&#10;Description automatically generated" id="28" name="Google Shape;28;p22"/>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29" name="Google Shape;29;p22"/>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22"/>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2"/>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32" name="Google Shape;32;p22"/>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33" name="Google Shape;33;p22"/>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34" name="Google Shape;34;p22"/>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
  <p:cSld name="Content_2">
    <p:spTree>
      <p:nvGrpSpPr>
        <p:cNvPr id="40" name="Shape 40"/>
        <p:cNvGrpSpPr/>
        <p:nvPr/>
      </p:nvGrpSpPr>
      <p:grpSpPr>
        <a:xfrm>
          <a:off x="0" y="0"/>
          <a:ext cx="0" cy="0"/>
          <a:chOff x="0" y="0"/>
          <a:chExt cx="0" cy="0"/>
        </a:xfrm>
      </p:grpSpPr>
      <p:sp>
        <p:nvSpPr>
          <p:cNvPr id="41" name="Google Shape;41;p23"/>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43" name="Google Shape;43;p23"/>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45" name="Google Shape;45;p23"/>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46" name="Google Shape;46;p23"/>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47" name="Google Shape;47;p23"/>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48" name="Shape 48"/>
        <p:cNvGrpSpPr/>
        <p:nvPr/>
      </p:nvGrpSpPr>
      <p:grpSpPr>
        <a:xfrm>
          <a:off x="0" y="0"/>
          <a:ext cx="0" cy="0"/>
          <a:chOff x="0" y="0"/>
          <a:chExt cx="0" cy="0"/>
        </a:xfrm>
      </p:grpSpPr>
      <p:sp>
        <p:nvSpPr>
          <p:cNvPr id="49" name="Google Shape;49;p17"/>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7"/>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2" name="Google Shape;52;p17"/>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53" name="Google Shape;53;p17"/>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54" name="Google Shape;54;p17"/>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55" name="Shape 55"/>
        <p:cNvGrpSpPr/>
        <p:nvPr/>
      </p:nvGrpSpPr>
      <p:grpSpPr>
        <a:xfrm>
          <a:off x="0" y="0"/>
          <a:ext cx="0" cy="0"/>
          <a:chOff x="0" y="0"/>
          <a:chExt cx="0" cy="0"/>
        </a:xfrm>
      </p:grpSpPr>
      <p:sp>
        <p:nvSpPr>
          <p:cNvPr id="56" name="Google Shape;56;p19"/>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9"/>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8" name="Google Shape;58;p19"/>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59" name="Google Shape;59;p19"/>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60" name="Google Shape;60;p19"/>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61" name="Shape 61"/>
        <p:cNvGrpSpPr/>
        <p:nvPr/>
      </p:nvGrpSpPr>
      <p:grpSpPr>
        <a:xfrm>
          <a:off x="0" y="0"/>
          <a:ext cx="0" cy="0"/>
          <a:chOff x="0" y="0"/>
          <a:chExt cx="0" cy="0"/>
        </a:xfrm>
      </p:grpSpPr>
      <p:pic>
        <p:nvPicPr>
          <p:cNvPr descr="A picture containing text, floor, indoor, table&#10;&#10;Description automatically generated" id="62" name="Google Shape;62;p21"/>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63" name="Google Shape;63;p21"/>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21"/>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1"/>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66" name="Google Shape;66;p21"/>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21"/>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68" name="Google Shape;68;p21"/>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2">
  <p:cSld name="Section_Header_2">
    <p:bg>
      <p:bgPr>
        <a:solidFill>
          <a:schemeClr val="dk1"/>
        </a:solidFill>
      </p:bgPr>
    </p:bg>
    <p:spTree>
      <p:nvGrpSpPr>
        <p:cNvPr id="69" name="Shape 69"/>
        <p:cNvGrpSpPr/>
        <p:nvPr/>
      </p:nvGrpSpPr>
      <p:grpSpPr>
        <a:xfrm>
          <a:off x="0" y="0"/>
          <a:ext cx="0" cy="0"/>
          <a:chOff x="0" y="0"/>
          <a:chExt cx="0" cy="0"/>
        </a:xfrm>
      </p:grpSpPr>
      <p:pic>
        <p:nvPicPr>
          <p:cNvPr id="70" name="Google Shape;70;p24"/>
          <p:cNvPicPr preferRelativeResize="0"/>
          <p:nvPr/>
        </p:nvPicPr>
        <p:blipFill rotWithShape="1">
          <a:blip r:embed="rId2">
            <a:alphaModFix/>
          </a:blip>
          <a:srcRect b="0" l="10467" r="5790" t="24999"/>
          <a:stretch/>
        </p:blipFill>
        <p:spPr>
          <a:xfrm>
            <a:off x="-203200" y="-514350"/>
            <a:ext cx="12719050" cy="8191500"/>
          </a:xfrm>
          <a:prstGeom prst="rect">
            <a:avLst/>
          </a:prstGeom>
          <a:noFill/>
          <a:ln>
            <a:noFill/>
          </a:ln>
        </p:spPr>
      </p:pic>
      <p:sp>
        <p:nvSpPr>
          <p:cNvPr id="71" name="Google Shape;71;p24"/>
          <p:cNvSpPr/>
          <p:nvPr/>
        </p:nvSpPr>
        <p:spPr>
          <a:xfrm>
            <a:off x="-203200" y="-514350"/>
            <a:ext cx="12719049" cy="8191500"/>
          </a:xfrm>
          <a:prstGeom prst="rect">
            <a:avLst/>
          </a:prstGeom>
          <a:solidFill>
            <a:srgbClr val="00B3B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24"/>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4"/>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74" name="Google Shape;74;p24"/>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75" name="Google Shape;75;p24"/>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6" name="Google Shape;76;p24"/>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
  <p:cSld name="Content_1">
    <p:spTree>
      <p:nvGrpSpPr>
        <p:cNvPr id="77" name="Shape 77"/>
        <p:cNvGrpSpPr/>
        <p:nvPr/>
      </p:nvGrpSpPr>
      <p:grpSpPr>
        <a:xfrm>
          <a:off x="0" y="0"/>
          <a:ext cx="0" cy="0"/>
          <a:chOff x="0" y="0"/>
          <a:chExt cx="0" cy="0"/>
        </a:xfrm>
      </p:grpSpPr>
      <p:sp>
        <p:nvSpPr>
          <p:cNvPr id="78" name="Google Shape;78;p25"/>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5"/>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80" name="Google Shape;80;p25"/>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2" name="Google Shape;82;p25"/>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83" name="Google Shape;83;p25"/>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84" name="Google Shape;84;p25"/>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0" Type="http://schemas.openxmlformats.org/officeDocument/2006/relationships/theme" Target="../theme/theme2.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17500" lvl="3" marL="1828800"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indent="-317500" lvl="4" marL="2286000"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16"/>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3" name="Google Shape;13;p16"/>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15"/>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15"/>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Courier New"/>
              <a:buChar char="o"/>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15"/>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39" name="Google Shape;39;p15"/>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youtube.com/watch?v=wGbmAH4mBPA"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18.png"/><Relationship Id="rId8"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youtube.com/watch?v=Zy95I0Mb16E"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johngoddard.info/life_list.htm"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1"/>
          <p:cNvPicPr preferRelativeResize="0"/>
          <p:nvPr/>
        </p:nvPicPr>
        <p:blipFill rotWithShape="1">
          <a:blip r:embed="rId3">
            <a:alphaModFix/>
          </a:blip>
          <a:srcRect b="9926" l="38631" r="21941" t="0"/>
          <a:stretch/>
        </p:blipFill>
        <p:spPr>
          <a:xfrm>
            <a:off x="7023956" y="-17050"/>
            <a:ext cx="5168045" cy="6858000"/>
          </a:xfrm>
          <a:prstGeom prst="rect">
            <a:avLst/>
          </a:prstGeom>
          <a:noFill/>
          <a:ln>
            <a:noFill/>
          </a:ln>
        </p:spPr>
      </p:pic>
      <p:sp>
        <p:nvSpPr>
          <p:cNvPr id="111" name="Google Shape;111;p1"/>
          <p:cNvSpPr/>
          <p:nvPr/>
        </p:nvSpPr>
        <p:spPr>
          <a:xfrm>
            <a:off x="6434328" y="3729006"/>
            <a:ext cx="2578608" cy="2578608"/>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12" name="Google Shape;112;p1"/>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13" name="Google Shape;113;p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ACHIEVING YOUR GOALS</a:t>
            </a:r>
            <a:endParaRPr>
              <a:latin typeface="Poppins"/>
              <a:ea typeface="Poppins"/>
              <a:cs typeface="Poppins"/>
              <a:sym typeface="Poppins"/>
            </a:endParaRPr>
          </a:p>
        </p:txBody>
      </p:sp>
      <p:sp>
        <p:nvSpPr>
          <p:cNvPr id="114" name="Google Shape;114;p1"/>
          <p:cNvSpPr txBox="1"/>
          <p:nvPr>
            <p:ph idx="4294967295" type="body"/>
          </p:nvPr>
        </p:nvSpPr>
        <p:spPr>
          <a:xfrm>
            <a:off x="6644223" y="4983481"/>
            <a:ext cx="2148840" cy="1005840"/>
          </a:xfrm>
          <a:prstGeom prst="rect">
            <a:avLst/>
          </a:prstGeom>
          <a:noFill/>
          <a:ln>
            <a:noFill/>
          </a:ln>
        </p:spPr>
        <p:txBody>
          <a:bodyPr anchorCtr="0" anchor="t" bIns="45700" lIns="91425" spcFirstLastPara="1" rIns="91425" wrap="square" tIns="45700">
            <a:normAutofit lnSpcReduction="10000"/>
          </a:bodyPr>
          <a:lstStyle/>
          <a:p>
            <a:pPr indent="0" lvl="0" marL="0" rtl="0" algn="r">
              <a:lnSpc>
                <a:spcPct val="90000"/>
              </a:lnSpc>
              <a:spcBef>
                <a:spcPts val="0"/>
              </a:spcBef>
              <a:spcAft>
                <a:spcPts val="0"/>
              </a:spcAft>
              <a:buClr>
                <a:schemeClr val="lt1"/>
              </a:buClr>
              <a:buSzPts val="1800"/>
              <a:buFont typeface="Arial"/>
              <a:buNone/>
            </a:pPr>
            <a:r>
              <a:rPr b="1" lang="en-US">
                <a:latin typeface="Poppins"/>
                <a:ea typeface="Poppins"/>
                <a:cs typeface="Poppins"/>
                <a:sym typeface="Poppins"/>
              </a:rPr>
              <a:t>WHAT IS YOUR DREAM/VISION FOR YOUR FUTURE?</a:t>
            </a:r>
            <a:endParaRPr>
              <a:latin typeface="Poppins"/>
              <a:ea typeface="Poppins"/>
              <a:cs typeface="Poppins"/>
              <a:sym typeface="Poppins"/>
            </a:endParaRPr>
          </a:p>
        </p:txBody>
      </p:sp>
      <p:sp>
        <p:nvSpPr>
          <p:cNvPr id="115" name="Google Shape;115;p1"/>
          <p:cNvSpPr txBox="1"/>
          <p:nvPr>
            <p:ph idx="4294967295"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Road Are You On?</a:t>
            </a:r>
            <a:endParaRPr/>
          </a:p>
        </p:txBody>
      </p:sp>
      <p:sp>
        <p:nvSpPr>
          <p:cNvPr id="116" name="Google Shape;116;p1"/>
          <p:cNvSpPr/>
          <p:nvPr/>
        </p:nvSpPr>
        <p:spPr>
          <a:xfrm>
            <a:off x="522514" y="6233886"/>
            <a:ext cx="1654629" cy="3556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ph type="title"/>
          </p:nvPr>
        </p:nvSpPr>
        <p:spPr>
          <a:xfrm>
            <a:off x="735273" y="1853662"/>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SMART Goals</a:t>
            </a:r>
            <a:br>
              <a:rPr lang="en-US"/>
            </a:br>
            <a:endParaRPr/>
          </a:p>
        </p:txBody>
      </p:sp>
      <p:sp>
        <p:nvSpPr>
          <p:cNvPr id="193" name="Google Shape;193;p11"/>
          <p:cNvSpPr txBox="1"/>
          <p:nvPr>
            <p:ph idx="1" type="body"/>
          </p:nvPr>
        </p:nvSpPr>
        <p:spPr>
          <a:xfrm>
            <a:off x="1551675" y="2606200"/>
            <a:ext cx="3479100" cy="3956400"/>
          </a:xfrm>
          <a:prstGeom prst="rect">
            <a:avLst/>
          </a:prstGeom>
          <a:noFill/>
          <a:ln>
            <a:noFill/>
          </a:ln>
        </p:spPr>
        <p:txBody>
          <a:bodyPr anchorCtr="0" anchor="t" bIns="45700" lIns="91425" spcFirstLastPara="1" rIns="91425" wrap="square" tIns="45700">
            <a:normAutofit/>
          </a:bodyPr>
          <a:lstStyle/>
          <a:p>
            <a:pPr indent="-381000" lvl="0" marL="285750" rtl="0" algn="l">
              <a:lnSpc>
                <a:spcPct val="90000"/>
              </a:lnSpc>
              <a:spcBef>
                <a:spcPts val="0"/>
              </a:spcBef>
              <a:spcAft>
                <a:spcPts val="0"/>
              </a:spcAft>
              <a:buClr>
                <a:srgbClr val="EE5934"/>
              </a:buClr>
              <a:buSzPts val="3000"/>
              <a:buFont typeface="Roboto"/>
              <a:buChar char="•"/>
            </a:pPr>
            <a:r>
              <a:rPr lang="en-US" sz="3000">
                <a:solidFill>
                  <a:srgbClr val="464646"/>
                </a:solidFill>
                <a:latin typeface="Roboto"/>
                <a:ea typeface="Roboto"/>
                <a:cs typeface="Roboto"/>
                <a:sym typeface="Roboto"/>
              </a:rPr>
              <a:t>Specific</a:t>
            </a:r>
            <a:endParaRPr sz="3500">
              <a:latin typeface="Roboto"/>
              <a:ea typeface="Roboto"/>
              <a:cs typeface="Roboto"/>
              <a:sym typeface="Roboto"/>
            </a:endParaRPr>
          </a:p>
          <a:p>
            <a:pPr indent="-381000" lvl="0" marL="285750" rtl="0" algn="l">
              <a:lnSpc>
                <a:spcPct val="90000"/>
              </a:lnSpc>
              <a:spcBef>
                <a:spcPts val="1000"/>
              </a:spcBef>
              <a:spcAft>
                <a:spcPts val="0"/>
              </a:spcAft>
              <a:buClr>
                <a:srgbClr val="EE5934"/>
              </a:buClr>
              <a:buSzPts val="3000"/>
              <a:buFont typeface="Roboto"/>
              <a:buChar char="•"/>
            </a:pPr>
            <a:r>
              <a:rPr lang="en-US" sz="3000">
                <a:solidFill>
                  <a:srgbClr val="464646"/>
                </a:solidFill>
                <a:latin typeface="Roboto"/>
                <a:ea typeface="Roboto"/>
                <a:cs typeface="Roboto"/>
                <a:sym typeface="Roboto"/>
              </a:rPr>
              <a:t>Measurable</a:t>
            </a:r>
            <a:endParaRPr sz="3500">
              <a:latin typeface="Roboto"/>
              <a:ea typeface="Roboto"/>
              <a:cs typeface="Roboto"/>
              <a:sym typeface="Roboto"/>
            </a:endParaRPr>
          </a:p>
          <a:p>
            <a:pPr indent="-381000" lvl="0" marL="285750" rtl="0" algn="l">
              <a:lnSpc>
                <a:spcPct val="90000"/>
              </a:lnSpc>
              <a:spcBef>
                <a:spcPts val="1000"/>
              </a:spcBef>
              <a:spcAft>
                <a:spcPts val="0"/>
              </a:spcAft>
              <a:buClr>
                <a:srgbClr val="EE5934"/>
              </a:buClr>
              <a:buSzPts val="3000"/>
              <a:buFont typeface="Roboto"/>
              <a:buChar char="•"/>
            </a:pPr>
            <a:r>
              <a:rPr lang="en-US" sz="3000">
                <a:solidFill>
                  <a:srgbClr val="464646"/>
                </a:solidFill>
                <a:latin typeface="Roboto"/>
                <a:ea typeface="Roboto"/>
                <a:cs typeface="Roboto"/>
                <a:sym typeface="Roboto"/>
              </a:rPr>
              <a:t>Attainable</a:t>
            </a:r>
            <a:endParaRPr sz="3500">
              <a:latin typeface="Roboto"/>
              <a:ea typeface="Roboto"/>
              <a:cs typeface="Roboto"/>
              <a:sym typeface="Roboto"/>
            </a:endParaRPr>
          </a:p>
          <a:p>
            <a:pPr indent="-381000" lvl="0" marL="285750" rtl="0" algn="l">
              <a:lnSpc>
                <a:spcPct val="90000"/>
              </a:lnSpc>
              <a:spcBef>
                <a:spcPts val="1000"/>
              </a:spcBef>
              <a:spcAft>
                <a:spcPts val="0"/>
              </a:spcAft>
              <a:buClr>
                <a:srgbClr val="EE5934"/>
              </a:buClr>
              <a:buSzPts val="3000"/>
              <a:buFont typeface="Roboto"/>
              <a:buChar char="•"/>
            </a:pPr>
            <a:r>
              <a:rPr lang="en-US" sz="3000">
                <a:solidFill>
                  <a:srgbClr val="464646"/>
                </a:solidFill>
                <a:latin typeface="Roboto"/>
                <a:ea typeface="Roboto"/>
                <a:cs typeface="Roboto"/>
                <a:sym typeface="Roboto"/>
              </a:rPr>
              <a:t>Results-focused</a:t>
            </a:r>
            <a:endParaRPr sz="3500">
              <a:latin typeface="Roboto"/>
              <a:ea typeface="Roboto"/>
              <a:cs typeface="Roboto"/>
              <a:sym typeface="Roboto"/>
            </a:endParaRPr>
          </a:p>
          <a:p>
            <a:pPr indent="-381000" lvl="0" marL="285750" rtl="0" algn="l">
              <a:lnSpc>
                <a:spcPct val="90000"/>
              </a:lnSpc>
              <a:spcBef>
                <a:spcPts val="1000"/>
              </a:spcBef>
              <a:spcAft>
                <a:spcPts val="0"/>
              </a:spcAft>
              <a:buClr>
                <a:srgbClr val="EE5934"/>
              </a:buClr>
              <a:buSzPts val="3000"/>
              <a:buFont typeface="Roboto"/>
              <a:buChar char="•"/>
            </a:pPr>
            <a:r>
              <a:rPr lang="en-US" sz="3000">
                <a:solidFill>
                  <a:srgbClr val="464646"/>
                </a:solidFill>
                <a:latin typeface="Roboto"/>
                <a:ea typeface="Roboto"/>
                <a:cs typeface="Roboto"/>
                <a:sym typeface="Roboto"/>
              </a:rPr>
              <a:t>Time-bound</a:t>
            </a:r>
            <a:endParaRPr sz="3500">
              <a:latin typeface="Roboto"/>
              <a:ea typeface="Roboto"/>
              <a:cs typeface="Roboto"/>
              <a:sym typeface="Roboto"/>
            </a:endParaRPr>
          </a:p>
          <a:p>
            <a:pPr indent="-190500" lvl="0" marL="285750" rtl="0" algn="l">
              <a:lnSpc>
                <a:spcPct val="90000"/>
              </a:lnSpc>
              <a:spcBef>
                <a:spcPts val="1000"/>
              </a:spcBef>
              <a:spcAft>
                <a:spcPts val="0"/>
              </a:spcAft>
              <a:buClr>
                <a:srgbClr val="EE5934"/>
              </a:buClr>
              <a:buSzPts val="1500"/>
              <a:buFont typeface="Arial"/>
              <a:buNone/>
            </a:pPr>
            <a:r>
              <a:t/>
            </a:r>
            <a:endParaRPr sz="1500">
              <a:solidFill>
                <a:srgbClr val="464646"/>
              </a:solidFill>
            </a:endParaRPr>
          </a:p>
          <a:p>
            <a:pPr indent="-190500" lvl="0" marL="285750" rtl="0" algn="l">
              <a:lnSpc>
                <a:spcPct val="90000"/>
              </a:lnSpc>
              <a:spcBef>
                <a:spcPts val="1000"/>
              </a:spcBef>
              <a:spcAft>
                <a:spcPts val="0"/>
              </a:spcAft>
              <a:buClr>
                <a:srgbClr val="EE5934"/>
              </a:buClr>
              <a:buSzPts val="1500"/>
              <a:buFont typeface="Arial"/>
              <a:buNone/>
            </a:pPr>
            <a:r>
              <a:t/>
            </a:r>
            <a:endParaRPr sz="1500">
              <a:solidFill>
                <a:srgbClr val="464646"/>
              </a:solidFill>
            </a:endParaRPr>
          </a:p>
        </p:txBody>
      </p:sp>
      <p:pic>
        <p:nvPicPr>
          <p:cNvPr descr="How to Set SMART Goals by FreedomKingdom&#10;&#10;The Richdad Summit - By Robert Kiyosaki  ➤ &#10;http://a6aeccgiiydzbv7bv-v8i05oxc.hop.clickbank.net/&#10;(affiliate)&#10;&#10;I invite you to come and join Freedom Kingdom :)&#10;&#10;♛♕ ♛  SUBSCRIBE ♛♕  ♛ &#10;&#10;https://www.youtube.com/channel/UCh9OoZ36QwympdJjTfS1M_w?sub_confirmation=1&#10;&#10;♛♕ ♛ FOLLOW ME ♛♕ ♛&#10;&#10;Facebook ➤ https://www.facebook.com/FreedomKingdomYT/&#10;Twitter (personal) ➤  https://twitter.com/Danamuch&#10;&#10;♛♕ ♛ MY YOUTUBE GEAR ♛♕ ♛&#10;&#10;My Microphone ➤ http://amzn.to/2vzU8pe&#10;Audio Interface ➤ http://amzn.to/2vAOH9x&#10;Pop Filter ➤ http://amzn.to/2vi3IKJ&#10;&#10;~ ♕ ~&#10;&#10;I’m sure most of you have dreams - but in order to make them come true, dreaming is usually not enough. There is a great method called S.M.A.R.T which helps you set goals wiser and transform your dreams into concrete goals. Instead of being “far away”, your dreams become achievable. S.M.A.R.T criteria means Specific, Measurable, Attainable, Relevant and Time-bound.&#10;&#10;Thank you for watching!  Hope you enjoyed :)&#10;My name is Dana and I'm here to make inspirational and motivational videos for you.&#10;If you are interested in personal development and self improvement, this is the channel for you!&#10;Feel free to comment and subscribe for more content.&#10;&#10;Music used:&#10;&#10;Crystal Waters&#10;http://www.purple-planet.com/ambient/4583818256&#10;&#10;When The Wind Blows&#10;http://incompetech.com/music/royalty-free/index.html?collection=20&amp;Search=Search&#10;&#10;Thumbnail picture designed by Freepik.com" id="194" name="Google Shape;194;p11" title="How to Set SMART Goals">
            <a:hlinkClick r:id="rId3"/>
          </p:cNvPr>
          <p:cNvPicPr preferRelativeResize="0"/>
          <p:nvPr/>
        </p:nvPicPr>
        <p:blipFill>
          <a:blip r:embed="rId4">
            <a:alphaModFix/>
          </a:blip>
          <a:stretch>
            <a:fillRect/>
          </a:stretch>
        </p:blipFill>
        <p:spPr>
          <a:xfrm>
            <a:off x="5202958" y="1319425"/>
            <a:ext cx="6699667" cy="5024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ph type="title"/>
          </p:nvPr>
        </p:nvSpPr>
        <p:spPr>
          <a:xfrm>
            <a:off x="144745" y="1939955"/>
            <a:ext cx="3383534" cy="3956279"/>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rgbClr val="EE5934"/>
              </a:buClr>
              <a:buSzPct val="100000"/>
              <a:buFont typeface="Arial"/>
              <a:buNone/>
            </a:pPr>
            <a:r>
              <a:rPr b="0" lang="en-US">
                <a:latin typeface="Roboto Medium"/>
                <a:ea typeface="Roboto Medium"/>
                <a:cs typeface="Roboto Medium"/>
                <a:sym typeface="Roboto Medium"/>
              </a:rPr>
              <a:t>Everybody has dreams, or at least a vision for where they see themselves in the future. The first step to making your dream a reality is to clarify what you want to accomplish. That’s where SMART goals come in.</a:t>
            </a:r>
            <a:br>
              <a:rPr lang="en-US"/>
            </a:br>
            <a:endParaRPr/>
          </a:p>
        </p:txBody>
      </p:sp>
      <p:sp>
        <p:nvSpPr>
          <p:cNvPr id="201" name="Google Shape;201;p12"/>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Achieving your Goals</a:t>
            </a:r>
            <a:endParaRPr/>
          </a:p>
        </p:txBody>
      </p:sp>
      <p:pic>
        <p:nvPicPr>
          <p:cNvPr id="202" name="Google Shape;202;p12"/>
          <p:cNvPicPr preferRelativeResize="0"/>
          <p:nvPr/>
        </p:nvPicPr>
        <p:blipFill rotWithShape="1">
          <a:blip r:embed="rId3">
            <a:alphaModFix/>
          </a:blip>
          <a:srcRect b="0" l="0" r="0" t="0"/>
          <a:stretch/>
        </p:blipFill>
        <p:spPr>
          <a:xfrm>
            <a:off x="3711729" y="1727693"/>
            <a:ext cx="8480271" cy="36579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3"/>
          <p:cNvSpPr txBox="1"/>
          <p:nvPr>
            <p:ph type="title"/>
          </p:nvPr>
        </p:nvSpPr>
        <p:spPr>
          <a:xfrm>
            <a:off x="600205" y="2005270"/>
            <a:ext cx="3383534" cy="395627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SMART GOALS EXAMPLES</a:t>
            </a:r>
            <a:br>
              <a:rPr lang="en-US"/>
            </a:br>
            <a:endParaRPr/>
          </a:p>
        </p:txBody>
      </p:sp>
      <p:sp>
        <p:nvSpPr>
          <p:cNvPr id="209" name="Google Shape;209;p13"/>
          <p:cNvSpPr txBox="1"/>
          <p:nvPr>
            <p:ph idx="11" type="ftr"/>
          </p:nvPr>
        </p:nvSpPr>
        <p:spPr>
          <a:xfrm flipH="1">
            <a:off x="600205" y="6338627"/>
            <a:ext cx="3200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Achieving your Goals</a:t>
            </a:r>
            <a:endParaRPr/>
          </a:p>
        </p:txBody>
      </p:sp>
      <p:pic>
        <p:nvPicPr>
          <p:cNvPr id="210" name="Google Shape;210;p13"/>
          <p:cNvPicPr preferRelativeResize="0"/>
          <p:nvPr/>
        </p:nvPicPr>
        <p:blipFill rotWithShape="1">
          <a:blip r:embed="rId3">
            <a:alphaModFix/>
          </a:blip>
          <a:srcRect b="0" l="0" r="0" t="0"/>
          <a:stretch/>
        </p:blipFill>
        <p:spPr>
          <a:xfrm>
            <a:off x="5464010" y="0"/>
            <a:ext cx="6127785"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TURNING YOUR GOALS INTO SMART GOALS</a:t>
            </a:r>
            <a:br>
              <a:rPr lang="en-US"/>
            </a:br>
            <a:endParaRPr/>
          </a:p>
        </p:txBody>
      </p:sp>
      <p:pic>
        <p:nvPicPr>
          <p:cNvPr id="217" name="Google Shape;217;p14"/>
          <p:cNvPicPr preferRelativeResize="0"/>
          <p:nvPr/>
        </p:nvPicPr>
        <p:blipFill rotWithShape="1">
          <a:blip r:embed="rId3">
            <a:alphaModFix/>
          </a:blip>
          <a:srcRect b="0" l="0" r="0" t="0"/>
          <a:stretch/>
        </p:blipFill>
        <p:spPr>
          <a:xfrm>
            <a:off x="4215385" y="847500"/>
            <a:ext cx="6516009" cy="1076475"/>
          </a:xfrm>
          <a:prstGeom prst="rect">
            <a:avLst/>
          </a:prstGeom>
          <a:noFill/>
          <a:ln>
            <a:noFill/>
          </a:ln>
        </p:spPr>
      </p:pic>
      <p:pic>
        <p:nvPicPr>
          <p:cNvPr id="218" name="Google Shape;218;p14"/>
          <p:cNvPicPr preferRelativeResize="0"/>
          <p:nvPr/>
        </p:nvPicPr>
        <p:blipFill rotWithShape="1">
          <a:blip r:embed="rId4">
            <a:alphaModFix/>
          </a:blip>
          <a:srcRect b="0" l="0" r="0" t="0"/>
          <a:stretch/>
        </p:blipFill>
        <p:spPr>
          <a:xfrm>
            <a:off x="4254289" y="1989870"/>
            <a:ext cx="7105859" cy="832718"/>
          </a:xfrm>
          <a:prstGeom prst="rect">
            <a:avLst/>
          </a:prstGeom>
          <a:noFill/>
          <a:ln>
            <a:noFill/>
          </a:ln>
        </p:spPr>
      </p:pic>
      <p:pic>
        <p:nvPicPr>
          <p:cNvPr id="219" name="Google Shape;219;p14"/>
          <p:cNvPicPr preferRelativeResize="0"/>
          <p:nvPr/>
        </p:nvPicPr>
        <p:blipFill rotWithShape="1">
          <a:blip r:embed="rId5">
            <a:alphaModFix/>
          </a:blip>
          <a:srcRect b="0" l="0" r="0" t="0"/>
          <a:stretch/>
        </p:blipFill>
        <p:spPr>
          <a:xfrm>
            <a:off x="4254289" y="3090534"/>
            <a:ext cx="7483764" cy="871895"/>
          </a:xfrm>
          <a:prstGeom prst="rect">
            <a:avLst/>
          </a:prstGeom>
          <a:noFill/>
          <a:ln>
            <a:noFill/>
          </a:ln>
        </p:spPr>
      </p:pic>
      <p:pic>
        <p:nvPicPr>
          <p:cNvPr id="220" name="Google Shape;220;p14"/>
          <p:cNvPicPr preferRelativeResize="0"/>
          <p:nvPr/>
        </p:nvPicPr>
        <p:blipFill rotWithShape="1">
          <a:blip r:embed="rId6">
            <a:alphaModFix/>
          </a:blip>
          <a:srcRect b="0" l="0" r="0" t="0"/>
          <a:stretch/>
        </p:blipFill>
        <p:spPr>
          <a:xfrm>
            <a:off x="4254289" y="4200972"/>
            <a:ext cx="7836567" cy="1016599"/>
          </a:xfrm>
          <a:prstGeom prst="rect">
            <a:avLst/>
          </a:prstGeom>
          <a:noFill/>
          <a:ln>
            <a:noFill/>
          </a:ln>
        </p:spPr>
      </p:pic>
      <p:pic>
        <p:nvPicPr>
          <p:cNvPr id="221" name="Google Shape;221;p14"/>
          <p:cNvPicPr preferRelativeResize="0"/>
          <p:nvPr/>
        </p:nvPicPr>
        <p:blipFill rotWithShape="1">
          <a:blip r:embed="rId7">
            <a:alphaModFix/>
          </a:blip>
          <a:srcRect b="0" l="0" r="0" t="0"/>
          <a:stretch/>
        </p:blipFill>
        <p:spPr>
          <a:xfrm>
            <a:off x="4254289" y="5306414"/>
            <a:ext cx="8068409" cy="927697"/>
          </a:xfrm>
          <a:prstGeom prst="rect">
            <a:avLst/>
          </a:prstGeom>
          <a:noFill/>
          <a:ln>
            <a:noFill/>
          </a:ln>
        </p:spPr>
      </p:pic>
      <p:pic>
        <p:nvPicPr>
          <p:cNvPr id="222" name="Google Shape;222;p14"/>
          <p:cNvPicPr preferRelativeResize="0"/>
          <p:nvPr/>
        </p:nvPicPr>
        <p:blipFill rotWithShape="1">
          <a:blip r:embed="rId8">
            <a:alphaModFix/>
          </a:blip>
          <a:srcRect b="0" l="0" r="0" t="0"/>
          <a:stretch/>
        </p:blipFill>
        <p:spPr>
          <a:xfrm>
            <a:off x="5968119" y="6322955"/>
            <a:ext cx="5182323" cy="533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
          <p:cNvPicPr preferRelativeResize="0"/>
          <p:nvPr/>
        </p:nvPicPr>
        <p:blipFill rotWithShape="1">
          <a:blip r:embed="rId3">
            <a:alphaModFix/>
          </a:blip>
          <a:srcRect b="0" l="0" r="64184" t="0"/>
          <a:stretch/>
        </p:blipFill>
        <p:spPr>
          <a:xfrm>
            <a:off x="8199056" y="0"/>
            <a:ext cx="3992951" cy="6778525"/>
          </a:xfrm>
          <a:prstGeom prst="rect">
            <a:avLst/>
          </a:prstGeom>
          <a:noFill/>
          <a:ln>
            <a:noFill/>
          </a:ln>
        </p:spPr>
      </p:pic>
      <p:sp>
        <p:nvSpPr>
          <p:cNvPr id="122" name="Google Shape;122;p2"/>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IDENTIFYING</a:t>
            </a:r>
            <a:br>
              <a:rPr b="1" lang="en-US">
                <a:latin typeface="Poppins"/>
                <a:ea typeface="Poppins"/>
                <a:cs typeface="Poppins"/>
                <a:sym typeface="Poppins"/>
              </a:rPr>
            </a:br>
            <a:r>
              <a:rPr b="1" lang="en-US">
                <a:latin typeface="Poppins"/>
                <a:ea typeface="Poppins"/>
                <a:cs typeface="Poppins"/>
                <a:sym typeface="Poppins"/>
              </a:rPr>
              <a:t>GOALS</a:t>
            </a:r>
            <a:endParaRPr>
              <a:latin typeface="Poppins"/>
              <a:ea typeface="Poppins"/>
              <a:cs typeface="Poppins"/>
              <a:sym typeface="Poppins"/>
            </a:endParaRPr>
          </a:p>
        </p:txBody>
      </p:sp>
      <p:sp>
        <p:nvSpPr>
          <p:cNvPr id="123" name="Google Shape;123;p2"/>
          <p:cNvSpPr txBox="1"/>
          <p:nvPr>
            <p:ph idx="4294967295" type="body"/>
          </p:nvPr>
        </p:nvSpPr>
        <p:spPr>
          <a:xfrm>
            <a:off x="64918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24" name="Google Shape;124;p2"/>
          <p:cNvSpPr txBox="1"/>
          <p:nvPr>
            <p:ph idx="4294967295" type="body"/>
          </p:nvPr>
        </p:nvSpPr>
        <p:spPr>
          <a:xfrm>
            <a:off x="6449713" y="3777124"/>
            <a:ext cx="2148840" cy="4145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r>
              <a:t/>
            </a:r>
            <a:endParaRPr/>
          </a:p>
        </p:txBody>
      </p:sp>
      <p:sp>
        <p:nvSpPr>
          <p:cNvPr id="125" name="Google Shape;125;p2"/>
          <p:cNvSpPr/>
          <p:nvPr/>
        </p:nvSpPr>
        <p:spPr>
          <a:xfrm>
            <a:off x="6434328" y="3729006"/>
            <a:ext cx="2578608" cy="2578608"/>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26" name="Google Shape;126;p2"/>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cxnSp>
        <p:nvCxnSpPr>
          <p:cNvPr id="127" name="Google Shape;127;p2"/>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28" name="Google Shape;128;p2"/>
          <p:cNvSpPr txBox="1"/>
          <p:nvPr/>
        </p:nvSpPr>
        <p:spPr>
          <a:xfrm>
            <a:off x="6644223" y="4983481"/>
            <a:ext cx="2148840" cy="100584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1" i="0" lang="en-US" sz="1800" u="none" cap="none" strike="noStrike">
                <a:solidFill>
                  <a:schemeClr val="lt1"/>
                </a:solidFill>
                <a:latin typeface="Poppins"/>
                <a:ea typeface="Poppins"/>
                <a:cs typeface="Poppins"/>
                <a:sym typeface="Poppins"/>
              </a:rPr>
              <a:t>ACHIEVING YOUR GOALS</a:t>
            </a:r>
            <a:endParaRPr>
              <a:latin typeface="Poppins"/>
              <a:ea typeface="Poppins"/>
              <a:cs typeface="Poppins"/>
              <a:sym typeface="Poppins"/>
            </a:endParaRPr>
          </a:p>
        </p:txBody>
      </p:sp>
      <p:sp>
        <p:nvSpPr>
          <p:cNvPr id="129" name="Google Shape;129;p2"/>
          <p:cNvSpPr txBox="1"/>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Date here</a:t>
            </a:r>
            <a:endParaRPr b="0" i="0" sz="1800" u="none" cap="none" strike="noStrike">
              <a:solidFill>
                <a:schemeClr val="lt1"/>
              </a:solidFill>
              <a:latin typeface="Arial"/>
              <a:ea typeface="Arial"/>
              <a:cs typeface="Arial"/>
              <a:sym typeface="Arial"/>
            </a:endParaRPr>
          </a:p>
        </p:txBody>
      </p:sp>
      <p:sp>
        <p:nvSpPr>
          <p:cNvPr id="130" name="Google Shape;130;p2"/>
          <p:cNvSpPr/>
          <p:nvPr/>
        </p:nvSpPr>
        <p:spPr>
          <a:xfrm>
            <a:off x="272143" y="6233886"/>
            <a:ext cx="1654629" cy="355600"/>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ph type="title"/>
          </p:nvPr>
        </p:nvSpPr>
        <p:spPr>
          <a:xfrm>
            <a:off x="831850" y="758955"/>
            <a:ext cx="7269734" cy="3128890"/>
          </a:xfrm>
          <a:prstGeom prst="rect">
            <a:avLst/>
          </a:prstGeom>
          <a:noFill/>
          <a:ln>
            <a:noFill/>
          </a:ln>
        </p:spPr>
        <p:txBody>
          <a:bodyPr anchorCtr="0" anchor="t" bIns="45700" lIns="91425" spcFirstLastPara="1" rIns="91425" wrap="square" tIns="0">
            <a:normAutofit fontScale="90000"/>
          </a:bodyPr>
          <a:lstStyle/>
          <a:p>
            <a:pPr indent="0" lvl="0" marL="0" rtl="0" algn="l">
              <a:lnSpc>
                <a:spcPct val="90000"/>
              </a:lnSpc>
              <a:spcBef>
                <a:spcPts val="0"/>
              </a:spcBef>
              <a:spcAft>
                <a:spcPts val="0"/>
              </a:spcAft>
              <a:buClr>
                <a:schemeClr val="accent5"/>
              </a:buClr>
              <a:buSzPct val="100000"/>
              <a:buFont typeface="Arial"/>
              <a:buNone/>
            </a:pPr>
            <a:r>
              <a:rPr lang="en-US">
                <a:latin typeface="Poppins"/>
                <a:ea typeface="Poppins"/>
                <a:cs typeface="Poppins"/>
                <a:sym typeface="Poppins"/>
              </a:rPr>
              <a:t>“SOME PEOPLE WAIT SO LONG FOR THEIR SHIP TO COME IN, THEIR PIER COLLAPSES.”</a:t>
            </a:r>
            <a:endParaRPr>
              <a:latin typeface="Poppins"/>
              <a:ea typeface="Poppins"/>
              <a:cs typeface="Poppins"/>
              <a:sym typeface="Poppins"/>
            </a:endParaRPr>
          </a:p>
        </p:txBody>
      </p:sp>
      <p:sp>
        <p:nvSpPr>
          <p:cNvPr id="136" name="Google Shape;136;p3"/>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a:latin typeface="Poppins"/>
                <a:ea typeface="Poppins"/>
                <a:cs typeface="Poppins"/>
                <a:sym typeface="Poppins"/>
              </a:rPr>
              <a:t>JOHN GODDARD</a:t>
            </a:r>
            <a:endParaRPr>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txBox="1"/>
          <p:nvPr>
            <p:ph type="title"/>
          </p:nvPr>
        </p:nvSpPr>
        <p:spPr>
          <a:xfrm>
            <a:off x="735273" y="1853662"/>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JOHN GODDARD </a:t>
            </a:r>
            <a:br>
              <a:rPr lang="en-US"/>
            </a:br>
            <a:endParaRPr/>
          </a:p>
        </p:txBody>
      </p:sp>
      <p:sp>
        <p:nvSpPr>
          <p:cNvPr id="143" name="Google Shape;143;p4"/>
          <p:cNvSpPr txBox="1"/>
          <p:nvPr>
            <p:ph idx="1" type="body"/>
          </p:nvPr>
        </p:nvSpPr>
        <p:spPr>
          <a:xfrm>
            <a:off x="944971" y="2350600"/>
            <a:ext cx="40296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Arial"/>
              <a:buNone/>
            </a:pPr>
            <a:r>
              <a:t/>
            </a:r>
            <a:endParaRPr b="1" sz="1600"/>
          </a:p>
          <a:p>
            <a:pPr indent="0" lvl="0" marL="0" rtl="0" algn="l">
              <a:lnSpc>
                <a:spcPct val="90000"/>
              </a:lnSpc>
              <a:spcBef>
                <a:spcPts val="1000"/>
              </a:spcBef>
              <a:spcAft>
                <a:spcPts val="0"/>
              </a:spcAft>
              <a:buClr>
                <a:schemeClr val="dk1"/>
              </a:buClr>
              <a:buSzPts val="1600"/>
              <a:buFont typeface="Arial"/>
              <a:buNone/>
            </a:pPr>
            <a:r>
              <a:rPr lang="en-US" sz="2800">
                <a:latin typeface="Roboto Medium"/>
                <a:ea typeface="Roboto Medium"/>
                <a:cs typeface="Roboto Medium"/>
                <a:sym typeface="Roboto Medium"/>
              </a:rPr>
              <a:t>1924-2013</a:t>
            </a:r>
            <a:endParaRPr sz="3200">
              <a:latin typeface="Roboto Medium"/>
              <a:ea typeface="Roboto Medium"/>
              <a:cs typeface="Roboto Medium"/>
              <a:sym typeface="Roboto Medium"/>
            </a:endParaRPr>
          </a:p>
          <a:p>
            <a:pPr indent="-190500" lvl="0" marL="285750" rtl="0" algn="l">
              <a:lnSpc>
                <a:spcPct val="90000"/>
              </a:lnSpc>
              <a:spcBef>
                <a:spcPts val="1000"/>
              </a:spcBef>
              <a:spcAft>
                <a:spcPts val="0"/>
              </a:spcAft>
              <a:buClr>
                <a:srgbClr val="EE5934"/>
              </a:buClr>
              <a:buSzPts val="1500"/>
              <a:buFont typeface="Arial"/>
              <a:buNone/>
            </a:pPr>
            <a:r>
              <a:t/>
            </a:r>
            <a:endParaRPr sz="1500">
              <a:solidFill>
                <a:srgbClr val="464646"/>
              </a:solidFill>
            </a:endParaRPr>
          </a:p>
          <a:p>
            <a:pPr indent="-330200" lvl="0" marL="285750" rtl="0" algn="l">
              <a:lnSpc>
                <a:spcPct val="90000"/>
              </a:lnSpc>
              <a:spcBef>
                <a:spcPts val="1000"/>
              </a:spcBef>
              <a:spcAft>
                <a:spcPts val="0"/>
              </a:spcAft>
              <a:buClr>
                <a:srgbClr val="EE5934"/>
              </a:buClr>
              <a:buSzPts val="2200"/>
              <a:buFont typeface="Roboto"/>
              <a:buChar char="•"/>
            </a:pPr>
            <a:r>
              <a:rPr lang="en-US" sz="2200">
                <a:solidFill>
                  <a:srgbClr val="464646"/>
                </a:solidFill>
                <a:latin typeface="Roboto"/>
                <a:ea typeface="Roboto"/>
                <a:cs typeface="Roboto"/>
                <a:sym typeface="Roboto"/>
              </a:rPr>
              <a:t>World’s Greatest Goal Achiever</a:t>
            </a:r>
            <a:endParaRPr sz="2700">
              <a:latin typeface="Roboto"/>
              <a:ea typeface="Roboto"/>
              <a:cs typeface="Roboto"/>
              <a:sym typeface="Roboto"/>
            </a:endParaRPr>
          </a:p>
          <a:p>
            <a:pPr indent="-330200" lvl="0" marL="285750" rtl="0" algn="l">
              <a:lnSpc>
                <a:spcPct val="90000"/>
              </a:lnSpc>
              <a:spcBef>
                <a:spcPts val="1000"/>
              </a:spcBef>
              <a:spcAft>
                <a:spcPts val="0"/>
              </a:spcAft>
              <a:buClr>
                <a:srgbClr val="EE5934"/>
              </a:buClr>
              <a:buSzPts val="2200"/>
              <a:buFont typeface="Roboto"/>
              <a:buChar char="•"/>
            </a:pPr>
            <a:r>
              <a:rPr lang="en-US" sz="2200">
                <a:solidFill>
                  <a:srgbClr val="464646"/>
                </a:solidFill>
                <a:latin typeface="Roboto"/>
                <a:ea typeface="Roboto"/>
                <a:cs typeface="Roboto"/>
                <a:sym typeface="Roboto"/>
              </a:rPr>
              <a:t>World-renowned Adventurer, Explorer, Author, Lecturer</a:t>
            </a:r>
            <a:endParaRPr sz="2700">
              <a:latin typeface="Roboto"/>
              <a:ea typeface="Roboto"/>
              <a:cs typeface="Roboto"/>
              <a:sym typeface="Roboto"/>
            </a:endParaRPr>
          </a:p>
          <a:p>
            <a:pPr indent="-190500" lvl="0" marL="285750" rtl="0" algn="l">
              <a:lnSpc>
                <a:spcPct val="90000"/>
              </a:lnSpc>
              <a:spcBef>
                <a:spcPts val="1000"/>
              </a:spcBef>
              <a:spcAft>
                <a:spcPts val="0"/>
              </a:spcAft>
              <a:buClr>
                <a:srgbClr val="EE5934"/>
              </a:buClr>
              <a:buSzPts val="1500"/>
              <a:buFont typeface="Arial"/>
              <a:buNone/>
            </a:pPr>
            <a:r>
              <a:t/>
            </a:r>
            <a:endParaRPr sz="1500">
              <a:solidFill>
                <a:srgbClr val="464646"/>
              </a:solidFill>
            </a:endParaRPr>
          </a:p>
        </p:txBody>
      </p:sp>
      <p:pic>
        <p:nvPicPr>
          <p:cNvPr descr="World-famous adventurer, explorer and goal achiever John Goddard shares his secrets on how to live your best life now, and a  life without regrets." id="144" name="Google Shape;144;p4" title="John Goddard">
            <a:hlinkClick r:id="rId3"/>
          </p:cNvPr>
          <p:cNvPicPr preferRelativeResize="0"/>
          <p:nvPr/>
        </p:nvPicPr>
        <p:blipFill>
          <a:blip r:embed="rId4">
            <a:alphaModFix/>
          </a:blip>
          <a:stretch>
            <a:fillRect/>
          </a:stretch>
        </p:blipFill>
        <p:spPr>
          <a:xfrm>
            <a:off x="5182400" y="1203200"/>
            <a:ext cx="7009600" cy="52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txBox="1"/>
          <p:nvPr>
            <p:ph type="title"/>
          </p:nvPr>
        </p:nvSpPr>
        <p:spPr>
          <a:xfrm>
            <a:off x="554361" y="1688818"/>
            <a:ext cx="3383400" cy="3956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John Goddard’s Life List</a:t>
            </a:r>
            <a:endParaRPr>
              <a:latin typeface="Poppins"/>
              <a:ea typeface="Poppins"/>
              <a:cs typeface="Poppins"/>
              <a:sym typeface="Poppins"/>
            </a:endParaRPr>
          </a:p>
        </p:txBody>
      </p:sp>
      <p:sp>
        <p:nvSpPr>
          <p:cNvPr id="151" name="Google Shape;151;p5"/>
          <p:cNvSpPr txBox="1"/>
          <p:nvPr/>
        </p:nvSpPr>
        <p:spPr>
          <a:xfrm>
            <a:off x="4241825" y="1478500"/>
            <a:ext cx="4940100" cy="4587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600"/>
              <a:buFont typeface="Arial"/>
              <a:buNone/>
            </a:pPr>
            <a:r>
              <a:rPr b="1" lang="en-US" sz="2200">
                <a:solidFill>
                  <a:schemeClr val="dk1"/>
                </a:solidFill>
              </a:rPr>
              <a:t>TAKE A LOOK AT  HIS LIFE LIST</a:t>
            </a:r>
            <a:endParaRPr sz="2600">
              <a:solidFill>
                <a:schemeClr val="dk1"/>
              </a:solidFill>
            </a:endParaRPr>
          </a:p>
          <a:p>
            <a:pPr indent="-323850" lvl="0" marL="285750" rtl="0" algn="l">
              <a:lnSpc>
                <a:spcPct val="90000"/>
              </a:lnSpc>
              <a:spcBef>
                <a:spcPts val="1000"/>
              </a:spcBef>
              <a:spcAft>
                <a:spcPts val="0"/>
              </a:spcAft>
              <a:buClr>
                <a:schemeClr val="accent1"/>
              </a:buClr>
              <a:buSzPts val="2100"/>
              <a:buChar char="•"/>
            </a:pPr>
            <a:r>
              <a:rPr lang="en-US" sz="2100">
                <a:solidFill>
                  <a:schemeClr val="accent4"/>
                </a:solidFill>
              </a:rPr>
              <a:t>Go to:  </a:t>
            </a:r>
            <a:endParaRPr sz="2100">
              <a:solidFill>
                <a:schemeClr val="accent4"/>
              </a:solidFill>
            </a:endParaRPr>
          </a:p>
          <a:p>
            <a:pPr indent="457200" lvl="0" marL="0" rtl="0" algn="l">
              <a:lnSpc>
                <a:spcPct val="90000"/>
              </a:lnSpc>
              <a:spcBef>
                <a:spcPts val="1000"/>
              </a:spcBef>
              <a:spcAft>
                <a:spcPts val="0"/>
              </a:spcAft>
              <a:buNone/>
            </a:pPr>
            <a:r>
              <a:rPr lang="en-US" sz="2100" u="sng">
                <a:solidFill>
                  <a:schemeClr val="hlink"/>
                </a:solidFill>
                <a:hlinkClick r:id="rId3"/>
              </a:rPr>
              <a:t>https://johngoddard.info/life_list.htm</a:t>
            </a:r>
            <a:r>
              <a:rPr lang="en-US" sz="2100">
                <a:solidFill>
                  <a:schemeClr val="accent4"/>
                </a:solidFill>
              </a:rPr>
              <a:t> </a:t>
            </a:r>
            <a:endParaRPr sz="2100">
              <a:solidFill>
                <a:schemeClr val="accent4"/>
              </a:solidFill>
            </a:endParaRPr>
          </a:p>
          <a:p>
            <a:pPr indent="0" lvl="0" marL="457200" rtl="0" algn="l">
              <a:lnSpc>
                <a:spcPct val="90000"/>
              </a:lnSpc>
              <a:spcBef>
                <a:spcPts val="1000"/>
              </a:spcBef>
              <a:spcAft>
                <a:spcPts val="0"/>
              </a:spcAft>
              <a:buNone/>
            </a:pPr>
            <a:r>
              <a:t/>
            </a:r>
            <a:endParaRPr sz="2100">
              <a:solidFill>
                <a:schemeClr val="accent4"/>
              </a:solidFill>
            </a:endParaRPr>
          </a:p>
          <a:p>
            <a:pPr indent="0" lvl="1" marL="457200" rtl="0" algn="l">
              <a:lnSpc>
                <a:spcPct val="90000"/>
              </a:lnSpc>
              <a:spcBef>
                <a:spcPts val="1000"/>
              </a:spcBef>
              <a:spcAft>
                <a:spcPts val="0"/>
              </a:spcAft>
              <a:buClr>
                <a:schemeClr val="accent4"/>
              </a:buClr>
              <a:buSzPts val="2100"/>
              <a:buNone/>
            </a:pPr>
            <a:r>
              <a:rPr b="1" lang="en-US" sz="2100">
                <a:solidFill>
                  <a:schemeClr val="accent4"/>
                </a:solidFill>
              </a:rPr>
              <a:t>REVIEW THE LIST</a:t>
            </a:r>
            <a:endParaRPr b="1" sz="2100">
              <a:solidFill>
                <a:schemeClr val="accent4"/>
              </a:solidFill>
            </a:endParaRPr>
          </a:p>
          <a:p>
            <a:pPr indent="-317500" lvl="2" marL="1200150" rtl="0" algn="l">
              <a:lnSpc>
                <a:spcPct val="90000"/>
              </a:lnSpc>
              <a:spcBef>
                <a:spcPts val="1000"/>
              </a:spcBef>
              <a:spcAft>
                <a:spcPts val="0"/>
              </a:spcAft>
              <a:buClr>
                <a:schemeClr val="accent4"/>
              </a:buClr>
              <a:buSzPts val="2100"/>
              <a:buChar char="•"/>
            </a:pPr>
            <a:r>
              <a:rPr lang="en-US" sz="2100">
                <a:solidFill>
                  <a:schemeClr val="accent4"/>
                </a:solidFill>
              </a:rPr>
              <a:t>Look at what goals Goddard achieved</a:t>
            </a:r>
            <a:endParaRPr sz="2100">
              <a:solidFill>
                <a:schemeClr val="accent4"/>
              </a:solidFill>
            </a:endParaRPr>
          </a:p>
          <a:p>
            <a:pPr indent="-317500" lvl="2" marL="1200150" rtl="0" algn="l">
              <a:lnSpc>
                <a:spcPct val="90000"/>
              </a:lnSpc>
              <a:spcBef>
                <a:spcPts val="1000"/>
              </a:spcBef>
              <a:spcAft>
                <a:spcPts val="0"/>
              </a:spcAft>
              <a:buClr>
                <a:schemeClr val="accent4"/>
              </a:buClr>
              <a:buSzPts val="2100"/>
              <a:buChar char="•"/>
            </a:pPr>
            <a:r>
              <a:rPr lang="en-US" sz="2100">
                <a:solidFill>
                  <a:schemeClr val="accent4"/>
                </a:solidFill>
              </a:rPr>
              <a:t>Look at what goals Goddard didn’t achieve</a:t>
            </a:r>
            <a:endParaRPr b="1" sz="2100">
              <a:solidFill>
                <a:schemeClr val="accent4"/>
              </a:solidFill>
            </a:endParaRPr>
          </a:p>
          <a:p>
            <a:pPr indent="-317500" lvl="2" marL="1200150" rtl="0" algn="l">
              <a:lnSpc>
                <a:spcPct val="90000"/>
              </a:lnSpc>
              <a:spcBef>
                <a:spcPts val="1000"/>
              </a:spcBef>
              <a:spcAft>
                <a:spcPts val="0"/>
              </a:spcAft>
              <a:buClr>
                <a:schemeClr val="accent4"/>
              </a:buClr>
              <a:buSzPts val="2100"/>
              <a:buChar char="•"/>
            </a:pPr>
            <a:r>
              <a:rPr lang="en-US" sz="2100">
                <a:solidFill>
                  <a:schemeClr val="accent4"/>
                </a:solidFill>
              </a:rPr>
              <a:t>Write down or circle the goals that you </a:t>
            </a:r>
            <a:r>
              <a:rPr lang="en-US" sz="2100">
                <a:solidFill>
                  <a:schemeClr val="accent4"/>
                </a:solidFill>
              </a:rPr>
              <a:t>found</a:t>
            </a:r>
            <a:r>
              <a:rPr lang="en-US" sz="2100">
                <a:solidFill>
                  <a:schemeClr val="accent4"/>
                </a:solidFill>
              </a:rPr>
              <a:t> interesting or like the most</a:t>
            </a:r>
            <a:endParaRPr sz="1800"/>
          </a:p>
        </p:txBody>
      </p:sp>
      <p:pic>
        <p:nvPicPr>
          <p:cNvPr id="152" name="Google Shape;152;p5"/>
          <p:cNvPicPr preferRelativeResize="0"/>
          <p:nvPr/>
        </p:nvPicPr>
        <p:blipFill>
          <a:blip r:embed="rId4">
            <a:alphaModFix/>
          </a:blip>
          <a:stretch>
            <a:fillRect/>
          </a:stretch>
        </p:blipFill>
        <p:spPr>
          <a:xfrm>
            <a:off x="9181925" y="2246725"/>
            <a:ext cx="2857674" cy="2857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sz="3800">
                <a:latin typeface="Poppins"/>
                <a:ea typeface="Poppins"/>
                <a:cs typeface="Poppins"/>
                <a:sym typeface="Poppins"/>
              </a:rPr>
              <a:t>ACTIVITY: </a:t>
            </a:r>
            <a:r>
              <a:rPr lang="en-US" sz="3800">
                <a:latin typeface="Poppins"/>
                <a:ea typeface="Poppins"/>
                <a:cs typeface="Poppins"/>
                <a:sym typeface="Poppins"/>
              </a:rPr>
              <a:t>CREATE YOUR OWN LIFE LIST</a:t>
            </a:r>
            <a:br>
              <a:rPr lang="en-US"/>
            </a:br>
            <a:endParaRPr/>
          </a:p>
        </p:txBody>
      </p:sp>
      <p:sp>
        <p:nvSpPr>
          <p:cNvPr id="159" name="Google Shape;159;p7"/>
          <p:cNvSpPr txBox="1"/>
          <p:nvPr>
            <p:ph idx="1" type="body"/>
          </p:nvPr>
        </p:nvSpPr>
        <p:spPr>
          <a:xfrm>
            <a:off x="4516016" y="1984292"/>
            <a:ext cx="7081935" cy="39562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2400"/>
              <a:buFont typeface="Arial"/>
              <a:buNone/>
            </a:pPr>
            <a:r>
              <a:rPr lang="en-US" sz="2400">
                <a:solidFill>
                  <a:srgbClr val="3C5A62"/>
                </a:solidFill>
                <a:latin typeface="Roboto Medium"/>
                <a:ea typeface="Roboto Medium"/>
                <a:cs typeface="Roboto Medium"/>
                <a:sym typeface="Roboto Medium"/>
              </a:rPr>
              <a:t>EXAMPLE: “Bob Smith’s Life List”</a:t>
            </a:r>
            <a:endParaRPr sz="2400">
              <a:solidFill>
                <a:srgbClr val="3C5A62"/>
              </a:solidFill>
              <a:latin typeface="Roboto Medium"/>
              <a:ea typeface="Roboto Medium"/>
              <a:cs typeface="Roboto Medium"/>
              <a:sym typeface="Roboto Medium"/>
            </a:endParaRPr>
          </a:p>
          <a:p>
            <a:pPr indent="-285750" lvl="0" marL="285750" rtl="0" algn="l">
              <a:lnSpc>
                <a:spcPct val="90000"/>
              </a:lnSpc>
              <a:spcBef>
                <a:spcPts val="1000"/>
              </a:spcBef>
              <a:spcAft>
                <a:spcPts val="0"/>
              </a:spcAft>
              <a:buClr>
                <a:srgbClr val="EE5934"/>
              </a:buClr>
              <a:buSzPts val="2400"/>
              <a:buFont typeface="Roboto"/>
              <a:buChar char="•"/>
            </a:pPr>
            <a:r>
              <a:rPr lang="en-US" sz="2400">
                <a:solidFill>
                  <a:srgbClr val="3C5A62"/>
                </a:solidFill>
                <a:latin typeface="Roboto"/>
                <a:ea typeface="Roboto"/>
                <a:cs typeface="Roboto"/>
                <a:sym typeface="Roboto"/>
              </a:rPr>
              <a:t>Create your own “Life List” of all anything you can dream of for life.</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2400"/>
              <a:buFont typeface="Roboto"/>
              <a:buChar char="•"/>
            </a:pPr>
            <a:r>
              <a:rPr lang="en-US" sz="2400">
                <a:solidFill>
                  <a:srgbClr val="3C5A62"/>
                </a:solidFill>
                <a:latin typeface="Roboto"/>
                <a:ea typeface="Roboto"/>
                <a:cs typeface="Roboto"/>
                <a:sym typeface="Roboto"/>
              </a:rPr>
              <a:t>Barriers/Obstacles (Ex: Money/travel/time) is no concern</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2400"/>
              <a:buFont typeface="Roboto"/>
              <a:buChar char="•"/>
            </a:pPr>
            <a:r>
              <a:rPr lang="en-US" sz="2400">
                <a:solidFill>
                  <a:srgbClr val="3C5A62"/>
                </a:solidFill>
                <a:latin typeface="Roboto"/>
                <a:ea typeface="Roboto"/>
                <a:cs typeface="Roboto"/>
                <a:sym typeface="Roboto"/>
              </a:rPr>
              <a:t>Have fun and dream big</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2400"/>
              <a:buFont typeface="Arial"/>
              <a:buChar char="•"/>
            </a:pPr>
            <a:r>
              <a:rPr lang="en-US" sz="2400">
                <a:solidFill>
                  <a:srgbClr val="3C5A62"/>
                </a:solidFill>
                <a:latin typeface="Roboto"/>
                <a:ea typeface="Roboto"/>
                <a:cs typeface="Roboto"/>
                <a:sym typeface="Roboto"/>
              </a:rPr>
              <a:t>Include at least 10 goals</a:t>
            </a:r>
            <a:br>
              <a:rPr lang="en-US" sz="1500">
                <a:solidFill>
                  <a:srgbClr val="3C5A62"/>
                </a:solidFill>
              </a:rPr>
            </a:br>
            <a:endParaRPr sz="1500">
              <a:solidFill>
                <a:srgbClr val="3C5A6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WHAT IS YOUR DREAM/VISION FOR YOUR FUTURE?</a:t>
            </a:r>
            <a:endParaRPr>
              <a:latin typeface="Poppins"/>
              <a:ea typeface="Poppins"/>
              <a:cs typeface="Poppins"/>
              <a:sym typeface="Poppins"/>
            </a:endParaRPr>
          </a:p>
        </p:txBody>
      </p:sp>
      <p:pic>
        <p:nvPicPr>
          <p:cNvPr id="166" name="Google Shape;166;p8"/>
          <p:cNvPicPr preferRelativeResize="0"/>
          <p:nvPr/>
        </p:nvPicPr>
        <p:blipFill>
          <a:blip r:embed="rId3">
            <a:alphaModFix/>
          </a:blip>
          <a:stretch>
            <a:fillRect/>
          </a:stretch>
        </p:blipFill>
        <p:spPr>
          <a:xfrm>
            <a:off x="3183448" y="3165650"/>
            <a:ext cx="8662051" cy="2340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9"/>
          <p:cNvPicPr preferRelativeResize="0"/>
          <p:nvPr/>
        </p:nvPicPr>
        <p:blipFill rotWithShape="1">
          <a:blip r:embed="rId3">
            <a:alphaModFix/>
          </a:blip>
          <a:srcRect b="9649" l="32471" r="32415" t="0"/>
          <a:stretch/>
        </p:blipFill>
        <p:spPr>
          <a:xfrm>
            <a:off x="8201749" y="0"/>
            <a:ext cx="3990251" cy="6858000"/>
          </a:xfrm>
          <a:prstGeom prst="rect">
            <a:avLst/>
          </a:prstGeom>
          <a:noFill/>
          <a:ln>
            <a:noFill/>
          </a:ln>
        </p:spPr>
      </p:pic>
      <p:sp>
        <p:nvSpPr>
          <p:cNvPr id="172" name="Google Shape;172;p9"/>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SETTING </a:t>
            </a:r>
            <a:br>
              <a:rPr b="1" lang="en-US">
                <a:latin typeface="Poppins"/>
                <a:ea typeface="Poppins"/>
                <a:cs typeface="Poppins"/>
                <a:sym typeface="Poppins"/>
              </a:rPr>
            </a:br>
            <a:r>
              <a:rPr b="1" lang="en-US">
                <a:latin typeface="Poppins"/>
                <a:ea typeface="Poppins"/>
                <a:cs typeface="Poppins"/>
                <a:sym typeface="Poppins"/>
              </a:rPr>
              <a:t>SMART GOALS</a:t>
            </a:r>
            <a:endParaRPr>
              <a:latin typeface="Poppins"/>
              <a:ea typeface="Poppins"/>
              <a:cs typeface="Poppins"/>
              <a:sym typeface="Poppins"/>
            </a:endParaRPr>
          </a:p>
        </p:txBody>
      </p:sp>
      <p:sp>
        <p:nvSpPr>
          <p:cNvPr id="173" name="Google Shape;173;p9"/>
          <p:cNvSpPr txBox="1"/>
          <p:nvPr>
            <p:ph idx="4294967295" type="body"/>
          </p:nvPr>
        </p:nvSpPr>
        <p:spPr>
          <a:xfrm>
            <a:off x="64918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74" name="Google Shape;174;p9"/>
          <p:cNvSpPr txBox="1"/>
          <p:nvPr>
            <p:ph idx="4294967295" type="body"/>
          </p:nvPr>
        </p:nvSpPr>
        <p:spPr>
          <a:xfrm>
            <a:off x="6449713" y="3777124"/>
            <a:ext cx="2148840" cy="4145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r>
              <a:t/>
            </a:r>
            <a:endParaRPr/>
          </a:p>
        </p:txBody>
      </p:sp>
      <p:sp>
        <p:nvSpPr>
          <p:cNvPr id="175" name="Google Shape;175;p9"/>
          <p:cNvSpPr/>
          <p:nvPr/>
        </p:nvSpPr>
        <p:spPr>
          <a:xfrm>
            <a:off x="6434328" y="3729006"/>
            <a:ext cx="2578608" cy="2578608"/>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76" name="Google Shape;176;p9"/>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cxnSp>
        <p:nvCxnSpPr>
          <p:cNvPr id="177" name="Google Shape;177;p9"/>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78" name="Google Shape;178;p9"/>
          <p:cNvSpPr txBox="1"/>
          <p:nvPr/>
        </p:nvSpPr>
        <p:spPr>
          <a:xfrm>
            <a:off x="6644223" y="4983481"/>
            <a:ext cx="2148840" cy="100584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1" i="0" lang="en-US" sz="1800" u="none" cap="none" strike="noStrike">
                <a:solidFill>
                  <a:schemeClr val="lt1"/>
                </a:solidFill>
                <a:latin typeface="Poppins"/>
                <a:ea typeface="Poppins"/>
                <a:cs typeface="Poppins"/>
                <a:sym typeface="Poppins"/>
              </a:rPr>
              <a:t>ACHIEVING YOUR GOALS</a:t>
            </a:r>
            <a:endParaRPr>
              <a:latin typeface="Poppins"/>
              <a:ea typeface="Poppins"/>
              <a:cs typeface="Poppins"/>
              <a:sym typeface="Poppins"/>
            </a:endParaRPr>
          </a:p>
        </p:txBody>
      </p:sp>
      <p:sp>
        <p:nvSpPr>
          <p:cNvPr id="179" name="Google Shape;179;p9"/>
          <p:cNvSpPr txBox="1"/>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Date here</a:t>
            </a:r>
            <a:endParaRPr b="0" i="0" sz="1800" u="none" cap="none" strike="noStrike">
              <a:solidFill>
                <a:schemeClr val="lt1"/>
              </a:solidFill>
              <a:latin typeface="Arial"/>
              <a:ea typeface="Arial"/>
              <a:cs typeface="Arial"/>
              <a:sym typeface="Arial"/>
            </a:endParaRPr>
          </a:p>
        </p:txBody>
      </p:sp>
      <p:sp>
        <p:nvSpPr>
          <p:cNvPr id="180" name="Google Shape;180;p9"/>
          <p:cNvSpPr/>
          <p:nvPr/>
        </p:nvSpPr>
        <p:spPr>
          <a:xfrm>
            <a:off x="272143" y="6233886"/>
            <a:ext cx="1654629" cy="355600"/>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ph type="title"/>
          </p:nvPr>
        </p:nvSpPr>
        <p:spPr>
          <a:xfrm>
            <a:off x="831850" y="758955"/>
            <a:ext cx="7269734" cy="3128890"/>
          </a:xfrm>
          <a:prstGeom prst="rect">
            <a:avLst/>
          </a:prstGeom>
          <a:noFill/>
          <a:ln>
            <a:noFill/>
          </a:ln>
        </p:spPr>
        <p:txBody>
          <a:bodyPr anchorCtr="0" anchor="t" bIns="45700" lIns="91425" spcFirstLastPara="1" rIns="91425" wrap="square" tIns="0">
            <a:normAutofit/>
          </a:bodyPr>
          <a:lstStyle/>
          <a:p>
            <a:pPr indent="0" lvl="0" marL="0" rtl="0" algn="l">
              <a:lnSpc>
                <a:spcPct val="90000"/>
              </a:lnSpc>
              <a:spcBef>
                <a:spcPts val="0"/>
              </a:spcBef>
              <a:spcAft>
                <a:spcPts val="0"/>
              </a:spcAft>
              <a:buClr>
                <a:schemeClr val="accent5"/>
              </a:buClr>
              <a:buSzPts val="4800"/>
              <a:buFont typeface="Arial"/>
              <a:buNone/>
            </a:pPr>
            <a:r>
              <a:rPr lang="en-US">
                <a:latin typeface="Poppins"/>
                <a:ea typeface="Poppins"/>
                <a:cs typeface="Poppins"/>
                <a:sym typeface="Poppins"/>
              </a:rPr>
              <a:t>“TO DARE IS TO DO --- TO FEAR IS TO FAIL ”</a:t>
            </a:r>
            <a:endParaRPr>
              <a:latin typeface="Poppins"/>
              <a:ea typeface="Poppins"/>
              <a:cs typeface="Poppins"/>
              <a:sym typeface="Poppins"/>
            </a:endParaRPr>
          </a:p>
        </p:txBody>
      </p:sp>
      <p:sp>
        <p:nvSpPr>
          <p:cNvPr id="186" name="Google Shape;186;p10"/>
          <p:cNvSpPr txBox="1"/>
          <p:nvPr>
            <p:ph idx="1" type="body"/>
          </p:nvPr>
        </p:nvSpPr>
        <p:spPr>
          <a:xfrm>
            <a:off x="831850" y="5039075"/>
            <a:ext cx="4969200" cy="57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a:latin typeface="Poppins"/>
                <a:ea typeface="Poppins"/>
                <a:cs typeface="Poppins"/>
                <a:sym typeface="Poppins"/>
              </a:rPr>
              <a:t>JOHN GODDARD</a:t>
            </a:r>
            <a:endParaRPr>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2021-03-28T15:21:24Z</dcterms:created>
  <dc:creator>Kimberly Miller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0x010100C053AFEDCF43AF4A87A0A85DED29F48E</vt:lpwstr>
  </property>
</Properties>
</file>